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3" r:id="rId9"/>
    <p:sldId id="262" r:id="rId10"/>
    <p:sldId id="265" r:id="rId11"/>
    <p:sldId id="268" r:id="rId12"/>
    <p:sldId id="266" r:id="rId13"/>
    <p:sldId id="269" r:id="rId14"/>
    <p:sldId id="272" r:id="rId15"/>
    <p:sldId id="271" r:id="rId16"/>
    <p:sldId id="273" r:id="rId17"/>
    <p:sldId id="274" r:id="rId18"/>
    <p:sldId id="26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65"/>
    <p:restoredTop sz="93415"/>
  </p:normalViewPr>
  <p:slideViewPr>
    <p:cSldViewPr snapToGrid="0" snapToObjects="1">
      <p:cViewPr varScale="1">
        <p:scale>
          <a:sx n="63" d="100"/>
          <a:sy n="63" d="100"/>
        </p:scale>
        <p:origin x="11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6B835-45AC-DB44-AC6D-77E7BED466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B535E4-5597-C64C-AFF1-A180086AB0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AE896-AC6E-9F48-AFDE-C9EEA9101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A727-AB9A-7C40-80A3-81FC52F5EAC8}" type="datetimeFigureOut">
              <a:rPr lang="en-US" smtClean="0"/>
              <a:t>2/24/18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CFBE1-0421-3344-9FFE-486CF70CD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F83E2-E91C-8044-9965-3FE977F06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C33F-FB22-3B44-80C5-F8D055DA4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32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6E137-8BE5-C844-9FC2-AED9AD506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C23FF3-6052-4842-A619-E0A3776D4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822DD-2E1B-E24D-994B-1C6B79CBC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A727-AB9A-7C40-80A3-81FC52F5EAC8}" type="datetimeFigureOut">
              <a:rPr lang="en-US" smtClean="0"/>
              <a:t>2/24/18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27D35-4AF0-384D-B013-161A506B1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C6E62E-FDB5-874B-A527-967D0BF2E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C33F-FB22-3B44-80C5-F8D055DA4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35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E08FAE-61C0-A348-A3EE-FE5ACDFBA3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AE1C82-D15F-D644-994C-F29F6D8DC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262D7-F61C-AC43-927E-729CCA46F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A727-AB9A-7C40-80A3-81FC52F5EAC8}" type="datetimeFigureOut">
              <a:rPr lang="en-US" smtClean="0"/>
              <a:t>2/24/18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26120A-27DD-1A46-BC54-979C65173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9476E-88AF-6D41-B903-A77C4C4A2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C33F-FB22-3B44-80C5-F8D055DA4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2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D3E36-0DAC-5544-BCD9-1EF871FBA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9ACD6-5B6C-A044-868C-03404C408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04792-E567-084B-B1D3-F637E6AA2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A727-AB9A-7C40-80A3-81FC52F5EAC8}" type="datetimeFigureOut">
              <a:rPr lang="en-US" smtClean="0"/>
              <a:t>2/24/18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8776F-CFA0-8741-9B55-FAEABC277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ACF0C-117B-F04F-AC4D-FE6449B5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C33F-FB22-3B44-80C5-F8D055DA4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6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6945F-6AD5-A046-8A35-E56E65970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4E0DEA-AACE-5D48-9938-9743F94A6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0DDD4-FE52-CD46-BF78-8506BFC79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A727-AB9A-7C40-80A3-81FC52F5EAC8}" type="datetimeFigureOut">
              <a:rPr lang="en-US" smtClean="0"/>
              <a:t>2/24/18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F36DB-7364-724B-9F76-E85E43391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1515E-6EC0-8F4E-A786-B27EAC12D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C33F-FB22-3B44-80C5-F8D055DA4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42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0EBE4-F2C1-9446-A862-1F8080553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6E146-BFFF-A44C-A702-E7786028F5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9C2E0E-3D16-B440-80C7-6424B14344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8C6671-9EB3-A94E-A975-284988A55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A727-AB9A-7C40-80A3-81FC52F5EAC8}" type="datetimeFigureOut">
              <a:rPr lang="en-US" smtClean="0"/>
              <a:t>2/24/18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0DFC8E-4CCE-8D4D-8F19-0227A1F31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775A96-7AFB-8647-B325-AED62BAEE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C33F-FB22-3B44-80C5-F8D055DA4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21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58984-F58F-214D-98E0-5E1C58630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5DE7BB-FD2A-D844-B393-34E3C5EFD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6E36F8-DC15-BC49-AD10-2C8B034A8A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DFFBA8-279B-5D4D-8341-B724AB100D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0CA879-602E-7E4B-AE65-73DA2FF180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FAFD73-D15C-3549-B794-BC9A07F3C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A727-AB9A-7C40-80A3-81FC52F5EAC8}" type="datetimeFigureOut">
              <a:rPr lang="en-US" smtClean="0"/>
              <a:t>2/24/18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F00772-23C5-BD4F-A392-5F81C94C6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ECC7E5-CF93-6746-B7B1-436F58AB0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C33F-FB22-3B44-80C5-F8D055DA4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31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C850E-03CF-5F4F-9343-F22F64E4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317A22-7214-F14F-8848-CC9685393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A727-AB9A-7C40-80A3-81FC52F5EAC8}" type="datetimeFigureOut">
              <a:rPr lang="en-US" smtClean="0"/>
              <a:t>2/24/18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43CF7F-2FCA-AD48-AF51-665B4F165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DFD8B9-9A85-B64B-8D04-12EBDFE10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C33F-FB22-3B44-80C5-F8D055DA4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28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1BCF71-73B3-D84F-9CB7-CE9D4BA73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A727-AB9A-7C40-80A3-81FC52F5EAC8}" type="datetimeFigureOut">
              <a:rPr lang="en-US" smtClean="0"/>
              <a:t>2/24/18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D5961A-C8D0-1545-ACB2-1DE4DD83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8DA2FD-F497-2647-A1F1-71B45AAA2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C33F-FB22-3B44-80C5-F8D055DA4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2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A074E-966A-C245-AECD-205CE62D9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32808-4BDF-1D4F-B722-0E20F5618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3073AC-5A02-CE44-937A-DB1BBD569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BD5EC5-0A42-2643-8012-2E8300C32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A727-AB9A-7C40-80A3-81FC52F5EAC8}" type="datetimeFigureOut">
              <a:rPr lang="en-US" smtClean="0"/>
              <a:t>2/24/18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0F0BAD-A518-7441-B466-1DE9CECFB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7DE721-C104-E34C-97A0-C8C8E4BDE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C33F-FB22-3B44-80C5-F8D055DA4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02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48579-4EFC-B546-AAF7-515307289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067AF7-E25B-7A48-83F9-873EADE617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FF4732-A939-224F-B802-CCB779DA34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1055FF-5B3A-6E40-839D-D929020D5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A727-AB9A-7C40-80A3-81FC52F5EAC8}" type="datetimeFigureOut">
              <a:rPr lang="en-US" smtClean="0"/>
              <a:t>2/24/18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41A44D-4677-BF49-B890-C9D33BC2C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5A0F89-397C-034D-A33A-B8912463D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C33F-FB22-3B44-80C5-F8D055DA4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70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AD352C-5889-994C-87C2-A9CF4FA84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B7BBC0-663B-FC4C-B0C3-A4FF58AEF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C9FE6F-FE79-0146-9324-2146273C76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EA727-AB9A-7C40-80A3-81FC52F5EAC8}" type="datetimeFigureOut">
              <a:rPr lang="en-US" smtClean="0"/>
              <a:t>2/24/18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EC788-DBAA-FA46-9D73-46ADEFFA5A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2621B-EB4B-8A4E-9E0A-F09AC63E78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2C33F-FB22-3B44-80C5-F8D055DA4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504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6A5A0-976D-6C48-87F7-09A70BBF1A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</a:rPr>
              <a:t>GUI-Based vs. Text-Based Assignments in CS1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5DE998-CF2E-2445-9A46-D14D89C81B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Robert Ball, Linda </a:t>
            </a:r>
            <a:r>
              <a:rPr lang="en-US" dirty="0" err="1"/>
              <a:t>DuHadway</a:t>
            </a:r>
            <a:r>
              <a:rPr lang="en-US" dirty="0"/>
              <a:t>, Spencer Hilton, and Brian </a:t>
            </a:r>
            <a:r>
              <a:rPr lang="en-US" dirty="0" err="1"/>
              <a:t>Rague</a:t>
            </a:r>
            <a:endParaRPr lang="en-US" dirty="0"/>
          </a:p>
        </p:txBody>
      </p:sp>
      <p:pic>
        <p:nvPicPr>
          <p:cNvPr id="1028" name="Picture 4" descr="https://www.weber.edu/wsuimages/brand/logos/wsu/wsu_stacked_reverse.jpg">
            <a:extLst>
              <a:ext uri="{FF2B5EF4-FFF2-40B4-BE49-F238E27FC236}">
                <a16:creationId xmlns:a16="http://schemas.microsoft.com/office/drawing/2014/main" id="{38513234-5A5A-D64B-8340-7A0A9A4D0A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639" y="4145280"/>
            <a:ext cx="3912722" cy="2712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6559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554D0-C5DA-7D44-998D-56A2D2A5B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DCC4E-1F80-4548-B6D7-9873C5C7B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i="1" dirty="0"/>
              <a:t>How is student performance affected by drag-and-drop GUI assignments when compared to traditional text-based assignments?</a:t>
            </a:r>
            <a:r>
              <a:rPr lang="en-US" sz="3600" dirty="0">
                <a:effectLst/>
              </a:rPr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43415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554D0-C5DA-7D44-998D-56A2D2A5B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DCC4E-1F80-4548-B6D7-9873C5C7B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900" dirty="0"/>
              <a:t>No SS for:</a:t>
            </a:r>
          </a:p>
          <a:p>
            <a:r>
              <a:rPr lang="en-US" sz="3900" dirty="0"/>
              <a:t>Grades</a:t>
            </a:r>
          </a:p>
          <a:p>
            <a:r>
              <a:rPr lang="en-US" sz="3900" dirty="0"/>
              <a:t>Time spent</a:t>
            </a:r>
          </a:p>
          <a:p>
            <a:r>
              <a:rPr lang="en-US" sz="3900" dirty="0"/>
              <a:t>Enjoyment</a:t>
            </a:r>
          </a:p>
          <a:p>
            <a:endParaRPr lang="en-US" sz="4400" dirty="0"/>
          </a:p>
          <a:p>
            <a:r>
              <a:rPr lang="en-US" sz="3000" dirty="0"/>
              <a:t>From the related literature, were the students responding that they liked the visual-based assignments more or that they simply liked the course, the instructor's enthusiasm for the approach, or something else?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83385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66B78-79E0-3444-9193-D641E2F0A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64827-C675-6B45-B86F-D4984BBDCC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If given the choice, would students select GUI-based or text -based assignments?</a:t>
            </a:r>
            <a:r>
              <a:rPr lang="en-US" sz="3600" dirty="0">
                <a:effectLst/>
              </a:rPr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71286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66B78-79E0-3444-9193-D641E2F0A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 2 – Choose between GUI and text </a:t>
            </a:r>
            <a:r>
              <a:rPr lang="en-US" b="1" dirty="0"/>
              <a:t>assignments</a:t>
            </a:r>
            <a:r>
              <a:rPr lang="en-US" dirty="0"/>
              <a:t> (only showing SS)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E8BB326-371B-0245-8AED-B5DD8258D4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050511"/>
              </p:ext>
            </p:extLst>
          </p:nvPr>
        </p:nvGraphicFramePr>
        <p:xfrm>
          <a:off x="838201" y="2194561"/>
          <a:ext cx="10515599" cy="44039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13793">
                  <a:extLst>
                    <a:ext uri="{9D8B030D-6E8A-4147-A177-3AD203B41FA5}">
                      <a16:colId xmlns:a16="http://schemas.microsoft.com/office/drawing/2014/main" val="2467702615"/>
                    </a:ext>
                  </a:extLst>
                </a:gridCol>
                <a:gridCol w="2453919">
                  <a:extLst>
                    <a:ext uri="{9D8B030D-6E8A-4147-A177-3AD203B41FA5}">
                      <a16:colId xmlns:a16="http://schemas.microsoft.com/office/drawing/2014/main" val="630541505"/>
                    </a:ext>
                  </a:extLst>
                </a:gridCol>
                <a:gridCol w="2847887">
                  <a:extLst>
                    <a:ext uri="{9D8B030D-6E8A-4147-A177-3AD203B41FA5}">
                      <a16:colId xmlns:a16="http://schemas.microsoft.com/office/drawing/2014/main" val="2755637361"/>
                    </a:ext>
                  </a:extLst>
                </a:gridCol>
              </a:tblGrid>
              <a:tr h="378035">
                <a:tc>
                  <a:txBody>
                    <a:bodyPr/>
                    <a:lstStyle/>
                    <a:p>
                      <a:pPr marL="0" marR="0"/>
                      <a:r>
                        <a:rPr lang="en-US" sz="2800">
                          <a:effectLst/>
                        </a:rPr>
                        <a:t> </a:t>
                      </a:r>
                      <a:endParaRPr lang="en-US" sz="4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800">
                          <a:effectLst/>
                        </a:rPr>
                        <a:t>GUI Group</a:t>
                      </a:r>
                      <a:endParaRPr lang="en-US" sz="4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800">
                          <a:effectLst/>
                        </a:rPr>
                        <a:t>Text Group</a:t>
                      </a:r>
                      <a:endParaRPr lang="en-US" sz="4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7281159"/>
                  </a:ext>
                </a:extLst>
              </a:tr>
              <a:tr h="504623">
                <a:tc>
                  <a:txBody>
                    <a:bodyPr/>
                    <a:lstStyle/>
                    <a:p>
                      <a:pPr marL="0" marR="0"/>
                      <a:r>
                        <a:rPr lang="en-US" sz="2800">
                          <a:effectLst/>
                        </a:rPr>
                        <a:t>Percentage of students in course</a:t>
                      </a:r>
                      <a:endParaRPr lang="en-US" sz="4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800">
                          <a:effectLst/>
                        </a:rPr>
                        <a:t>23%</a:t>
                      </a:r>
                      <a:endParaRPr lang="en-US" sz="4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800" b="1" dirty="0">
                          <a:effectLst/>
                        </a:rPr>
                        <a:t>77%</a:t>
                      </a:r>
                      <a:endParaRPr lang="en-US" sz="4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1804685"/>
                  </a:ext>
                </a:extLst>
              </a:tr>
              <a:tr h="2192414">
                <a:tc>
                  <a:txBody>
                    <a:bodyPr/>
                    <a:lstStyle/>
                    <a:p>
                      <a:pPr marL="0" marR="0"/>
                      <a:r>
                        <a:rPr lang="en-US" sz="2800" dirty="0">
                          <a:effectLst/>
                        </a:rPr>
                        <a:t>Number of students</a:t>
                      </a:r>
                      <a:endParaRPr lang="en-US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800" dirty="0">
                          <a:effectLst/>
                        </a:rPr>
                        <a:t>21</a:t>
                      </a:r>
                      <a:endParaRPr lang="en-US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800" b="1" dirty="0">
                          <a:effectLst/>
                        </a:rPr>
                        <a:t>53</a:t>
                      </a:r>
                      <a:endParaRPr lang="en-US" sz="4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8959446"/>
                  </a:ext>
                </a:extLst>
              </a:tr>
              <a:tr h="1009247">
                <a:tc>
                  <a:txBody>
                    <a:bodyPr/>
                    <a:lstStyle/>
                    <a:p>
                      <a:pPr marL="0" marR="0"/>
                      <a:r>
                        <a:rPr lang="en-US" sz="2800">
                          <a:effectLst/>
                        </a:rPr>
                        <a:t>Enjoyment (1-4) (lower is more enjoyment; higher is less enjoyment)</a:t>
                      </a:r>
                      <a:endParaRPr lang="en-US" sz="4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800" b="1" dirty="0">
                          <a:effectLst/>
                        </a:rPr>
                        <a:t>1.7 (enjoyed assignments more)</a:t>
                      </a:r>
                      <a:endParaRPr lang="en-US" sz="4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800" dirty="0">
                          <a:effectLst/>
                        </a:rPr>
                        <a:t>2.21 (enjoyed assignments less)</a:t>
                      </a:r>
                      <a:endParaRPr lang="en-US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6365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583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C4B25-BB37-0B41-BB07-9E24FFD15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at students that chose GUI/text </a:t>
            </a:r>
            <a:r>
              <a:rPr lang="en-US" b="1" dirty="0"/>
              <a:t>for entire course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49E8E-87FA-4345-AA31-72F22C927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We divided the students into two groups:</a:t>
            </a:r>
          </a:p>
          <a:p>
            <a:pPr lvl="1"/>
            <a:r>
              <a:rPr lang="en-US" sz="3200" dirty="0"/>
              <a:t>Chose GUI at least once for one of the two assignments.</a:t>
            </a:r>
          </a:p>
          <a:p>
            <a:pPr lvl="1"/>
            <a:r>
              <a:rPr lang="en-US" sz="3200" dirty="0"/>
              <a:t>Chose Text both times.</a:t>
            </a:r>
          </a:p>
        </p:txBody>
      </p:sp>
    </p:spTree>
    <p:extLst>
      <p:ext uri="{BB962C8B-B14F-4D97-AF65-F5344CB8AC3E}">
        <p14:creationId xmlns:p14="http://schemas.microsoft.com/office/powerpoint/2010/main" val="3259156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E01B4-8458-5145-A16B-2E6395F4B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at students that chose GUI/text </a:t>
            </a:r>
            <a:r>
              <a:rPr lang="en-US" b="1" dirty="0"/>
              <a:t>for entire course</a:t>
            </a:r>
            <a:r>
              <a:rPr lang="en-US" dirty="0"/>
              <a:t> (only showing SS)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316F9AF-E784-ED46-977A-0DA694A08070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1690688"/>
          <a:ext cx="10515600" cy="48914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11332">
                  <a:extLst>
                    <a:ext uri="{9D8B030D-6E8A-4147-A177-3AD203B41FA5}">
                      <a16:colId xmlns:a16="http://schemas.microsoft.com/office/drawing/2014/main" val="3634612153"/>
                    </a:ext>
                  </a:extLst>
                </a:gridCol>
                <a:gridCol w="2658127">
                  <a:extLst>
                    <a:ext uri="{9D8B030D-6E8A-4147-A177-3AD203B41FA5}">
                      <a16:colId xmlns:a16="http://schemas.microsoft.com/office/drawing/2014/main" val="1871928844"/>
                    </a:ext>
                  </a:extLst>
                </a:gridCol>
                <a:gridCol w="2546141">
                  <a:extLst>
                    <a:ext uri="{9D8B030D-6E8A-4147-A177-3AD203B41FA5}">
                      <a16:colId xmlns:a16="http://schemas.microsoft.com/office/drawing/2014/main" val="3695693015"/>
                    </a:ext>
                  </a:extLst>
                </a:gridCol>
              </a:tblGrid>
              <a:tr h="620550">
                <a:tc>
                  <a:txBody>
                    <a:bodyPr/>
                    <a:lstStyle/>
                    <a:p>
                      <a:pPr marL="0" marR="0"/>
                      <a:r>
                        <a:rPr lang="en-US" sz="2800" b="0">
                          <a:effectLst/>
                        </a:rPr>
                        <a:t> </a:t>
                      </a:r>
                      <a:endParaRPr lang="en-U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800" b="0">
                          <a:effectLst/>
                        </a:rPr>
                        <a:t>GUI Group</a:t>
                      </a:r>
                      <a:endParaRPr lang="en-U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800" b="0" dirty="0">
                          <a:effectLst/>
                        </a:rPr>
                        <a:t>Text Group</a:t>
                      </a:r>
                      <a:endParaRPr lang="en-U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0459022"/>
                  </a:ext>
                </a:extLst>
              </a:tr>
              <a:tr h="979664">
                <a:tc>
                  <a:txBody>
                    <a:bodyPr/>
                    <a:lstStyle/>
                    <a:p>
                      <a:pPr marL="0" marR="0"/>
                      <a:r>
                        <a:rPr lang="en-US" sz="2800" b="0" dirty="0">
                          <a:effectLst/>
                        </a:rPr>
                        <a:t>Number of students</a:t>
                      </a:r>
                      <a:endParaRPr lang="en-U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800" b="0" dirty="0">
                          <a:effectLst/>
                        </a:rPr>
                        <a:t>21</a:t>
                      </a:r>
                      <a:endParaRPr lang="en-U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800" b="0">
                          <a:effectLst/>
                        </a:rPr>
                        <a:t>53</a:t>
                      </a:r>
                      <a:endParaRPr lang="en-U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4466433"/>
                  </a:ext>
                </a:extLst>
              </a:tr>
              <a:tr h="979664">
                <a:tc>
                  <a:txBody>
                    <a:bodyPr/>
                    <a:lstStyle/>
                    <a:p>
                      <a:pPr marL="0" marR="0"/>
                      <a:r>
                        <a:rPr lang="en-US" sz="2800" b="0">
                          <a:effectLst/>
                        </a:rPr>
                        <a:t>Average final grade for course</a:t>
                      </a:r>
                      <a:endParaRPr lang="en-U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800" b="0" dirty="0">
                          <a:effectLst/>
                        </a:rPr>
                        <a:t>91.2%</a:t>
                      </a:r>
                      <a:endParaRPr lang="en-U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800" b="0">
                          <a:effectLst/>
                        </a:rPr>
                        <a:t>84.7%</a:t>
                      </a:r>
                      <a:endParaRPr lang="en-U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9118957"/>
                  </a:ext>
                </a:extLst>
              </a:tr>
              <a:tr h="1031377">
                <a:tc>
                  <a:txBody>
                    <a:bodyPr/>
                    <a:lstStyle/>
                    <a:p>
                      <a:pPr marL="0" marR="0"/>
                      <a:r>
                        <a:rPr lang="en-US" sz="2800" b="0" dirty="0">
                          <a:effectLst/>
                        </a:rPr>
                        <a:t>Average hours spent on all assignments</a:t>
                      </a:r>
                      <a:endParaRPr lang="en-U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800" b="0" dirty="0">
                          <a:effectLst/>
                        </a:rPr>
                        <a:t>1.99 (119 minutes)</a:t>
                      </a:r>
                      <a:endParaRPr lang="en-U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800" b="0">
                          <a:effectLst/>
                        </a:rPr>
                        <a:t>2.67 (160 minutes)</a:t>
                      </a:r>
                      <a:endParaRPr lang="en-U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470454"/>
                  </a:ext>
                </a:extLst>
              </a:tr>
              <a:tr h="1241099">
                <a:tc>
                  <a:txBody>
                    <a:bodyPr/>
                    <a:lstStyle/>
                    <a:p>
                      <a:pPr marL="0" marR="0"/>
                      <a:r>
                        <a:rPr lang="en-US" sz="2800" b="0" dirty="0">
                          <a:effectLst/>
                        </a:rPr>
                        <a:t>Average Enjoyment (1-4) (lower is more enjoyment; higher is less enjoyment)</a:t>
                      </a:r>
                      <a:endParaRPr lang="en-U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800" b="0" dirty="0">
                          <a:effectLst/>
                        </a:rPr>
                        <a:t>1.44  (enjoyed assignments more)</a:t>
                      </a:r>
                      <a:endParaRPr lang="en-U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800" b="0" dirty="0">
                          <a:effectLst/>
                        </a:rPr>
                        <a:t>1.78 (enjoyed assignments less)</a:t>
                      </a:r>
                      <a:endParaRPr lang="en-U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43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115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9D097-AB7A-F04E-AD6A-E421E4996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did students choice GUI or Text?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755977A-2A6F-CB43-890B-C99A96E403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9694367"/>
              </p:ext>
            </p:extLst>
          </p:nvPr>
        </p:nvGraphicFramePr>
        <p:xfrm>
          <a:off x="838200" y="1690688"/>
          <a:ext cx="10515601" cy="4852351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4160520">
                  <a:extLst>
                    <a:ext uri="{9D8B030D-6E8A-4147-A177-3AD203B41FA5}">
                      <a16:colId xmlns:a16="http://schemas.microsoft.com/office/drawing/2014/main" val="2154168575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973853122"/>
                    </a:ext>
                  </a:extLst>
                </a:gridCol>
                <a:gridCol w="3722914">
                  <a:extLst>
                    <a:ext uri="{9D8B030D-6E8A-4147-A177-3AD203B41FA5}">
                      <a16:colId xmlns:a16="http://schemas.microsoft.com/office/drawing/2014/main" val="2058574656"/>
                    </a:ext>
                  </a:extLst>
                </a:gridCol>
                <a:gridCol w="1325881">
                  <a:extLst>
                    <a:ext uri="{9D8B030D-6E8A-4147-A177-3AD203B41FA5}">
                      <a16:colId xmlns:a16="http://schemas.microsoft.com/office/drawing/2014/main" val="1998649389"/>
                    </a:ext>
                  </a:extLst>
                </a:gridCol>
              </a:tblGrid>
              <a:tr h="536171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Reasons for Choosing GUI</a:t>
                      </a:r>
                      <a:endParaRPr lang="en-US" sz="4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Reasons for Choosing Text</a:t>
                      </a:r>
                      <a:endParaRPr lang="en-US" sz="4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3161393"/>
                  </a:ext>
                </a:extLst>
              </a:tr>
              <a:tr h="5361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GUI's used in real life</a:t>
                      </a:r>
                      <a:endParaRPr lang="en-US" sz="3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23%</a:t>
                      </a:r>
                      <a:endParaRPr lang="en-US" sz="3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Easier/simpler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51%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010376"/>
                  </a:ext>
                </a:extLst>
              </a:tr>
              <a:tr h="5361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To improve skills</a:t>
                      </a:r>
                      <a:endParaRPr lang="en-US" sz="3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23%</a:t>
                      </a:r>
                      <a:endParaRPr lang="en-US" sz="3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Save time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18%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133806"/>
                  </a:ext>
                </a:extLst>
              </a:tr>
              <a:tr h="7238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Fun</a:t>
                      </a:r>
                      <a:endParaRPr lang="en-US" sz="3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18%</a:t>
                      </a:r>
                      <a:endParaRPr lang="en-US" sz="3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More familiar with text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10%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484510"/>
                  </a:ext>
                </a:extLst>
              </a:tr>
              <a:tr h="7238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Prefer GUI over text</a:t>
                      </a:r>
                      <a:endParaRPr lang="en-US" sz="3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14%</a:t>
                      </a:r>
                      <a:endParaRPr lang="en-US" sz="3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Variety – already did GUI before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10%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278736"/>
                  </a:ext>
                </a:extLst>
              </a:tr>
              <a:tr h="5361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More challenging</a:t>
                      </a:r>
                      <a:endParaRPr lang="en-US" sz="3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14%</a:t>
                      </a:r>
                      <a:endParaRPr lang="en-US" sz="3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Miscellaneous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6%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785294"/>
                  </a:ext>
                </a:extLst>
              </a:tr>
              <a:tr h="7238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Variety - already did text before</a:t>
                      </a:r>
                      <a:endParaRPr lang="en-US" sz="3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5%</a:t>
                      </a:r>
                      <a:endParaRPr lang="en-US" sz="3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Dislike GUI's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4%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900209"/>
                  </a:ext>
                </a:extLst>
              </a:tr>
              <a:tr h="5361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Easier/simpler</a:t>
                      </a:r>
                      <a:endParaRPr lang="en-US" sz="3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5%</a:t>
                      </a:r>
                      <a:endParaRPr lang="en-US" sz="3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806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3757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534BD-533D-BA4E-8485-CBAC5807F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Post-Course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D8E9C-E0B5-C349-A933-944FD49FC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“Question1: Based on your experience in this class, if you were not pressed for time, would you create the Java application with or without a GUI?</a:t>
            </a:r>
          </a:p>
          <a:p>
            <a:r>
              <a:rPr lang="en-US" dirty="0"/>
              <a:t>Question 2: Why?”</a:t>
            </a:r>
          </a:p>
          <a:p>
            <a:endParaRPr lang="en-US" dirty="0"/>
          </a:p>
          <a:p>
            <a:r>
              <a:rPr lang="en-US" dirty="0"/>
              <a:t>93% of all the respondents to Question 1 (regardless of what they chose in class) stated they would use a GUI outside of class.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429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5A4A6-BA5B-2841-8C72-E2A16FF0F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A2A61-3F1B-C344-A265-34CC7F642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Marshmallow experiment – follow children for years.</a:t>
            </a:r>
          </a:p>
          <a:p>
            <a:endParaRPr lang="en-US" sz="4000" dirty="0"/>
          </a:p>
          <a:p>
            <a:r>
              <a:rPr lang="en-US" sz="4000" dirty="0"/>
              <a:t>Similarly, we are following students’ progress (without their knowledge in order to not taint the results) from Freshman to graduating.</a:t>
            </a:r>
          </a:p>
        </p:txBody>
      </p:sp>
    </p:spTree>
    <p:extLst>
      <p:ext uri="{BB962C8B-B14F-4D97-AF65-F5344CB8AC3E}">
        <p14:creationId xmlns:p14="http://schemas.microsoft.com/office/powerpoint/2010/main" val="24942795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42E39-CB7E-544D-9757-BC0F76A2C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7CF65-7975-664E-A556-91FF3E02F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97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F7E68-1A76-F84E-9DB9-8F1741E3D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behind the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71C8A-152D-7043-80CC-8ADFB810B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How can we motivate our students?</a:t>
            </a:r>
          </a:p>
          <a:p>
            <a:endParaRPr lang="en-US" sz="3200" dirty="0"/>
          </a:p>
          <a:p>
            <a:r>
              <a:rPr lang="en-US" sz="3200" dirty="0"/>
              <a:t>Assumption: Motivating our students will lead to better work (reflected in better scores) and less attrition.</a:t>
            </a:r>
          </a:p>
        </p:txBody>
      </p:sp>
    </p:spTree>
    <p:extLst>
      <p:ext uri="{BB962C8B-B14F-4D97-AF65-F5344CB8AC3E}">
        <p14:creationId xmlns:p14="http://schemas.microsoft.com/office/powerpoint/2010/main" val="3560565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4D2B2-581C-F544-B6BB-BE8DE2AF0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2EEDC-75FE-FE4D-AE6F-15F0846F0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Games</a:t>
            </a:r>
          </a:p>
          <a:p>
            <a:r>
              <a:rPr lang="en-US" dirty="0"/>
              <a:t>Graphics</a:t>
            </a:r>
          </a:p>
          <a:p>
            <a:r>
              <a:rPr lang="en-US" dirty="0"/>
              <a:t>Board games</a:t>
            </a:r>
          </a:p>
          <a:p>
            <a:r>
              <a:rPr lang="en-US" dirty="0"/>
              <a:t>Alice</a:t>
            </a:r>
          </a:p>
          <a:p>
            <a:r>
              <a:rPr lang="en-US" dirty="0"/>
              <a:t>Scratch</a:t>
            </a:r>
          </a:p>
          <a:p>
            <a:r>
              <a:rPr lang="en-US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960247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63754-040B-5646-A21D-647C4CD1D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Official Research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E1857-CB25-994C-BCCD-B8D25D2BF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US" sz="3200" dirty="0"/>
              <a:t>How is student performance affected by drag-and-drop GUI assignments when compared to traditional text-based assignments?</a:t>
            </a:r>
          </a:p>
          <a:p>
            <a:pPr marL="742950" lvl="0" indent="-742950">
              <a:buFont typeface="+mj-lt"/>
              <a:buAutoNum type="arabicPeriod"/>
            </a:pPr>
            <a:endParaRPr lang="en-US" sz="3200" dirty="0"/>
          </a:p>
          <a:p>
            <a:pPr marL="742950" lvl="0" indent="-742950">
              <a:buFont typeface="+mj-lt"/>
              <a:buAutoNum type="arabicPeriod"/>
            </a:pPr>
            <a:r>
              <a:rPr lang="en-US" sz="3200" dirty="0"/>
              <a:t>If given the choice, would students select GUI-based or text-based assignments?</a:t>
            </a:r>
          </a:p>
          <a:p>
            <a:pPr marL="742950" indent="-742950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5139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D9CE5-3DF7-F840-B202-007B65C5B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JavaFX Scene Builder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F07DF-D5B4-C048-9F6F-8350AFDDC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JavaFX replaced Java’s Swing</a:t>
            </a:r>
          </a:p>
          <a:p>
            <a:r>
              <a:rPr lang="en-US" dirty="0"/>
              <a:t>Scene Builder</a:t>
            </a:r>
            <a:br>
              <a:rPr lang="en-US" dirty="0"/>
            </a:br>
            <a:r>
              <a:rPr lang="en-US" dirty="0"/>
              <a:t>is a drag-and-drop</a:t>
            </a:r>
            <a:br>
              <a:rPr lang="en-US" dirty="0"/>
            </a:br>
            <a:r>
              <a:rPr lang="en-US" dirty="0"/>
              <a:t>interface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F4DB2D-3E66-FD48-8508-6BB5C301960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761" y="2418081"/>
            <a:ext cx="8270240" cy="443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13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727CC-DEEA-8A4A-88F1-36FB02C4B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Experiment Offered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B811ECD-63E0-2F41-9F5D-0BFA18C936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7405954"/>
              </p:ext>
            </p:extLst>
          </p:nvPr>
        </p:nvGraphicFramePr>
        <p:xfrm>
          <a:off x="838200" y="1930400"/>
          <a:ext cx="10276840" cy="4328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91191">
                  <a:extLst>
                    <a:ext uri="{9D8B030D-6E8A-4147-A177-3AD203B41FA5}">
                      <a16:colId xmlns:a16="http://schemas.microsoft.com/office/drawing/2014/main" val="2180184776"/>
                    </a:ext>
                  </a:extLst>
                </a:gridCol>
                <a:gridCol w="2715642">
                  <a:extLst>
                    <a:ext uri="{9D8B030D-6E8A-4147-A177-3AD203B41FA5}">
                      <a16:colId xmlns:a16="http://schemas.microsoft.com/office/drawing/2014/main" val="2817352780"/>
                    </a:ext>
                  </a:extLst>
                </a:gridCol>
                <a:gridCol w="3670007">
                  <a:extLst>
                    <a:ext uri="{9D8B030D-6E8A-4147-A177-3AD203B41FA5}">
                      <a16:colId xmlns:a16="http://schemas.microsoft.com/office/drawing/2014/main" val="390789140"/>
                    </a:ext>
                  </a:extLst>
                </a:gridCol>
              </a:tblGrid>
              <a:tr h="10820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 </a:t>
                      </a:r>
                      <a:endParaRPr lang="en-US" sz="5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Online</a:t>
                      </a:r>
                      <a:endParaRPr lang="en-US" sz="5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Face-to-face</a:t>
                      </a:r>
                      <a:endParaRPr lang="en-US" sz="5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8373009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Summer 2016</a:t>
                      </a:r>
                      <a:endParaRPr lang="en-US" sz="5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17 students</a:t>
                      </a:r>
                      <a:endParaRPr lang="en-US" sz="5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9 students</a:t>
                      </a:r>
                      <a:endParaRPr lang="en-US" sz="5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121158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Fall 2016</a:t>
                      </a:r>
                      <a:endParaRPr lang="en-US" sz="5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not offered</a:t>
                      </a:r>
                      <a:endParaRPr lang="en-US" sz="5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23 students</a:t>
                      </a:r>
                      <a:endParaRPr lang="en-US" sz="5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5113218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Spring 2017</a:t>
                      </a:r>
                      <a:endParaRPr lang="en-US" sz="5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29 students</a:t>
                      </a:r>
                      <a:endParaRPr lang="en-US" sz="5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26 students</a:t>
                      </a:r>
                      <a:endParaRPr lang="en-US" sz="5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2609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4867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807E1-8EC4-B74A-85E8-4D0462CFF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89A80E1-DC0D-A742-9324-5A627EEF97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136888"/>
              </p:ext>
            </p:extLst>
          </p:nvPr>
        </p:nvGraphicFramePr>
        <p:xfrm>
          <a:off x="4267200" y="1"/>
          <a:ext cx="7086600" cy="6857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9910">
                  <a:extLst>
                    <a:ext uri="{9D8B030D-6E8A-4147-A177-3AD203B41FA5}">
                      <a16:colId xmlns:a16="http://schemas.microsoft.com/office/drawing/2014/main" val="240476586"/>
                    </a:ext>
                  </a:extLst>
                </a:gridCol>
                <a:gridCol w="4646690">
                  <a:extLst>
                    <a:ext uri="{9D8B030D-6E8A-4147-A177-3AD203B41FA5}">
                      <a16:colId xmlns:a16="http://schemas.microsoft.com/office/drawing/2014/main" val="2364826832"/>
                    </a:ext>
                  </a:extLst>
                </a:gridCol>
              </a:tblGrid>
              <a:tr h="5441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Assignments</a:t>
                      </a:r>
                      <a:endParaRPr lang="en-US" sz="4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GUI/text assignment</a:t>
                      </a:r>
                      <a:endParaRPr lang="en-US" sz="4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67748516"/>
                  </a:ext>
                </a:extLst>
              </a:tr>
              <a:tr h="4856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en-US" sz="4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text</a:t>
                      </a:r>
                      <a:endParaRPr lang="en-US" sz="4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29934197"/>
                  </a:ext>
                </a:extLst>
              </a:tr>
              <a:tr h="4856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</a:t>
                      </a:r>
                      <a:endParaRPr lang="en-US" sz="4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text</a:t>
                      </a:r>
                      <a:endParaRPr lang="en-US" sz="4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48118831"/>
                  </a:ext>
                </a:extLst>
              </a:tr>
              <a:tr h="4856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</a:t>
                      </a:r>
                      <a:endParaRPr lang="en-US" sz="4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text</a:t>
                      </a:r>
                      <a:endParaRPr lang="en-US" sz="4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67437548"/>
                  </a:ext>
                </a:extLst>
              </a:tr>
              <a:tr h="4856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</a:t>
                      </a:r>
                      <a:endParaRPr lang="en-US" sz="4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text</a:t>
                      </a:r>
                      <a:endParaRPr lang="en-US" sz="4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19444546"/>
                  </a:ext>
                </a:extLst>
              </a:tr>
              <a:tr h="4856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5</a:t>
                      </a:r>
                      <a:endParaRPr lang="en-US" sz="4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GUI (introduction to GUIs)</a:t>
                      </a:r>
                      <a:endParaRPr lang="en-US" sz="4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47108742"/>
                  </a:ext>
                </a:extLst>
              </a:tr>
              <a:tr h="4856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6</a:t>
                      </a:r>
                      <a:endParaRPr lang="en-US" sz="4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Group A: text / Group B: GUI</a:t>
                      </a:r>
                      <a:endParaRPr lang="en-US" sz="4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82633945"/>
                  </a:ext>
                </a:extLst>
              </a:tr>
              <a:tr h="4856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7</a:t>
                      </a:r>
                      <a:endParaRPr lang="en-US" sz="4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Group A: GUI / Group B: text</a:t>
                      </a:r>
                      <a:endParaRPr lang="en-US" sz="4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74561928"/>
                  </a:ext>
                </a:extLst>
              </a:tr>
              <a:tr h="4856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8</a:t>
                      </a:r>
                      <a:endParaRPr lang="en-US" sz="4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Group A: text / Group B: GUI</a:t>
                      </a:r>
                      <a:endParaRPr lang="en-US" sz="4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29101328"/>
                  </a:ext>
                </a:extLst>
              </a:tr>
              <a:tr h="4856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9</a:t>
                      </a:r>
                      <a:endParaRPr lang="en-US" sz="4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Group A: GUI / Group B: text</a:t>
                      </a:r>
                      <a:endParaRPr lang="en-US" sz="4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9861901"/>
                  </a:ext>
                </a:extLst>
              </a:tr>
              <a:tr h="4856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10</a:t>
                      </a:r>
                      <a:endParaRPr lang="en-US" sz="4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GUI</a:t>
                      </a:r>
                      <a:endParaRPr lang="en-US" sz="4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50895476"/>
                  </a:ext>
                </a:extLst>
              </a:tr>
              <a:tr h="4856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11</a:t>
                      </a:r>
                      <a:endParaRPr lang="en-US" sz="4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student's choice</a:t>
                      </a:r>
                      <a:endParaRPr lang="en-US" sz="4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63972426"/>
                  </a:ext>
                </a:extLst>
              </a:tr>
              <a:tr h="4856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12</a:t>
                      </a:r>
                      <a:endParaRPr lang="en-US" sz="4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student's choice</a:t>
                      </a:r>
                      <a:endParaRPr lang="en-US" sz="4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67329478"/>
                  </a:ext>
                </a:extLst>
              </a:tr>
              <a:tr h="4856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13</a:t>
                      </a:r>
                      <a:endParaRPr lang="en-US" sz="4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GUI</a:t>
                      </a:r>
                      <a:endParaRPr lang="en-US" sz="4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60467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140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7F845-2260-D649-9EDD-59BC57BBC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Isometric Assignments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5EB03-506D-A143-8D0D-435645EF0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GUI assignments - two steps: </a:t>
            </a:r>
          </a:p>
          <a:p>
            <a:pPr lvl="1"/>
            <a:r>
              <a:rPr lang="en-US" dirty="0"/>
              <a:t>Design the GUI </a:t>
            </a:r>
          </a:p>
          <a:p>
            <a:pPr lvl="1"/>
            <a:r>
              <a:rPr lang="en-US" dirty="0"/>
              <a:t>Write the Java code. </a:t>
            </a:r>
          </a:p>
          <a:p>
            <a:r>
              <a:rPr lang="en-US" dirty="0"/>
              <a:t>Text-based assignment - one step: writing the main method code.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Consequently: GUI assignments generally had one less requirement than the text-based assignments.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131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C2C64-5B81-0044-A65B-03396E98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Was Reported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0CA02-CC43-6B4B-8E25-F073F40C9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“In </a:t>
            </a:r>
            <a:r>
              <a:rPr lang="en-US" b="1" u="sng" dirty="0"/>
              <a:t>comments section</a:t>
            </a:r>
            <a:r>
              <a:rPr lang="en-US" dirty="0"/>
              <a:t> please answer the following:</a:t>
            </a:r>
          </a:p>
          <a:p>
            <a:pPr marL="0" lvl="0" indent="0">
              <a:buNone/>
            </a:pPr>
            <a:r>
              <a:rPr lang="en-US" dirty="0"/>
              <a:t>Approximately how long did you spend on this assignment in hours? For example, "1.5 hours" or "3 hours."</a:t>
            </a:r>
          </a:p>
          <a:p>
            <a:pPr marL="0" lvl="0" indent="0">
              <a:buNone/>
            </a:pPr>
            <a:r>
              <a:rPr lang="en-US" dirty="0"/>
              <a:t>On a scale of 1 to 4, with 1 being the best, and 4 being the worst how much did you enjoy this assignment? For example, "1 - I loved it" or "4 - I hated it."</a:t>
            </a:r>
          </a:p>
          <a:p>
            <a:pPr marL="0" lvl="0" indent="0">
              <a:buNone/>
            </a:pPr>
            <a:r>
              <a:rPr lang="en-US" dirty="0"/>
              <a:t>Based on your answer of 1, 2, 3, or 4, </a:t>
            </a:r>
            <a:r>
              <a:rPr lang="en-US" b="1" dirty="0"/>
              <a:t>why</a:t>
            </a:r>
            <a:r>
              <a:rPr lang="en-US" dirty="0"/>
              <a:t> did you like/dislike the assignment? </a:t>
            </a:r>
          </a:p>
          <a:p>
            <a:pPr marL="0" indent="0">
              <a:buNone/>
            </a:pPr>
            <a:r>
              <a:rPr lang="en-US" dirty="0"/>
              <a:t>The above answers will not affect your grade. By voluntarily answering the above questions you will help us improve this course. Thank you so much for answering the questions!”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812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786</Words>
  <Application>Microsoft Macintosh PowerPoint</Application>
  <PresentationFormat>Widescreen</PresentationFormat>
  <Paragraphs>160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Theme</vt:lpstr>
      <vt:lpstr>GUI-Based vs. Text-Based Assignments in CS1</vt:lpstr>
      <vt:lpstr>Question behind the question</vt:lpstr>
      <vt:lpstr>Related Work</vt:lpstr>
      <vt:lpstr>Official Research Questions</vt:lpstr>
      <vt:lpstr>JavaFX Scene Builder introduction</vt:lpstr>
      <vt:lpstr>When Experiment Offered</vt:lpstr>
      <vt:lpstr>Experiment</vt:lpstr>
      <vt:lpstr>Isometric Assignments</vt:lpstr>
      <vt:lpstr>What Was Reported</vt:lpstr>
      <vt:lpstr>Research Question 1</vt:lpstr>
      <vt:lpstr>Research Question 1</vt:lpstr>
      <vt:lpstr>Research Question 2</vt:lpstr>
      <vt:lpstr>Research Question 2 – Choose between GUI and text assignments (only showing SS)</vt:lpstr>
      <vt:lpstr>Looking at students that chose GUI/text for entire course</vt:lpstr>
      <vt:lpstr>Looking at students that chose GUI/text for entire course (only showing SS)</vt:lpstr>
      <vt:lpstr>Why did students choice GUI or Text?</vt:lpstr>
      <vt:lpstr>Post-Course Question</vt:lpstr>
      <vt:lpstr>Future Work</vt:lpstr>
      <vt:lpstr>Questions?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GUI-Based vs. Text-Based Assignments in CS1</dc:title>
  <dc:creator>Robert G. Ball</dc:creator>
  <cp:lastModifiedBy>Robert G. Ball</cp:lastModifiedBy>
  <cp:revision>14</cp:revision>
  <dcterms:created xsi:type="dcterms:W3CDTF">2018-02-22T15:54:19Z</dcterms:created>
  <dcterms:modified xsi:type="dcterms:W3CDTF">2018-02-24T14:18:19Z</dcterms:modified>
</cp:coreProperties>
</file>