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72" r:id="rId7"/>
    <p:sldId id="267" r:id="rId8"/>
    <p:sldId id="268" r:id="rId9"/>
    <p:sldId id="262" r:id="rId10"/>
    <p:sldId id="259" r:id="rId11"/>
    <p:sldId id="270" r:id="rId12"/>
    <p:sldId id="260" r:id="rId13"/>
    <p:sldId id="271" r:id="rId14"/>
    <p:sldId id="261" r:id="rId15"/>
    <p:sldId id="265" r:id="rId16"/>
    <p:sldId id="26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2"/>
    <p:restoredTop sz="94630"/>
  </p:normalViewPr>
  <p:slideViewPr>
    <p:cSldViewPr snapToGrid="0" snapToObjects="1">
      <p:cViewPr varScale="1">
        <p:scale>
          <a:sx n="109" d="100"/>
          <a:sy n="109" d="100"/>
        </p:scale>
        <p:origin x="20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E778C-CF8E-C24B-A36A-32F8A08FE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434B9-60BF-9649-9236-B343A756F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1BB2A-CD8B-CC44-9EDF-6127488F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B223-30E2-9443-8EFF-02F629030E36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49C05-FD8A-C54A-B8AF-9298CE7A7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08C09-C5DA-6449-84E8-77ADF062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55B1-4473-6A4A-9022-CC0B11D3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4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0166-A039-4A46-B169-8976ABB5A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AE2A9-EB61-D74C-BB84-84B82CF82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83D5F-4842-B04B-859D-2CA6AA1B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B223-30E2-9443-8EFF-02F629030E36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AC307-E5AD-F74E-9305-98D2C7A06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1BCAF-6460-1A4A-A8EF-970A1DDFB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55B1-4473-6A4A-9022-CC0B11D3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6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DE8E23-B43C-1E4D-859D-F22A43D4C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0F010-D32F-D847-97B8-D51F2E0CA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2CEB8-DCEC-D14F-8693-288BE2ECC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B223-30E2-9443-8EFF-02F629030E36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F627B-4130-644D-A25C-D2936AC9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33C11-D236-AB48-8861-8AC595C8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55B1-4473-6A4A-9022-CC0B11D3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73EF1-89EF-9C45-8A2D-A811A4E78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E929-8D82-AD4F-9F53-CD130EC11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CFE43-B5C2-3F40-8131-49E26E432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B223-30E2-9443-8EFF-02F629030E36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78212-25B7-8040-9644-0EC344217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3CF5A-135A-4D47-8AA8-9EFCB48F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55B1-4473-6A4A-9022-CC0B11D3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1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0655E-D1A2-6B43-9A74-3A2317DB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4E48E-35F7-2740-BDFA-BB93D216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FDBEE-7300-7E45-AECF-8E5D744BB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B223-30E2-9443-8EFF-02F629030E36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F421C-0255-0C4B-9AA5-CF02855B8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7C3F-2D9D-A646-B3EF-381D3D52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55B1-4473-6A4A-9022-CC0B11D3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4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B939-D334-314E-9F71-651D5E2E5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0D04A-4C19-034A-A180-5EBFD12BA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BB948-F0AE-5C4D-8A32-30C79CE8F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12516-4DE7-4545-9F74-8AA1CC3DE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B223-30E2-9443-8EFF-02F629030E36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D9044-5DC4-B547-B34E-C13CC830F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C904A-6793-A742-BD33-DA475139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55B1-4473-6A4A-9022-CC0B11D3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8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898F7-F29E-4642-AFC2-D5EBAA38C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18DF6-6729-5C4D-B6C5-21927613C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914F3-65E0-264C-873B-4B75F00FF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A6E5A8-F152-8145-8877-17F54464BB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5F813-3837-6841-93A7-951D2E06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6BA04F-0E50-D942-906C-587AEDF09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B223-30E2-9443-8EFF-02F629030E36}" type="datetimeFigureOut">
              <a:rPr lang="en-US" smtClean="0"/>
              <a:t>3/1/19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CE2F4-BEFC-0C43-9AA5-CCB9A766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5A2FF-0B18-5E4E-8D3E-37769D09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55B1-4473-6A4A-9022-CC0B11D3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DA69-C49E-C74E-A32B-BE37EE73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FCE43-40F3-2B48-B680-D258BAAA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B223-30E2-9443-8EFF-02F629030E36}" type="datetimeFigureOut">
              <a:rPr lang="en-US" smtClean="0"/>
              <a:t>3/1/19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E7421-6560-2446-B4D2-69B98302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19774-AB19-0244-86FA-C2EFF4B0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55B1-4473-6A4A-9022-CC0B11D3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7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617E8-1C1F-D64C-8BCE-BD8218B2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B223-30E2-9443-8EFF-02F629030E36}" type="datetimeFigureOut">
              <a:rPr lang="en-US" smtClean="0"/>
              <a:t>3/1/19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F72DC1-802A-1D43-A50D-7DF2CCDF2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5E0C5-047B-DE46-BEE2-E7C5C7B10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55B1-4473-6A4A-9022-CC0B11D3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8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FA84-C33D-5C46-A9C2-2E664104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D60D5-E965-4D42-99E9-D6779DDDD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2D675-6EE1-184D-B004-B6F1236F2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6689D-FE8A-034B-9C89-15D667BAD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B223-30E2-9443-8EFF-02F629030E36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6AA0D-E005-324C-9352-E9C7A6C12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0A8E8-5CC4-7444-A32E-C80D4ABE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55B1-4473-6A4A-9022-CC0B11D3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8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9F3F9-CDA3-4D4D-992D-C7AF7482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685B8-6255-904B-9849-4030855FC3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7A863-D14C-834C-9378-1AEC90112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5C041-E898-3342-B6DD-6A4E75BC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B223-30E2-9443-8EFF-02F629030E36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F5F2C-7F35-7747-A3BB-F803F7A0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534BD-EB4E-BB43-BC2D-3A8E30BC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55B1-4473-6A4A-9022-CC0B11D3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9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D18907-9BAA-0543-A433-C6EE14CBB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56D3-8586-9949-93CF-3D3CA65B5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DDA92-47DA-B54F-9171-6753C4218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AB223-30E2-9443-8EFF-02F629030E36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29F44-4BCE-864F-BF96-F26BFE42E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051F4-D045-8E40-A29E-5D025FA61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B55B1-4473-6A4A-9022-CC0B11D3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7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D1BD5-C779-8D44-8118-059E2E8152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Applying Machine Learning to Improve Curriculum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3CD13-B15A-5F43-8678-6F4305BC8C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Robert Ball, Linda </a:t>
            </a:r>
            <a:r>
              <a:rPr lang="en-US" dirty="0" err="1"/>
              <a:t>DuHadway</a:t>
            </a:r>
            <a:r>
              <a:rPr lang="en-US" dirty="0"/>
              <a:t>, Kyle </a:t>
            </a:r>
            <a:r>
              <a:rPr lang="en-US" dirty="0" err="1"/>
              <a:t>Feuz</a:t>
            </a:r>
            <a:r>
              <a:rPr lang="en-US" dirty="0"/>
              <a:t>, Joshua Jensen, </a:t>
            </a:r>
            <a:br>
              <a:rPr lang="en-US" dirty="0"/>
            </a:br>
            <a:r>
              <a:rPr lang="en-US" dirty="0"/>
              <a:t>Brian </a:t>
            </a:r>
            <a:r>
              <a:rPr lang="en-US" dirty="0" err="1"/>
              <a:t>Rague</a:t>
            </a:r>
            <a:r>
              <a:rPr lang="en-US" dirty="0"/>
              <a:t>, and Weidman, D.</a:t>
            </a:r>
            <a:br>
              <a:rPr lang="en-US" dirty="0"/>
            </a:br>
            <a:r>
              <a:rPr lang="en-US" dirty="0"/>
              <a:t>Weber State University</a:t>
            </a:r>
            <a:br>
              <a:rPr lang="en-US" dirty="0"/>
            </a:br>
            <a:r>
              <a:rPr lang="en-US" dirty="0"/>
              <a:t>School of Computing</a:t>
            </a:r>
          </a:p>
        </p:txBody>
      </p:sp>
    </p:spTree>
    <p:extLst>
      <p:ext uri="{BB962C8B-B14F-4D97-AF65-F5344CB8AC3E}">
        <p14:creationId xmlns:p14="http://schemas.microsoft.com/office/powerpoint/2010/main" val="232892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88B49-9A9D-A94E-8774-634A41A1A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 part I: Statistics (top down)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B12634-13BA-C042-98F7-12AF0CD7E0F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268978" y="1361453"/>
            <a:ext cx="6296378" cy="54965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3BB2CC-E1B2-044F-980A-1CB40D77E07F}"/>
              </a:ext>
            </a:extLst>
          </p:cNvPr>
          <p:cNvSpPr txBox="1"/>
          <p:nvPr/>
        </p:nvSpPr>
        <p:spPr>
          <a:xfrm>
            <a:off x="222739" y="2370622"/>
            <a:ext cx="485511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Depending on the type </a:t>
            </a:r>
            <a:br>
              <a:rPr lang="en-US" sz="3200" dirty="0"/>
            </a:br>
            <a:r>
              <a:rPr lang="en-US" sz="3200" dirty="0"/>
              <a:t>of student their graduation</a:t>
            </a:r>
            <a:br>
              <a:rPr lang="en-US" sz="3200" dirty="0"/>
            </a:br>
            <a:r>
              <a:rPr lang="en-US" sz="3200" dirty="0"/>
              <a:t>rate.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Race/gender are irrelevant</a:t>
            </a:r>
            <a:br>
              <a:rPr lang="en-US" sz="3200" dirty="0"/>
            </a:br>
            <a:r>
              <a:rPr lang="en-US" sz="3200" dirty="0"/>
              <a:t>in the data.</a:t>
            </a:r>
          </a:p>
          <a:p>
            <a:endParaRPr lang="en-US" sz="3200" dirty="0"/>
          </a:p>
          <a:p>
            <a:r>
              <a:rPr lang="en-US" sz="3200" dirty="0"/>
              <a:t>Graduation rate (in 6 years).</a:t>
            </a:r>
          </a:p>
        </p:txBody>
      </p:sp>
    </p:spTree>
    <p:extLst>
      <p:ext uri="{BB962C8B-B14F-4D97-AF65-F5344CB8AC3E}">
        <p14:creationId xmlns:p14="http://schemas.microsoft.com/office/powerpoint/2010/main" val="1937417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88B49-9A9D-A94E-8774-634A41A1A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62" y="0"/>
            <a:ext cx="4278923" cy="1325563"/>
          </a:xfrm>
        </p:spPr>
        <p:txBody>
          <a:bodyPr/>
          <a:lstStyle/>
          <a:p>
            <a:r>
              <a:rPr lang="en-US" dirty="0"/>
              <a:t>Looking Deeply – Math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559C6-C83B-5F44-8DA1-481EDB1CE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892" y="1442916"/>
            <a:ext cx="7823200" cy="5321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C6004F-B66B-8A4F-9794-330E314AAFC0}"/>
              </a:ext>
            </a:extLst>
          </p:cNvPr>
          <p:cNvSpPr txBox="1"/>
          <p:nvPr/>
        </p:nvSpPr>
        <p:spPr>
          <a:xfrm>
            <a:off x="7608277" y="152400"/>
            <a:ext cx="4253523" cy="63709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u="sng" dirty="0"/>
              <a:t>First Math Course Taken At University</a:t>
            </a:r>
          </a:p>
          <a:p>
            <a:endParaRPr lang="en-US" sz="2400" dirty="0"/>
          </a:p>
          <a:p>
            <a:r>
              <a:rPr lang="en-US" sz="2400" dirty="0"/>
              <a:t>Developmental math: </a:t>
            </a:r>
          </a:p>
          <a:p>
            <a:pPr lvl="1"/>
            <a:r>
              <a:rPr lang="en-US" sz="2400" dirty="0"/>
              <a:t>&lt; College Algebra</a:t>
            </a:r>
          </a:p>
          <a:p>
            <a:endParaRPr lang="en-US" sz="2400" dirty="0"/>
          </a:p>
          <a:p>
            <a:r>
              <a:rPr lang="en-US" sz="2400" dirty="0"/>
              <a:t>Introductory Math: </a:t>
            </a:r>
          </a:p>
          <a:p>
            <a:r>
              <a:rPr lang="en-US" sz="2400" dirty="0"/>
              <a:t>	College Algebra → &lt; Calculus</a:t>
            </a:r>
          </a:p>
          <a:p>
            <a:endParaRPr lang="en-US" sz="2400" dirty="0"/>
          </a:p>
          <a:p>
            <a:r>
              <a:rPr lang="en-US" sz="2400" dirty="0"/>
              <a:t>Advanced Math: </a:t>
            </a:r>
          </a:p>
          <a:p>
            <a:r>
              <a:rPr lang="en-US" sz="2400" dirty="0"/>
              <a:t>	&gt;= Calculus</a:t>
            </a:r>
          </a:p>
          <a:p>
            <a:endParaRPr lang="en-US" sz="2400" dirty="0"/>
          </a:p>
          <a:p>
            <a:r>
              <a:rPr lang="en-US" sz="2400" dirty="0"/>
              <a:t>Does the first math course you take affect you?</a:t>
            </a:r>
          </a:p>
          <a:p>
            <a:endParaRPr lang="en-US" sz="2400" dirty="0"/>
          </a:p>
          <a:p>
            <a:r>
              <a:rPr lang="en-US" sz="2400" dirty="0"/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208989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0AB96-4527-034C-B2F7-1B3A75C8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 part I: Machine Learning (bottom up)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41358-3BD1-AA44-B72F-8B75EF025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idea behind using machine learning is to find the factors behind what leads to graduation.</a:t>
            </a:r>
          </a:p>
          <a:p>
            <a:endParaRPr lang="en-US" dirty="0"/>
          </a:p>
          <a:p>
            <a:r>
              <a:rPr lang="en-US" dirty="0"/>
              <a:t>Most important part: Features</a:t>
            </a:r>
          </a:p>
          <a:p>
            <a:endParaRPr lang="en-US" dirty="0"/>
          </a:p>
          <a:p>
            <a:r>
              <a:rPr lang="en-US" dirty="0"/>
              <a:t>Features examples: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Gender</a:t>
            </a:r>
          </a:p>
          <a:p>
            <a:pPr lvl="1"/>
            <a:r>
              <a:rPr lang="en-US" dirty="0"/>
              <a:t>First math course</a:t>
            </a:r>
          </a:p>
          <a:p>
            <a:pPr lvl="1"/>
            <a:r>
              <a:rPr lang="en-US" dirty="0"/>
              <a:t>First English course</a:t>
            </a:r>
          </a:p>
          <a:p>
            <a:pPr lvl="1"/>
            <a:r>
              <a:rPr lang="en-US" dirty="0" err="1"/>
              <a:t>Ect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7993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AC5B3-2A78-4F4E-B445-EEDD13B71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(Some) Machine Learning Results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E6BB38-34D2-504F-87B4-824658B33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649993"/>
              </p:ext>
            </p:extLst>
          </p:nvPr>
        </p:nvGraphicFramePr>
        <p:xfrm>
          <a:off x="3610707" y="1690688"/>
          <a:ext cx="7549661" cy="4626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068">
                  <a:extLst>
                    <a:ext uri="{9D8B030D-6E8A-4147-A177-3AD203B41FA5}">
                      <a16:colId xmlns:a16="http://schemas.microsoft.com/office/drawing/2014/main" val="912166545"/>
                    </a:ext>
                  </a:extLst>
                </a:gridCol>
                <a:gridCol w="733476">
                  <a:extLst>
                    <a:ext uri="{9D8B030D-6E8A-4147-A177-3AD203B41FA5}">
                      <a16:colId xmlns:a16="http://schemas.microsoft.com/office/drawing/2014/main" val="3853733243"/>
                    </a:ext>
                  </a:extLst>
                </a:gridCol>
                <a:gridCol w="735033">
                  <a:extLst>
                    <a:ext uri="{9D8B030D-6E8A-4147-A177-3AD203B41FA5}">
                      <a16:colId xmlns:a16="http://schemas.microsoft.com/office/drawing/2014/main" val="3812746455"/>
                    </a:ext>
                  </a:extLst>
                </a:gridCol>
                <a:gridCol w="733476">
                  <a:extLst>
                    <a:ext uri="{9D8B030D-6E8A-4147-A177-3AD203B41FA5}">
                      <a16:colId xmlns:a16="http://schemas.microsoft.com/office/drawing/2014/main" val="1644033216"/>
                    </a:ext>
                  </a:extLst>
                </a:gridCol>
                <a:gridCol w="735033">
                  <a:extLst>
                    <a:ext uri="{9D8B030D-6E8A-4147-A177-3AD203B41FA5}">
                      <a16:colId xmlns:a16="http://schemas.microsoft.com/office/drawing/2014/main" val="3813218904"/>
                    </a:ext>
                  </a:extLst>
                </a:gridCol>
                <a:gridCol w="735033">
                  <a:extLst>
                    <a:ext uri="{9D8B030D-6E8A-4147-A177-3AD203B41FA5}">
                      <a16:colId xmlns:a16="http://schemas.microsoft.com/office/drawing/2014/main" val="4261474795"/>
                    </a:ext>
                  </a:extLst>
                </a:gridCol>
                <a:gridCol w="733476">
                  <a:extLst>
                    <a:ext uri="{9D8B030D-6E8A-4147-A177-3AD203B41FA5}">
                      <a16:colId xmlns:a16="http://schemas.microsoft.com/office/drawing/2014/main" val="3774575367"/>
                    </a:ext>
                  </a:extLst>
                </a:gridCol>
                <a:gridCol w="735033">
                  <a:extLst>
                    <a:ext uri="{9D8B030D-6E8A-4147-A177-3AD203B41FA5}">
                      <a16:colId xmlns:a16="http://schemas.microsoft.com/office/drawing/2014/main" val="3912494937"/>
                    </a:ext>
                  </a:extLst>
                </a:gridCol>
                <a:gridCol w="735033">
                  <a:extLst>
                    <a:ext uri="{9D8B030D-6E8A-4147-A177-3AD203B41FA5}">
                      <a16:colId xmlns:a16="http://schemas.microsoft.com/office/drawing/2014/main" val="3876182621"/>
                    </a:ext>
                  </a:extLst>
                </a:gridCol>
              </a:tblGrid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Overall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CS 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CS 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CS DSA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66882"/>
                  </a:ext>
                </a:extLst>
              </a:tr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Feature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OR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OR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OR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OR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5223499"/>
                  </a:ext>
                </a:extLst>
              </a:tr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Age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2804880"/>
                  </a:ext>
                </a:extLst>
              </a:tr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Gender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9578950"/>
                  </a:ext>
                </a:extLst>
              </a:tr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Dev_Engl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0054991"/>
                  </a:ext>
                </a:extLst>
              </a:tr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Intro_Engl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2126130"/>
                  </a:ext>
                </a:extLst>
              </a:tr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Dev_Math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0001880"/>
                  </a:ext>
                </a:extLst>
              </a:tr>
              <a:tr h="5113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Intro_Math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4266145"/>
                  </a:ext>
                </a:extLst>
              </a:tr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Adv_Math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062909"/>
                  </a:ext>
                </a:extLst>
              </a:tr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Intnl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7639395"/>
                  </a:ext>
                </a:extLst>
              </a:tr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1710104"/>
                  </a:ext>
                </a:extLst>
              </a:tr>
              <a:tr h="5113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Transfer (any credit)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4409397"/>
                  </a:ext>
                </a:extLst>
              </a:tr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CS Transfer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679805"/>
                  </a:ext>
                </a:extLst>
              </a:tr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Concurrent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r>
                        <a:rPr lang="en-US" sz="1800" baseline="30000">
                          <a:effectLst/>
                        </a:rPr>
                        <a:t>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7296612"/>
                  </a:ext>
                </a:extLst>
              </a:tr>
              <a:tr h="2556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GPA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23290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344ADA-C0DD-C24D-9529-83FCF2BE9654}"/>
              </a:ext>
            </a:extLst>
          </p:cNvPr>
          <p:cNvSpPr txBox="1"/>
          <p:nvPr/>
        </p:nvSpPr>
        <p:spPr>
          <a:xfrm>
            <a:off x="154210" y="1741618"/>
            <a:ext cx="335098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lower the number the more important.</a:t>
            </a:r>
          </a:p>
          <a:p>
            <a:endParaRPr lang="en-US" sz="2400" dirty="0"/>
          </a:p>
          <a:p>
            <a:r>
              <a:rPr lang="en-US" sz="2400" dirty="0"/>
              <a:t>GR: Gini importance (decision tree)</a:t>
            </a:r>
          </a:p>
          <a:p>
            <a:endParaRPr lang="en-US" sz="2400" dirty="0"/>
          </a:p>
          <a:p>
            <a:r>
              <a:rPr lang="en-US" sz="2400" dirty="0"/>
              <a:t>OR: Log-odds ratio (logistic regression)</a:t>
            </a:r>
          </a:p>
          <a:p>
            <a:endParaRPr lang="en-US" sz="2400" dirty="0"/>
          </a:p>
          <a:p>
            <a:r>
              <a:rPr lang="en-US" sz="2400" dirty="0"/>
              <a:t>* Means negative correlation</a:t>
            </a:r>
          </a:p>
        </p:txBody>
      </p:sp>
    </p:spTree>
    <p:extLst>
      <p:ext uri="{BB962C8B-B14F-4D97-AF65-F5344CB8AC3E}">
        <p14:creationId xmlns:p14="http://schemas.microsoft.com/office/powerpoint/2010/main" val="284117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A21E0-1D7A-F740-8EBA-D58848CA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would YOU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24B3E-5489-9546-8D10-285077267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sat through the keynote speaker, </a:t>
            </a:r>
          </a:p>
          <a:p>
            <a:endParaRPr lang="en-US" dirty="0"/>
          </a:p>
          <a:p>
            <a:r>
              <a:rPr lang="en-US" dirty="0"/>
              <a:t>You got a free bagel from the exhibit hall,</a:t>
            </a:r>
          </a:p>
          <a:p>
            <a:endParaRPr lang="en-US" dirty="0"/>
          </a:p>
          <a:p>
            <a:r>
              <a:rPr lang="en-US" dirty="0"/>
              <a:t>You got through all of Thursday half of Friday (you might have been here Wednesday too!),</a:t>
            </a:r>
          </a:p>
          <a:p>
            <a:endParaRPr lang="en-US" dirty="0"/>
          </a:p>
          <a:p>
            <a:r>
              <a:rPr lang="en-US" dirty="0"/>
              <a:t>So…</a:t>
            </a:r>
          </a:p>
        </p:txBody>
      </p:sp>
    </p:spTree>
    <p:extLst>
      <p:ext uri="{BB962C8B-B14F-4D97-AF65-F5344CB8AC3E}">
        <p14:creationId xmlns:p14="http://schemas.microsoft.com/office/powerpoint/2010/main" val="3856359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0BF7-D515-FB49-B921-E24E155F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55EDC-14B3-F849-91A4-4E1EABAF2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Institutions don’t have “average” students. </a:t>
            </a:r>
          </a:p>
          <a:p>
            <a:endParaRPr lang="en-US" dirty="0"/>
          </a:p>
          <a:p>
            <a:r>
              <a:rPr lang="en-US" dirty="0"/>
              <a:t>Every institutions has different student needs.</a:t>
            </a:r>
          </a:p>
          <a:p>
            <a:endParaRPr lang="en-US" dirty="0"/>
          </a:p>
          <a:p>
            <a:r>
              <a:rPr lang="en-US" dirty="0"/>
              <a:t>Institutions have ranges of students. Given 1000 students you will have 1000 stories.</a:t>
            </a:r>
          </a:p>
          <a:p>
            <a:endParaRPr lang="en-US" dirty="0"/>
          </a:p>
          <a:p>
            <a:r>
              <a:rPr lang="en-US" dirty="0"/>
              <a:t>In regards to graduating, the topic of the courses is less important than helping different groups with different needs to succeed.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75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626A4-0ECB-5740-94F8-B61E5025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BE061-F7C9-0046-A935-5C6AAE1B2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 offering the courses or course sequences that you need for the different types of students at YOUR university to succeed?</a:t>
            </a:r>
          </a:p>
          <a:p>
            <a:endParaRPr lang="en-US" dirty="0"/>
          </a:p>
          <a:p>
            <a:r>
              <a:rPr lang="en-US" dirty="0"/>
              <a:t>Is there only one way to graduate or do you have multiple paths?</a:t>
            </a:r>
          </a:p>
        </p:txBody>
      </p:sp>
    </p:spTree>
    <p:extLst>
      <p:ext uri="{BB962C8B-B14F-4D97-AF65-F5344CB8AC3E}">
        <p14:creationId xmlns:p14="http://schemas.microsoft.com/office/powerpoint/2010/main" val="2716334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91F02-841F-E043-8942-871C786BE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41A86-C93C-CC4F-9B70-CA49790F5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DF287-4BE5-1C46-91AC-71304403E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30AEA-C3EE-C64E-BC42-E50F3504C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cur·ric·u·lum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noun</a:t>
            </a:r>
          </a:p>
          <a:p>
            <a:pPr marL="0" indent="0">
              <a:buNone/>
            </a:pPr>
            <a:r>
              <a:rPr lang="en-US" dirty="0"/>
              <a:t>the subjects comprising a course of study in a school or college.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0381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1E5F9-8786-8A4A-89A1-168D73808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6A79A-96BE-4B48-B4E4-5CBD54C45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courses should be included?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Data Science?</a:t>
            </a:r>
          </a:p>
          <a:p>
            <a:endParaRPr lang="en-US" dirty="0"/>
          </a:p>
          <a:p>
            <a:r>
              <a:rPr lang="en-US" dirty="0"/>
              <a:t>Internet of Things?</a:t>
            </a:r>
          </a:p>
          <a:p>
            <a:endParaRPr lang="en-US" dirty="0"/>
          </a:p>
          <a:p>
            <a:r>
              <a:rPr lang="en-US" dirty="0"/>
              <a:t>The new parallel, computational, algorithmic, pythonic, web-based, cloud, embedded, database with verification and validation course?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9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8FFFA-A99F-004B-A4D3-28628B46B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0032C-F04D-EB44-A08E-46E14444E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Faculty may be inordinately influenced by personal experience and anecdotal evidence.</a:t>
            </a:r>
          </a:p>
          <a:p>
            <a:endParaRPr lang="en-US" dirty="0">
              <a:effectLst/>
            </a:endParaRPr>
          </a:p>
          <a:p>
            <a:r>
              <a:rPr lang="en-US" dirty="0"/>
              <a:t>Student Jane Doe took a Cobol class and indicated that he got a job. He just gave me a high five!</a:t>
            </a:r>
          </a:p>
          <a:p>
            <a:endParaRPr lang="en-US" dirty="0">
              <a:effectLst/>
            </a:endParaRPr>
          </a:p>
          <a:p>
            <a:r>
              <a:rPr lang="en-US" dirty="0"/>
              <a:t>Student John Doe took a Cobol class and can’t get a job. He is crying in my office right now…</a:t>
            </a:r>
            <a:r>
              <a:rPr lang="en-US" dirty="0">
                <a:effectLst/>
              </a:rPr>
              <a:t> </a:t>
            </a:r>
          </a:p>
          <a:p>
            <a:endParaRPr lang="en-US" dirty="0"/>
          </a:p>
          <a:p>
            <a:r>
              <a:rPr lang="en-US" dirty="0"/>
              <a:t>Therefore… What courses should be offered?</a:t>
            </a:r>
          </a:p>
        </p:txBody>
      </p:sp>
    </p:spTree>
    <p:extLst>
      <p:ext uri="{BB962C8B-B14F-4D97-AF65-F5344CB8AC3E}">
        <p14:creationId xmlns:p14="http://schemas.microsoft.com/office/powerpoint/2010/main" val="138391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626AD-4A3E-774A-820B-D47F0FB8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REAL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C6303-CBAF-A34C-B0A7-F46CDEF3D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our students? </a:t>
            </a:r>
          </a:p>
          <a:p>
            <a:r>
              <a:rPr lang="en-US" dirty="0"/>
              <a:t>What are their ages?</a:t>
            </a:r>
          </a:p>
          <a:p>
            <a:r>
              <a:rPr lang="en-US" dirty="0"/>
              <a:t>Where did they come from?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do I describe my “average” student?</a:t>
            </a:r>
          </a:p>
        </p:txBody>
      </p:sp>
    </p:spTree>
    <p:extLst>
      <p:ext uri="{BB962C8B-B14F-4D97-AF65-F5344CB8AC3E}">
        <p14:creationId xmlns:p14="http://schemas.microsoft.com/office/powerpoint/2010/main" val="373958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CD4CC-30A6-824C-9B34-D32B30607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Science to the Rescue!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12427-7E38-184D-8F9A-B06A1B86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Treat curriculum like any other data science project…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Because data science is cool!</a:t>
            </a:r>
          </a:p>
        </p:txBody>
      </p:sp>
    </p:spTree>
    <p:extLst>
      <p:ext uri="{BB962C8B-B14F-4D97-AF65-F5344CB8AC3E}">
        <p14:creationId xmlns:p14="http://schemas.microsoft.com/office/powerpoint/2010/main" val="103694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80DD5-D30F-8546-8660-CE719FA42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no “average” student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5CDDC-EB77-1748-A318-3424CB4D3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“Typical” student direct from High School (17-18 years old)</a:t>
            </a:r>
          </a:p>
          <a:p>
            <a:r>
              <a:rPr lang="en-US" dirty="0"/>
              <a:t>“Transfer” student that has credit from other universities</a:t>
            </a:r>
          </a:p>
          <a:p>
            <a:r>
              <a:rPr lang="en-US" dirty="0"/>
              <a:t>Military veterans</a:t>
            </a:r>
          </a:p>
          <a:p>
            <a:r>
              <a:rPr lang="en-US" dirty="0"/>
              <a:t>Married student</a:t>
            </a:r>
          </a:p>
          <a:p>
            <a:r>
              <a:rPr lang="en-US" dirty="0"/>
              <a:t>Single student with dependents</a:t>
            </a:r>
          </a:p>
          <a:p>
            <a:r>
              <a:rPr lang="en-US" dirty="0"/>
              <a:t>“Returning” student - 5+ years since last college courses.</a:t>
            </a:r>
          </a:p>
          <a:p>
            <a:r>
              <a:rPr lang="en-US" dirty="0"/>
              <a:t>“Older Adults” – students that are much older – 40+ years old</a:t>
            </a:r>
          </a:p>
          <a:p>
            <a:r>
              <a:rPr lang="en-US" dirty="0"/>
              <a:t>Full-time working students</a:t>
            </a:r>
          </a:p>
          <a:p>
            <a:r>
              <a:rPr lang="en-US" dirty="0"/>
              <a:t>Etc. Etc.</a:t>
            </a:r>
          </a:p>
          <a:p>
            <a:endParaRPr lang="en-US" dirty="0"/>
          </a:p>
          <a:p>
            <a:r>
              <a:rPr lang="en-US" dirty="0"/>
              <a:t>Mix of many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63891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6DFAF-515C-6E4F-A409-9C9AE2FB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3E738-00F3-4246-8321-A7ECBF181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data! </a:t>
            </a:r>
          </a:p>
          <a:p>
            <a:endParaRPr lang="en-US" dirty="0"/>
          </a:p>
          <a:p>
            <a:r>
              <a:rPr lang="en-US" dirty="0"/>
              <a:t>We obtained transcripts for ALL CS major students (12 years)</a:t>
            </a:r>
          </a:p>
          <a:p>
            <a:endParaRPr lang="en-US" dirty="0"/>
          </a:p>
          <a:p>
            <a:r>
              <a:rPr lang="en-US" dirty="0"/>
              <a:t>We performed the following on the data:</a:t>
            </a:r>
          </a:p>
          <a:p>
            <a:pPr lvl="1"/>
            <a:r>
              <a:rPr lang="en-US" dirty="0"/>
              <a:t>EDA (fancy acronym for statistics)</a:t>
            </a:r>
          </a:p>
          <a:p>
            <a:pPr lvl="1"/>
            <a:r>
              <a:rPr lang="en-US" dirty="0"/>
              <a:t>(Machine Learning)</a:t>
            </a:r>
          </a:p>
        </p:txBody>
      </p:sp>
    </p:spTree>
    <p:extLst>
      <p:ext uri="{BB962C8B-B14F-4D97-AF65-F5344CB8AC3E}">
        <p14:creationId xmlns:p14="http://schemas.microsoft.com/office/powerpoint/2010/main" val="184423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A55AD-1C2B-6442-BE2A-ADECC675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– Raw transcripts of two universities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4FC24-1CDD-5D4D-B882-493AF84BF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got all the transcript information for the last 12 years for all CS majors.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CS major: Any student that ever declared themselves as a CS student AND took at least 1 course (whether passed or failed).</a:t>
            </a:r>
          </a:p>
          <a:p>
            <a:endParaRPr lang="en-US" dirty="0"/>
          </a:p>
          <a:p>
            <a:r>
              <a:rPr lang="en-US" dirty="0"/>
              <a:t>Two data sets:</a:t>
            </a:r>
          </a:p>
          <a:p>
            <a:pPr lvl="1"/>
            <a:r>
              <a:rPr lang="en-US" dirty="0"/>
              <a:t>Our university and another similar regional university</a:t>
            </a:r>
          </a:p>
          <a:p>
            <a:pPr lvl="1"/>
            <a:r>
              <a:rPr lang="en-US" dirty="0"/>
              <a:t>Two to see if trends are the same for both universities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193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805</Words>
  <Application>Microsoft Macintosh PowerPoint</Application>
  <PresentationFormat>Widescreen</PresentationFormat>
  <Paragraphs>259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Applying Machine Learning to Improve Curriculum Design</vt:lpstr>
      <vt:lpstr>Curriculum</vt:lpstr>
      <vt:lpstr>What is the problem?</vt:lpstr>
      <vt:lpstr>Traditional Approach</vt:lpstr>
      <vt:lpstr>What is the REAL problem?</vt:lpstr>
      <vt:lpstr>Data Science to the Rescue!</vt:lpstr>
      <vt:lpstr>There is no “average” student</vt:lpstr>
      <vt:lpstr>Our Approach</vt:lpstr>
      <vt:lpstr>Data – Raw transcripts of two universities</vt:lpstr>
      <vt:lpstr>Our approach part I: Statistics (top down)</vt:lpstr>
      <vt:lpstr>Looking Deeply – Math Example</vt:lpstr>
      <vt:lpstr>Our approach part I: Machine Learning (bottom up)</vt:lpstr>
      <vt:lpstr>(Some) Machine Learning Results</vt:lpstr>
      <vt:lpstr>Why would YOU care?</vt:lpstr>
      <vt:lpstr>Final Thoughts</vt:lpstr>
      <vt:lpstr>Final Question</vt:lpstr>
      <vt:lpstr>Questions?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Machine Learning to Improve Curriculum Design</dc:title>
  <dc:creator>Robert G. Ball</dc:creator>
  <cp:lastModifiedBy>Robert G. Ball</cp:lastModifiedBy>
  <cp:revision>13</cp:revision>
  <dcterms:created xsi:type="dcterms:W3CDTF">2019-02-28T17:01:00Z</dcterms:created>
  <dcterms:modified xsi:type="dcterms:W3CDTF">2019-03-01T17:20:22Z</dcterms:modified>
</cp:coreProperties>
</file>