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heme/theme2.xml" ContentType="application/vnd.openxmlformats-officedocument.them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1.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notesSlides/notesSlide2.xml" ContentType="application/vnd.openxmlformats-officedocument.presentationml.notesSlid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3.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4.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5.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notesSlides/notesSlide6.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7.xml" ContentType="application/vnd.openxmlformats-officedocument.presentationml.notesSlide+xml"/>
  <Override PartName="/ppt/tags/tag59.xml" ContentType="application/vnd.openxmlformats-officedocument.presentationml.tags+xml"/>
  <Override PartName="/ppt/tags/tag60.xml" ContentType="application/vnd.openxmlformats-officedocument.presentationml.tags+xml"/>
  <Override PartName="/ppt/notesSlides/notesSlide8.xml" ContentType="application/vnd.openxmlformats-officedocument.presentationml.notesSlide+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notesSlides/notesSlide9.xml" ContentType="application/vnd.openxmlformats-officedocument.presentationml.notesSlide+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notesSlides/notesSlide10.xml" ContentType="application/vnd.openxmlformats-officedocument.presentationml.notesSlide+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9" r:id="rId3"/>
    <p:sldId id="257" r:id="rId4"/>
    <p:sldId id="267" r:id="rId5"/>
    <p:sldId id="258" r:id="rId6"/>
    <p:sldId id="265" r:id="rId7"/>
    <p:sldId id="261" r:id="rId8"/>
    <p:sldId id="262" r:id="rId9"/>
    <p:sldId id="263" r:id="rId10"/>
    <p:sldId id="264"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065" autoAdjust="0"/>
  </p:normalViewPr>
  <p:slideViewPr>
    <p:cSldViewPr snapToGrid="0">
      <p:cViewPr varScale="1">
        <p:scale>
          <a:sx n="72" d="100"/>
          <a:sy n="72" d="100"/>
        </p:scale>
        <p:origin x="18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FC8BB2-C743-45F5-A728-5452EFCC0D9F}" type="datetimeFigureOut">
              <a:rPr lang="en-US" smtClean="0"/>
              <a:t>5/17/2023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25EC26-D71F-4A01-A874-EF9B76E59CD9}" type="slidenum">
              <a:rPr lang="en-US" smtClean="0"/>
              <a:t>‹#›</a:t>
            </a:fld>
            <a:endParaRPr lang="en-US" dirty="0"/>
          </a:p>
        </p:txBody>
      </p:sp>
    </p:spTree>
    <p:extLst>
      <p:ext uri="{BB962C8B-B14F-4D97-AF65-F5344CB8AC3E}">
        <p14:creationId xmlns:p14="http://schemas.microsoft.com/office/powerpoint/2010/main" val="3970766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All but the most trivial of object-oriented programs consist of many classes and many objects. A working program binds the objects together to allow them to communicate and cooperate to solve the given problem. The current chapter explores the way that objects are bound together.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125EC26-D71F-4A01-A874-EF9B76E59CD9}" type="slidenum">
              <a:rPr lang="en-US" smtClean="0"/>
              <a:t>1</a:t>
            </a:fld>
            <a:endParaRPr lang="en-US" dirty="0"/>
          </a:p>
        </p:txBody>
      </p:sp>
    </p:spTree>
    <p:extLst>
      <p:ext uri="{BB962C8B-B14F-4D97-AF65-F5344CB8AC3E}">
        <p14:creationId xmlns:p14="http://schemas.microsoft.com/office/powerpoint/2010/main" val="32947042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Lifetime and sharing are the last two properties, which we summarize as the objects' binding strength. We can abstractly visualize two objects, bound together tightly or strongly in memory, as one object nested inside the other. Conversely, two objects bound loosely or weakly are not nested but are connected, typically with a pointer.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Two objects with the same or a coincident lifetime are created and destroyed simultaneously. The program makes the connecting relationship when it creates the objects; the relationship persists as long as the objects exist, and the program destroys the relationship with the objects. Objects with different or independent lifetimes can be created and destroyed at different times. Furthermore, the relationship may be created or changed whenever it is convenient.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view object sharing from the perspective of one of the related objects. For this example, we adopt the Car's perspective. In a tightly bound, exclusive relationship, Car does not share its Engine with any other object in the program. But, in a loosely bound, sharable relationship, Car may share its Engine with other objects – many objects can point to the same Engine object.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B125EC26-D71F-4A01-A874-EF9B76E59CD9}" type="slidenum">
              <a:rPr lang="en-US" smtClean="0"/>
              <a:t>10</a:t>
            </a:fld>
            <a:endParaRPr lang="en-US" dirty="0"/>
          </a:p>
        </p:txBody>
      </p:sp>
    </p:spTree>
    <p:extLst>
      <p:ext uri="{BB962C8B-B14F-4D97-AF65-F5344CB8AC3E}">
        <p14:creationId xmlns:p14="http://schemas.microsoft.com/office/powerpoint/2010/main" val="11266357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People often use a dichotomous key to identify a plant or animal based on its observable properties. The word "dichotomous" means dividing or cutting into two parts. So, a dichotomous key consists of a sequence of stages that define two-way branching logic based on one of the property's values. The first three stages of the class relationship dichotomous key examine the relationship's semantics or meaning. The final stage looks at the binding strength: the relative lifetimes of the objects and their shareability. Sometimes the branch leads to a relationship, and other times it leads to the next stage in the key.</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stages (a) through (c), substitute the two class names for x and y. It's essential always to replace x and y with the same names.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Stage (a) tests the relationship with the "is a" phrase. In English, "A sedan is a Car" sounds correct, but neither "A Sedan has a Car" nor "A Car has a Sedan" does. If the "is a" test doesn't work in your spoken language, or if you want an alternate test, consider overlapping class features. For example, Name is a natural feature for a Person class, and also for the Student and Instructor classes. Inheritance allows the Student and Instructor to reuse the Name.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"uses" test in stage (b) is difficult, even in English.</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Refine the question by asking, "does x always use the same y?" Imagine that x is a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FractionCalculator</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with an add function, and y is a Fraction. Does the fraction calculator always add the same fraction, or should it add different fractions? Now, imagine that x is a Person and y is a Date - perhaps the Person's birth date. Does a person's birth date change? Dependency or uses best represents the Fraction example, while the Person and Date are best connected by a "has a" relationship.</a:t>
            </a:r>
          </a:p>
          <a:p>
            <a:pPr marL="0" marR="0" lvl="0" indent="0" algn="l" defTabSz="914400" rtl="0" eaLnBrk="1" fontAlgn="auto" latinLnBrk="0" hangingPunct="1">
              <a:lnSpc>
                <a:spcPct val="107000"/>
              </a:lnSpc>
              <a:spcBef>
                <a:spcPts val="0"/>
              </a:spcBef>
              <a:spcAft>
                <a:spcPts val="80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Alternatively, we can think about x sharing some of the program's responsibilities and ask, "does x delegate some of its responsibilities to y?" Or, "does x depend on y to fulfill its responsibilities?"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Stage (c) has a compound test, and both parts must read sensibly. So, "a Contractor has a Project" and "a Project has a Contractor." Association is the only relationship that operates equally well in both directions.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Both aggregation and composition are "has a" relationships – "a Car has an Engine" – so we must examine another property to distinguish between them. Imagine a Car driving down the road with its Engine. The two should remain tightly bound together, arguing for composition. But now imagine that the Car is a racecar and that we add a third class, Warehouse, representing a database that tracks the racecar's spare parts. Imagine further that the racecar damages and replaces its Engine. The sharing and need to change the relationship argue for the weaker aggregation relationship.</a:t>
            </a:r>
          </a:p>
          <a:p>
            <a:pPr marL="0" marR="0">
              <a:lnSpc>
                <a:spcPct val="107000"/>
              </a:lnSpc>
              <a:spcBef>
                <a:spcPts val="0"/>
              </a:spcBef>
              <a:spcAft>
                <a:spcPts val="80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125EC26-D71F-4A01-A874-EF9B76E59CD9}" type="slidenum">
              <a:rPr lang="en-US" smtClean="0"/>
              <a:t>11</a:t>
            </a:fld>
            <a:endParaRPr lang="en-US" dirty="0"/>
          </a:p>
        </p:txBody>
      </p:sp>
    </p:spTree>
    <p:extLst>
      <p:ext uri="{BB962C8B-B14F-4D97-AF65-F5344CB8AC3E}">
        <p14:creationId xmlns:p14="http://schemas.microsoft.com/office/powerpoint/2010/main" val="4209277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Relationships connect the classes in a program. When the program instantiates objects from those classes, it joins the objects with connections instantiated from the relationships. The connections bind the objects together, forming a program in which they work cooperatively to solve a problem. The objects work together by sending messages to each other.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current chapter explores the class relationships, their meaning, and how they are implemented and used in a C++ program.</a:t>
            </a:r>
          </a:p>
          <a:p>
            <a:pPr marL="0" marR="0">
              <a:lnSpc>
                <a:spcPct val="107000"/>
              </a:lnSpc>
              <a:spcBef>
                <a:spcPts val="0"/>
              </a:spcBef>
              <a:spcAft>
                <a:spcPts val="80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125EC26-D71F-4A01-A874-EF9B76E59CD9}" type="slidenum">
              <a:rPr lang="en-US" smtClean="0"/>
              <a:t>2</a:t>
            </a:fld>
            <a:endParaRPr lang="en-US" dirty="0"/>
          </a:p>
        </p:txBody>
      </p:sp>
    </p:spTree>
    <p:extLst>
      <p:ext uri="{BB962C8B-B14F-4D97-AF65-F5344CB8AC3E}">
        <p14:creationId xmlns:p14="http://schemas.microsoft.com/office/powerpoint/2010/main" val="39908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Unified Modeling Language (or the UML) identifies five class relationships. Of those five, inheritance or generalization holds a prominent position in the object-oriented paradigm – so prominent that it is the second of three characteristics needed for a system to be considered object-oriented. Inheritance is essential because polymorphism, and many of its prerequisite features, require it.</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Aggregation, composition, and association are often described as "constructive" relationships. They help construct programs by providing specific connections between classes and, therefore, between objects. For example, aggregation and composition form a whole-part hierarchy where one class is the "whole," and another is the "part." Association creates a peer-to-peer relationship rather than a hierarchical structure. Dependency is a temporary, responsibility-sharing relationship.</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relationships connect class symbols forming a class diagram. Visually, we distinguish the relationships based on their decorations. We'll elaborate on these symbols throughout the chapter.</a:t>
            </a:r>
          </a:p>
          <a:p>
            <a:pPr marL="0" marR="0">
              <a:lnSpc>
                <a:spcPct val="107000"/>
              </a:lnSpc>
              <a:spcBef>
                <a:spcPts val="0"/>
              </a:spcBef>
              <a:spcAft>
                <a:spcPts val="80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125EC26-D71F-4A01-A874-EF9B76E59CD9}" type="slidenum">
              <a:rPr lang="en-US" smtClean="0"/>
              <a:t>3</a:t>
            </a:fld>
            <a:endParaRPr lang="en-US" dirty="0"/>
          </a:p>
        </p:txBody>
      </p:sp>
    </p:spTree>
    <p:extLst>
      <p:ext uri="{BB962C8B-B14F-4D97-AF65-F5344CB8AC3E}">
        <p14:creationId xmlns:p14="http://schemas.microsoft.com/office/powerpoint/2010/main" val="3750912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understanding how class relationships help solve a programming problem, imagining that each class bears some of the program's overall responsibility is often helpful. Each class is responsible for its member data and providing useful functions to operate on it. But sometimes, a class needs a little help from the other classes in the program. One class "asks" another for help by sending it a message, using the class relationships as message pathways.</a:t>
            </a:r>
          </a:p>
          <a:p>
            <a:endParaRPr lang="en-US" dirty="0"/>
          </a:p>
        </p:txBody>
      </p:sp>
      <p:sp>
        <p:nvSpPr>
          <p:cNvPr id="4" name="Slide Number Placeholder 3"/>
          <p:cNvSpPr>
            <a:spLocks noGrp="1"/>
          </p:cNvSpPr>
          <p:nvPr>
            <p:ph type="sldNum" sz="quarter" idx="5"/>
          </p:nvPr>
        </p:nvSpPr>
        <p:spPr/>
        <p:txBody>
          <a:bodyPr/>
          <a:lstStyle/>
          <a:p>
            <a:fld id="{B125EC26-D71F-4A01-A874-EF9B76E59CD9}" type="slidenum">
              <a:rPr lang="en-US" smtClean="0"/>
              <a:t>4</a:t>
            </a:fld>
            <a:endParaRPr lang="en-US" dirty="0"/>
          </a:p>
        </p:txBody>
      </p:sp>
    </p:spTree>
    <p:extLst>
      <p:ext uri="{BB962C8B-B14F-4D97-AF65-F5344CB8AC3E}">
        <p14:creationId xmlns:p14="http://schemas.microsoft.com/office/powerpoint/2010/main" val="18308708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To demonstrate what it means to "send a message," we create two classes connected by composition – a whole-part relationship. Car is the whole class, and Engine is one of its parts. We build the relationship with a class-scope member variable in "Car."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Notice that the Engine class defines a function named "start." An instance of a Car can send the "start" message to its part, named "motor," from any of its member functions. Sending a message to an object is an object-oriented term meaning that one object calls a member function belonging to another object. Message sending is a one-way operation: Car can send a message to Engine, and Engine can respond, but Engine cannot send a message to Car.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125EC26-D71F-4A01-A874-EF9B76E59CD9}" type="slidenum">
              <a:rPr lang="en-US" smtClean="0"/>
              <a:t>5</a:t>
            </a:fld>
            <a:endParaRPr lang="en-US" dirty="0"/>
          </a:p>
        </p:txBody>
      </p:sp>
    </p:spTree>
    <p:extLst>
      <p:ext uri="{BB962C8B-B14F-4D97-AF65-F5344CB8AC3E}">
        <p14:creationId xmlns:p14="http://schemas.microsoft.com/office/powerpoint/2010/main" val="3787339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When we create a class as part of an object-oriented program, its data and functions reflect (or mirror or match) some problem elements. Depending on how the program uses the classes, important member variables might include the car's color or how many doors it has. The class may have functions to lock and unlock the doors, to return the engine size or measure the Engine’s RPMs or the oil pressure. </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Similarly, when we connect classes in a program, the connections reflect or mirror how the various parts of a problem connect. In the Car example, the Car class represents a whole object, while the Engine is one of its parts. For class relationships to reflect or match real-world connections, they must have well-defined meanings. For example, we represent the connection between a Car and an Engine as a whole-part relationship.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B125EC26-D71F-4A01-A874-EF9B76E59CD9}" type="slidenum">
              <a:rPr lang="en-US" smtClean="0"/>
              <a:t>6</a:t>
            </a:fld>
            <a:endParaRPr lang="en-US" dirty="0"/>
          </a:p>
        </p:txBody>
      </p:sp>
    </p:spTree>
    <p:extLst>
      <p:ext uri="{BB962C8B-B14F-4D97-AF65-F5344CB8AC3E}">
        <p14:creationId xmlns:p14="http://schemas.microsoft.com/office/powerpoint/2010/main" val="2003402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To help us understand and organize the relationships, we create a categorization system with each relationship representing one category. Each category has four dimensions or properties: semantics or meaning, directionality or navigability, lifetime, and sharing.</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 add a fifth, pseudo category, binding strength, that summarizes lifetime and sharing. The summary works because all relationships exhibiting a strong or tight binding have the same lifetimes and ownership. Similarly, all relationships exhibiting weak or loose binding have the same lifetimes and ownership.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B125EC26-D71F-4A01-A874-EF9B76E59CD9}" type="slidenum">
              <a:rPr lang="en-US" smtClean="0"/>
              <a:t>7</a:t>
            </a:fld>
            <a:endParaRPr lang="en-US" dirty="0"/>
          </a:p>
        </p:txBody>
      </p:sp>
    </p:spTree>
    <p:extLst>
      <p:ext uri="{BB962C8B-B14F-4D97-AF65-F5344CB8AC3E}">
        <p14:creationId xmlns:p14="http://schemas.microsoft.com/office/powerpoint/2010/main" val="296535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first property in the relationship categorization is semantics or meaning. Each relationship has a meaning that must match how two real-world entities are connected. We can often use a short phrase to help identify the best relationship between classes. This technique works for English but may not for other languages.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Inheritance represents an "is a" relationship. For example, “A Student is a Person,” or “A Convertible is a Car.”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If read from the whole class to the part, aggregation, and composition are "has a" relationships. “A Car has an Engine,” or “A Person has a Name.” If read from the part class to the whole, they are "part of" relationships. “An Engine is part of a Car,” or “Name is part of a Person.”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Association is also a "has a" relationship that reads well in both directions. A contractor has a Project, and a Project has a Contractor. We think of the classes in an association relationship as peers.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We'll defer our discussion of dependency until later.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B125EC26-D71F-4A01-A874-EF9B76E59CD9}" type="slidenum">
              <a:rPr lang="en-US" smtClean="0"/>
              <a:t>8</a:t>
            </a:fld>
            <a:endParaRPr lang="en-US" dirty="0"/>
          </a:p>
        </p:txBody>
      </p:sp>
    </p:spTree>
    <p:extLst>
      <p:ext uri="{BB962C8B-B14F-4D97-AF65-F5344CB8AC3E}">
        <p14:creationId xmlns:p14="http://schemas.microsoft.com/office/powerpoint/2010/main" val="14522254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next property is directionality or navigability. Most relationships operate in only one direction, from one object to another, which means that only one object can initiate an operation. For example, the program can only send a message in one direction. Association is the only bidirectional relationship. </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easy to think about one object sending a message to another, but there are other ways of thinking about directionality. We can imagine that one object "knows about" or is aware of the other, meaning it can somehow access the other object's features. We can also think about directionality as a program's ability to "move" from one object to another. As we'll see, doing this is precisely like following a pointer.</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For example, a Person knows about its Name, but a Name doesn't know about the Person to which it's attached. Or the program can somehow go from a Car to its Engine, but not the other way.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B125EC26-D71F-4A01-A874-EF9B76E59CD9}" type="slidenum">
              <a:rPr lang="en-US" smtClean="0"/>
              <a:t>9</a:t>
            </a:fld>
            <a:endParaRPr lang="en-US" dirty="0"/>
          </a:p>
        </p:txBody>
      </p:sp>
    </p:spTree>
    <p:extLst>
      <p:ext uri="{BB962C8B-B14F-4D97-AF65-F5344CB8AC3E}">
        <p14:creationId xmlns:p14="http://schemas.microsoft.com/office/powerpoint/2010/main" val="37146783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slideMaster" Target="../slideMasters/slideMaster1.xml"/><Relationship Id="rId4" Type="http://schemas.openxmlformats.org/officeDocument/2006/relationships/tags" Target="../tags/tag3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5/17/2023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5/17/2023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5/17/2023</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5/17/2023</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5/17/2023</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5/17/2023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5/17/2023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5/17/2023</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notesSlide" Target="../notesSlides/notesSlide10.xml"/><Relationship Id="rId3" Type="http://schemas.openxmlformats.org/officeDocument/2006/relationships/tags" Target="../tags/tag66.xml"/><Relationship Id="rId7" Type="http://schemas.openxmlformats.org/officeDocument/2006/relationships/slideLayout" Target="../slideLayouts/slideLayout5.xm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 Id="rId9" Type="http://schemas.openxmlformats.org/officeDocument/2006/relationships/image" Target="../media/image6.emf"/></Relationships>
</file>

<file path=ppt/slides/_rels/slide11.xml.rels><?xml version="1.0" encoding="UTF-8" standalone="yes"?>
<Relationships xmlns="http://schemas.openxmlformats.org/package/2006/relationships"><Relationship Id="rId3" Type="http://schemas.openxmlformats.org/officeDocument/2006/relationships/tags" Target="../tags/tag72.xml"/><Relationship Id="rId7" Type="http://schemas.openxmlformats.org/officeDocument/2006/relationships/image" Target="../media/image8.svg"/><Relationship Id="rId2" Type="http://schemas.openxmlformats.org/officeDocument/2006/relationships/tags" Target="../tags/tag71.xml"/><Relationship Id="rId1" Type="http://schemas.openxmlformats.org/officeDocument/2006/relationships/tags" Target="../tags/tag70.xml"/><Relationship Id="rId6" Type="http://schemas.openxmlformats.org/officeDocument/2006/relationships/image" Target="../media/image7.png"/><Relationship Id="rId5" Type="http://schemas.openxmlformats.org/officeDocument/2006/relationships/notesSlide" Target="../notesSlides/notesSlide11.xml"/><Relationship Id="rId4"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8.xml"/><Relationship Id="rId1" Type="http://schemas.openxmlformats.org/officeDocument/2006/relationships/tags" Target="../tags/tag37.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41.xml"/><Relationship Id="rId7" Type="http://schemas.openxmlformats.org/officeDocument/2006/relationships/notesSlide" Target="../notesSlides/notesSlide3.xml"/><Relationship Id="rId2" Type="http://schemas.openxmlformats.org/officeDocument/2006/relationships/tags" Target="../tags/tag40.xml"/><Relationship Id="rId1" Type="http://schemas.openxmlformats.org/officeDocument/2006/relationships/tags" Target="../tags/tag39.xml"/><Relationship Id="rId6" Type="http://schemas.openxmlformats.org/officeDocument/2006/relationships/slideLayout" Target="../slideLayouts/slideLayout4.xml"/><Relationship Id="rId5" Type="http://schemas.openxmlformats.org/officeDocument/2006/relationships/tags" Target="../tags/tag43.xml"/><Relationship Id="rId4" Type="http://schemas.openxmlformats.org/officeDocument/2006/relationships/tags" Target="../tags/tag42.xml"/><Relationship Id="rId9" Type="http://schemas.openxmlformats.org/officeDocument/2006/relationships/image" Target="../media/image2.svg"/></Relationships>
</file>

<file path=ppt/slides/_rels/slide4.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46.xml"/><Relationship Id="rId7" Type="http://schemas.openxmlformats.org/officeDocument/2006/relationships/notesSlide" Target="../notesSlides/notesSlide4.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slideLayout" Target="../slideLayouts/slideLayout4.xml"/><Relationship Id="rId5" Type="http://schemas.openxmlformats.org/officeDocument/2006/relationships/tags" Target="../tags/tag48.xml"/><Relationship Id="rId4" Type="http://schemas.openxmlformats.org/officeDocument/2006/relationships/tags" Target="../tags/tag47.xml"/><Relationship Id="rId9" Type="http://schemas.openxmlformats.org/officeDocument/2006/relationships/image" Target="../media/image4.svg"/></Relationships>
</file>

<file path=ppt/slides/_rels/slide5.xml.rels><?xml version="1.0" encoding="UTF-8" standalone="yes"?>
<Relationships xmlns="http://schemas.openxmlformats.org/package/2006/relationships"><Relationship Id="rId3" Type="http://schemas.openxmlformats.org/officeDocument/2006/relationships/tags" Target="../tags/tag51.xml"/><Relationship Id="rId7" Type="http://schemas.openxmlformats.org/officeDocument/2006/relationships/notesSlide" Target="../notesSlides/notesSlide5.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Layout" Target="../slideLayouts/slideLayout5.xml"/><Relationship Id="rId5" Type="http://schemas.openxmlformats.org/officeDocument/2006/relationships/tags" Target="../tags/tag53.xml"/><Relationship Id="rId4" Type="http://schemas.openxmlformats.org/officeDocument/2006/relationships/tags" Target="../tags/tag5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5.xml"/><Relationship Id="rId1" Type="http://schemas.openxmlformats.org/officeDocument/2006/relationships/tags" Target="../tags/tag54.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tags" Target="../tags/tag56.xml"/><Relationship Id="rId5" Type="http://schemas.openxmlformats.org/officeDocument/2006/relationships/notesSlide" Target="../notesSlides/notesSlide7.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0.xml"/><Relationship Id="rId1" Type="http://schemas.openxmlformats.org/officeDocument/2006/relationships/tags" Target="../tags/tag59.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tags" Target="../tags/tag63.xml"/><Relationship Id="rId2" Type="http://schemas.openxmlformats.org/officeDocument/2006/relationships/tags" Target="../tags/tag62.xml"/><Relationship Id="rId1" Type="http://schemas.openxmlformats.org/officeDocument/2006/relationships/tags" Target="../tags/tag61.xml"/><Relationship Id="rId6" Type="http://schemas.openxmlformats.org/officeDocument/2006/relationships/image" Target="../media/image5.emf"/><Relationship Id="rId5" Type="http://schemas.openxmlformats.org/officeDocument/2006/relationships/notesSlide" Target="../notesSlides/notesSlide9.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 Multi-class programs</a:t>
            </a:r>
            <a:br>
              <a:rPr lang="en-US" dirty="0"/>
            </a:br>
            <a:r>
              <a:rPr lang="en-US" dirty="0"/>
              <a:t>And The UML</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Object-Oriented programs consist of connected objects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E471ACA-E189-4C88-846C-9F00B9FBB6CC}"/>
              </a:ext>
            </a:extLst>
          </p:cNvPr>
          <p:cNvSpPr>
            <a:spLocks noGrp="1"/>
          </p:cNvSpPr>
          <p:nvPr>
            <p:ph type="body" idx="1"/>
            <p:custDataLst>
              <p:tags r:id="rId1"/>
            </p:custDataLst>
          </p:nvPr>
        </p:nvSpPr>
        <p:spPr>
          <a:xfrm>
            <a:off x="1583436" y="2379216"/>
            <a:ext cx="4270248" cy="416357"/>
          </a:xfrm>
        </p:spPr>
        <p:txBody>
          <a:bodyPr/>
          <a:lstStyle/>
          <a:p>
            <a:r>
              <a:rPr lang="en-US" dirty="0"/>
              <a:t>Lifetime</a:t>
            </a:r>
          </a:p>
        </p:txBody>
      </p:sp>
      <p:sp>
        <p:nvSpPr>
          <p:cNvPr id="5" name="Content Placeholder 4">
            <a:extLst>
              <a:ext uri="{FF2B5EF4-FFF2-40B4-BE49-F238E27FC236}">
                <a16:creationId xmlns:a16="http://schemas.microsoft.com/office/drawing/2014/main" id="{4CC55484-D406-4007-BE5C-3DE78672E904}"/>
              </a:ext>
            </a:extLst>
          </p:cNvPr>
          <p:cNvSpPr>
            <a:spLocks noGrp="1"/>
          </p:cNvSpPr>
          <p:nvPr>
            <p:ph sz="half" idx="2"/>
            <p:custDataLst>
              <p:tags r:id="rId2"/>
            </p:custDataLst>
          </p:nvPr>
        </p:nvSpPr>
        <p:spPr>
          <a:xfrm>
            <a:off x="1583436" y="2921303"/>
            <a:ext cx="4270248" cy="2596776"/>
          </a:xfrm>
        </p:spPr>
        <p:txBody>
          <a:bodyPr/>
          <a:lstStyle/>
          <a:p>
            <a:r>
              <a:rPr lang="en-US" dirty="0"/>
              <a:t>Coincident or same</a:t>
            </a:r>
          </a:p>
          <a:p>
            <a:pPr lvl="1"/>
            <a:r>
              <a:rPr lang="en-US" dirty="0"/>
              <a:t>Both objects and the relationship are created and destroyed at the same time</a:t>
            </a:r>
          </a:p>
          <a:p>
            <a:r>
              <a:rPr lang="en-US" dirty="0"/>
              <a:t>Independent</a:t>
            </a:r>
          </a:p>
          <a:p>
            <a:pPr lvl="1"/>
            <a:r>
              <a:rPr lang="en-US" dirty="0"/>
              <a:t>The objects and the relationship may be created and destroyed at different times</a:t>
            </a:r>
          </a:p>
        </p:txBody>
      </p:sp>
      <p:sp>
        <p:nvSpPr>
          <p:cNvPr id="6" name="Content Placeholder 5">
            <a:extLst>
              <a:ext uri="{FF2B5EF4-FFF2-40B4-BE49-F238E27FC236}">
                <a16:creationId xmlns:a16="http://schemas.microsoft.com/office/drawing/2014/main" id="{CC92FDDD-6B48-47D6-BEA8-6668D4E4D536}"/>
              </a:ext>
            </a:extLst>
          </p:cNvPr>
          <p:cNvSpPr>
            <a:spLocks noGrp="1"/>
          </p:cNvSpPr>
          <p:nvPr>
            <p:ph sz="quarter" idx="4"/>
            <p:custDataLst>
              <p:tags r:id="rId3"/>
            </p:custDataLst>
          </p:nvPr>
        </p:nvSpPr>
        <p:spPr>
          <a:xfrm>
            <a:off x="6338316" y="2921303"/>
            <a:ext cx="4253484" cy="2596776"/>
          </a:xfrm>
        </p:spPr>
        <p:txBody>
          <a:bodyPr/>
          <a:lstStyle/>
          <a:p>
            <a:r>
              <a:rPr lang="en-US" dirty="0"/>
              <a:t>Exclusive</a:t>
            </a:r>
          </a:p>
          <a:p>
            <a:pPr lvl="1"/>
            <a:r>
              <a:rPr lang="en-US" dirty="0"/>
              <a:t>A whole object does not share it part object with any other object</a:t>
            </a:r>
          </a:p>
          <a:p>
            <a:r>
              <a:rPr lang="en-US" dirty="0"/>
              <a:t>Sharable</a:t>
            </a:r>
          </a:p>
          <a:p>
            <a:pPr lvl="1"/>
            <a:r>
              <a:rPr lang="en-US" dirty="0"/>
              <a:t>A whole object may share its part object with other objects in the program</a:t>
            </a:r>
          </a:p>
        </p:txBody>
      </p:sp>
      <p:sp>
        <p:nvSpPr>
          <p:cNvPr id="7" name="Text Placeholder 6">
            <a:extLst>
              <a:ext uri="{FF2B5EF4-FFF2-40B4-BE49-F238E27FC236}">
                <a16:creationId xmlns:a16="http://schemas.microsoft.com/office/drawing/2014/main" id="{9A98C5FB-1E14-4202-8E86-BB3243B1F641}"/>
              </a:ext>
            </a:extLst>
          </p:cNvPr>
          <p:cNvSpPr>
            <a:spLocks noGrp="1"/>
          </p:cNvSpPr>
          <p:nvPr>
            <p:ph type="body" sz="quarter" idx="13"/>
            <p:custDataLst>
              <p:tags r:id="rId4"/>
            </p:custDataLst>
          </p:nvPr>
        </p:nvSpPr>
        <p:spPr>
          <a:xfrm>
            <a:off x="6338316" y="2379216"/>
            <a:ext cx="4270248" cy="416357"/>
          </a:xfrm>
        </p:spPr>
        <p:txBody>
          <a:bodyPr/>
          <a:lstStyle/>
          <a:p>
            <a:r>
              <a:rPr lang="en-US" dirty="0"/>
              <a:t>Sharing</a:t>
            </a:r>
          </a:p>
        </p:txBody>
      </p:sp>
      <p:sp>
        <p:nvSpPr>
          <p:cNvPr id="2" name="Title 1">
            <a:extLst>
              <a:ext uri="{FF2B5EF4-FFF2-40B4-BE49-F238E27FC236}">
                <a16:creationId xmlns:a16="http://schemas.microsoft.com/office/drawing/2014/main" id="{1C7D4872-9249-459E-B8AF-FBCAC8C139BD}"/>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Binding Strength:</a:t>
            </a:r>
            <a:br>
              <a:rPr lang="en-US" dirty="0"/>
            </a:br>
            <a:r>
              <a:rPr lang="en-US" dirty="0"/>
              <a:t>Lifetime and sharing Properties</a:t>
            </a:r>
          </a:p>
        </p:txBody>
      </p:sp>
      <p:pic>
        <p:nvPicPr>
          <p:cNvPr id="3" name="Picture 2">
            <a:extLst>
              <a:ext uri="{FF2B5EF4-FFF2-40B4-BE49-F238E27FC236}">
                <a16:creationId xmlns:a16="http://schemas.microsoft.com/office/drawing/2014/main" id="{FAEAAE86-16A5-4915-9859-E65597D78F7E}"/>
              </a:ext>
            </a:extLst>
          </p:cNvPr>
          <p:cNvPicPr>
            <a:picLocks noChangeAspect="1"/>
          </p:cNvPicPr>
          <p:nvPr>
            <p:custDataLst>
              <p:tags r:id="rId6"/>
            </p:custDataLst>
          </p:nvPr>
        </p:nvPicPr>
        <p:blipFill>
          <a:blip r:embed="rId9"/>
          <a:stretch>
            <a:fillRect/>
          </a:stretch>
        </p:blipFill>
        <p:spPr>
          <a:xfrm>
            <a:off x="4281487" y="5091809"/>
            <a:ext cx="3629025" cy="704850"/>
          </a:xfrm>
          <a:prstGeom prst="rect">
            <a:avLst/>
          </a:prstGeom>
        </p:spPr>
      </p:pic>
    </p:spTree>
    <p:extLst>
      <p:ext uri="{BB962C8B-B14F-4D97-AF65-F5344CB8AC3E}">
        <p14:creationId xmlns:p14="http://schemas.microsoft.com/office/powerpoint/2010/main" val="1785988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EC7FF834-B204-4967-8D47-8BB36EAF0E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2"/>
            <a:ext cx="12192000"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F780A22D-61EA-43E3-BD94-3E39CF9021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0" y="4918509"/>
            <a:ext cx="12192000" cy="193949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C2CBAC-7C2F-24E9-AB3F-07EEBA02538F}"/>
              </a:ext>
            </a:extLst>
          </p:cNvPr>
          <p:cNvSpPr>
            <a:spLocks noGrp="1"/>
          </p:cNvSpPr>
          <p:nvPr>
            <p:ph type="title"/>
            <p:custDataLst>
              <p:tags r:id="rId3"/>
            </p:custDataLst>
          </p:nvPr>
        </p:nvSpPr>
        <p:spPr bwMode="black">
          <a:xfrm>
            <a:off x="1600200" y="4269282"/>
            <a:ext cx="8991600" cy="1264762"/>
          </a:xfrm>
          <a:prstGeom prst="rect">
            <a:avLst/>
          </a:prstGeom>
          <a:solidFill>
            <a:srgbClr val="FFFFFF"/>
          </a:solidFill>
          <a:ln w="31750" cap="sq">
            <a:solidFill>
              <a:srgbClr val="404040"/>
            </a:solidFill>
            <a:miter lim="800000"/>
          </a:ln>
        </p:spPr>
        <p:txBody>
          <a:bodyPr vert="horz" lIns="274320" tIns="182880" rIns="274320" bIns="182880" rtlCol="0" anchor="ctr" anchorCtr="1">
            <a:normAutofit/>
          </a:bodyPr>
          <a:lstStyle/>
          <a:p>
            <a:r>
              <a:rPr lang="en-US" sz="3200"/>
              <a:t>Identification with A Dichotomous Key</a:t>
            </a:r>
          </a:p>
        </p:txBody>
      </p:sp>
      <p:pic>
        <p:nvPicPr>
          <p:cNvPr id="4" name="Graphic 3">
            <a:extLst>
              <a:ext uri="{FF2B5EF4-FFF2-40B4-BE49-F238E27FC236}">
                <a16:creationId xmlns:a16="http://schemas.microsoft.com/office/drawing/2014/main" id="{7A9E611D-9C51-41DF-466B-34F81C684A3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438799" y="640078"/>
            <a:ext cx="9314401" cy="3301307"/>
          </a:xfrm>
          <a:prstGeom prst="rect">
            <a:avLst/>
          </a:prstGeom>
        </p:spPr>
      </p:pic>
    </p:spTree>
    <p:extLst>
      <p:ext uri="{BB962C8B-B14F-4D97-AF65-F5344CB8AC3E}">
        <p14:creationId xmlns:p14="http://schemas.microsoft.com/office/powerpoint/2010/main" val="568733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4DEF2-BBC4-41DC-B40C-2C629C192385}"/>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Connecting Objects</a:t>
            </a:r>
          </a:p>
        </p:txBody>
      </p:sp>
      <p:sp>
        <p:nvSpPr>
          <p:cNvPr id="3" name="Content Placeholder 2">
            <a:extLst>
              <a:ext uri="{FF2B5EF4-FFF2-40B4-BE49-F238E27FC236}">
                <a16:creationId xmlns:a16="http://schemas.microsoft.com/office/drawing/2014/main" id="{F4C09B30-EE5E-41D5-930E-D770C8CD36BD}"/>
              </a:ext>
            </a:extLst>
          </p:cNvPr>
          <p:cNvSpPr>
            <a:spLocks noGrp="1"/>
          </p:cNvSpPr>
          <p:nvPr>
            <p:ph idx="1"/>
            <p:custDataLst>
              <p:tags r:id="rId2"/>
            </p:custDataLst>
          </p:nvPr>
        </p:nvSpPr>
        <p:spPr>
          <a:xfrm>
            <a:off x="2231136" y="2638044"/>
            <a:ext cx="7729728" cy="3101983"/>
          </a:xfrm>
        </p:spPr>
        <p:txBody>
          <a:bodyPr/>
          <a:lstStyle/>
          <a:p>
            <a:r>
              <a:rPr lang="en-US" dirty="0"/>
              <a:t>Classes are connected by class relationships</a:t>
            </a:r>
          </a:p>
          <a:p>
            <a:r>
              <a:rPr lang="en-US" dirty="0"/>
              <a:t>Objects are instantiated from classes</a:t>
            </a:r>
          </a:p>
          <a:p>
            <a:r>
              <a:rPr lang="en-US" dirty="0"/>
              <a:t>The connections between objects are derived from the relationships between the classes</a:t>
            </a:r>
          </a:p>
          <a:p>
            <a:r>
              <a:rPr lang="en-US" dirty="0"/>
              <a:t>The connections between objects</a:t>
            </a:r>
          </a:p>
          <a:p>
            <a:pPr lvl="1"/>
            <a:r>
              <a:rPr lang="en-US" dirty="0"/>
              <a:t>Bind the objects together</a:t>
            </a:r>
          </a:p>
          <a:p>
            <a:pPr lvl="1"/>
            <a:r>
              <a:rPr lang="en-US" dirty="0"/>
              <a:t>Allow the objects to work together</a:t>
            </a:r>
          </a:p>
          <a:p>
            <a:pPr lvl="1"/>
            <a:r>
              <a:rPr lang="en-US" dirty="0"/>
              <a:t>Provide communication pathways along which the object can send messages</a:t>
            </a:r>
          </a:p>
          <a:p>
            <a:endParaRPr lang="en-US" dirty="0"/>
          </a:p>
        </p:txBody>
      </p:sp>
    </p:spTree>
    <p:extLst>
      <p:ext uri="{BB962C8B-B14F-4D97-AF65-F5344CB8AC3E}">
        <p14:creationId xmlns:p14="http://schemas.microsoft.com/office/powerpoint/2010/main" val="3999732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8FEA8B8-7D30-414C-926C-94E017D58060}"/>
              </a:ext>
            </a:extLst>
          </p:cNvPr>
          <p:cNvSpPr>
            <a:spLocks noGrp="1"/>
          </p:cNvSpPr>
          <p:nvPr>
            <p:ph type="title"/>
            <p:custDataLst>
              <p:tags r:id="rId1"/>
            </p:custDataLst>
          </p:nvPr>
        </p:nvSpPr>
        <p:spPr bwMode="black">
          <a:xfrm>
            <a:off x="804672" y="964692"/>
            <a:ext cx="3066937"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z="2600"/>
              <a:t>Class Relationships</a:t>
            </a:r>
          </a:p>
        </p:txBody>
      </p:sp>
      <p:sp>
        <p:nvSpPr>
          <p:cNvPr id="3" name="Content Placeholder 2">
            <a:extLst>
              <a:ext uri="{FF2B5EF4-FFF2-40B4-BE49-F238E27FC236}">
                <a16:creationId xmlns:a16="http://schemas.microsoft.com/office/drawing/2014/main" id="{13E6B58D-465B-46F3-9685-C31533340DEE}"/>
              </a:ext>
            </a:extLst>
          </p:cNvPr>
          <p:cNvSpPr>
            <a:spLocks noGrp="1"/>
          </p:cNvSpPr>
          <p:nvPr>
            <p:ph sz="half" idx="1"/>
            <p:custDataLst>
              <p:tags r:id="rId2"/>
            </p:custDataLst>
          </p:nvPr>
        </p:nvSpPr>
        <p:spPr>
          <a:xfrm>
            <a:off x="803244" y="2638044"/>
            <a:ext cx="3063765" cy="3263206"/>
          </a:xfrm>
        </p:spPr>
        <p:txBody>
          <a:bodyPr vert="horz" lIns="91440" tIns="45720" rIns="91440" bIns="45720" rtlCol="0">
            <a:normAutofit/>
          </a:bodyPr>
          <a:lstStyle/>
          <a:p>
            <a:pPr>
              <a:lnSpc>
                <a:spcPct val="90000"/>
              </a:lnSpc>
            </a:pPr>
            <a:r>
              <a:rPr lang="en-US" dirty="0"/>
              <a:t>Inheritance</a:t>
            </a:r>
            <a:endParaRPr lang="en-US"/>
          </a:p>
          <a:p>
            <a:pPr lvl="1">
              <a:lnSpc>
                <a:spcPct val="90000"/>
              </a:lnSpc>
            </a:pPr>
            <a:r>
              <a:rPr lang="en-US" dirty="0"/>
              <a:t>Second characteristic of the object-oriented paradigm</a:t>
            </a:r>
            <a:endParaRPr lang="en-US"/>
          </a:p>
          <a:p>
            <a:pPr lvl="1">
              <a:lnSpc>
                <a:spcPct val="90000"/>
              </a:lnSpc>
            </a:pPr>
            <a:r>
              <a:rPr lang="en-US" dirty="0"/>
              <a:t>Required for polymorphism</a:t>
            </a:r>
            <a:endParaRPr lang="en-US"/>
          </a:p>
          <a:p>
            <a:pPr>
              <a:lnSpc>
                <a:spcPct val="90000"/>
              </a:lnSpc>
            </a:pPr>
            <a:r>
              <a:rPr lang="en-US" dirty="0"/>
              <a:t>Constructive relationships</a:t>
            </a:r>
            <a:endParaRPr lang="en-US"/>
          </a:p>
          <a:p>
            <a:pPr lvl="1">
              <a:lnSpc>
                <a:spcPct val="90000"/>
              </a:lnSpc>
            </a:pPr>
            <a:r>
              <a:rPr lang="en-US" dirty="0"/>
              <a:t>Aggregation</a:t>
            </a:r>
            <a:endParaRPr lang="en-US"/>
          </a:p>
          <a:p>
            <a:pPr lvl="1">
              <a:lnSpc>
                <a:spcPct val="90000"/>
              </a:lnSpc>
            </a:pPr>
            <a:r>
              <a:rPr lang="en-US" dirty="0"/>
              <a:t>Composition</a:t>
            </a:r>
            <a:endParaRPr lang="en-US"/>
          </a:p>
          <a:p>
            <a:pPr lvl="1">
              <a:lnSpc>
                <a:spcPct val="90000"/>
              </a:lnSpc>
            </a:pPr>
            <a:r>
              <a:rPr lang="en-US" dirty="0"/>
              <a:t>Association</a:t>
            </a:r>
            <a:endParaRPr lang="en-US"/>
          </a:p>
          <a:p>
            <a:pPr>
              <a:lnSpc>
                <a:spcPct val="90000"/>
              </a:lnSpc>
            </a:pPr>
            <a:r>
              <a:rPr lang="en-US" dirty="0"/>
              <a:t>Dependency</a:t>
            </a:r>
            <a:endParaRPr lang="en-US"/>
          </a:p>
        </p:txBody>
      </p:sp>
      <p:sp>
        <p:nvSpPr>
          <p:cNvPr id="27" name="Rectangle 26">
            <a:extLst>
              <a:ext uri="{FF2B5EF4-FFF2-40B4-BE49-F238E27FC236}">
                <a16:creationId xmlns:a16="http://schemas.microsoft.com/office/drawing/2014/main" id="{6515FC82-3453-4CBE-8895-4CCFF33952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4494182" y="964692"/>
            <a:ext cx="6885432"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5FD847B-65C0-4027-8DFC-70CB42451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4"/>
            </p:custDataLst>
            <p:extLst>
              <p:ext uri="{386F3935-93C4-4BCD-93E2-E3B085C9AB24}">
                <p16:designElem xmlns:p16="http://schemas.microsoft.com/office/powerpoint/2015/main" val="1"/>
              </p:ext>
            </p:extLst>
          </p:nvPr>
        </p:nvSpPr>
        <p:spPr>
          <a:xfrm>
            <a:off x="4657802" y="1128683"/>
            <a:ext cx="6558192"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94A07E9C-12D3-C420-AAA3-E457DBEFD93D}"/>
              </a:ext>
            </a:extLst>
          </p:cNvPr>
          <p:cNvPicPr>
            <a:picLocks noGrp="1" noChangeAspect="1"/>
          </p:cNvPicPr>
          <p:nvPr>
            <p:ph sz="half" idx="2"/>
            <p:custDataLst>
              <p:tags r:id="rId5"/>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823366" y="1916122"/>
            <a:ext cx="6227064" cy="3033697"/>
          </a:xfrm>
          <a:prstGeom prst="rect">
            <a:avLst/>
          </a:prstGeom>
        </p:spPr>
      </p:pic>
    </p:spTree>
    <p:extLst>
      <p:ext uri="{BB962C8B-B14F-4D97-AF65-F5344CB8AC3E}">
        <p14:creationId xmlns:p14="http://schemas.microsoft.com/office/powerpoint/2010/main" val="688301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C332D-381B-5185-2E4A-B0A7EF78C4CD}"/>
              </a:ext>
            </a:extLst>
          </p:cNvPr>
          <p:cNvSpPr>
            <a:spLocks noGrp="1"/>
          </p:cNvSpPr>
          <p:nvPr>
            <p:ph type="title"/>
            <p:custDataLst>
              <p:tags r:id="rId1"/>
            </p:custDataLst>
          </p:nvPr>
        </p:nvSpPr>
        <p:spPr bwMode="black">
          <a:xfrm>
            <a:off x="6879787" y="964692"/>
            <a:ext cx="4476806"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Sharing Class Responsibilities</a:t>
            </a:r>
          </a:p>
        </p:txBody>
      </p:sp>
      <p:sp>
        <p:nvSpPr>
          <p:cNvPr id="18" name="Rectangle 17">
            <a:extLst>
              <a:ext uri="{FF2B5EF4-FFF2-40B4-BE49-F238E27FC236}">
                <a16:creationId xmlns:a16="http://schemas.microsoft.com/office/drawing/2014/main" id="{DE6656AB-B8B3-4895-AD32-B928A43C4B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824760" y="964692"/>
            <a:ext cx="5440680"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188BDAE2-5EE0-4B2F-9C9B-7E86A0B4C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991853" y="1128683"/>
            <a:ext cx="5106493"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9">
            <a:extLst>
              <a:ext uri="{FF2B5EF4-FFF2-40B4-BE49-F238E27FC236}">
                <a16:creationId xmlns:a16="http://schemas.microsoft.com/office/drawing/2014/main" id="{F047297C-991D-9E2D-DDD7-8AD1FCBA4BD8}"/>
              </a:ext>
            </a:extLst>
          </p:cNvPr>
          <p:cNvPicPr>
            <a:picLocks noGrp="1" noChangeAspect="1"/>
          </p:cNvPicPr>
          <p:nvPr>
            <p:ph sz="half" idx="1"/>
            <p:custDataLst>
              <p:tags r:id="rId4"/>
            </p:custDataLst>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1153944" y="1383409"/>
            <a:ext cx="4782312" cy="4099124"/>
          </a:xfrm>
          <a:prstGeom prst="rect">
            <a:avLst/>
          </a:prstGeom>
        </p:spPr>
      </p:pic>
      <p:sp>
        <p:nvSpPr>
          <p:cNvPr id="4" name="Content Placeholder 3">
            <a:extLst>
              <a:ext uri="{FF2B5EF4-FFF2-40B4-BE49-F238E27FC236}">
                <a16:creationId xmlns:a16="http://schemas.microsoft.com/office/drawing/2014/main" id="{518C8F02-984D-05DE-1807-D6240D4AF69F}"/>
              </a:ext>
            </a:extLst>
          </p:cNvPr>
          <p:cNvSpPr>
            <a:spLocks noGrp="1"/>
          </p:cNvSpPr>
          <p:nvPr>
            <p:ph sz="half" idx="2"/>
            <p:custDataLst>
              <p:tags r:id="rId5"/>
            </p:custDataLst>
          </p:nvPr>
        </p:nvSpPr>
        <p:spPr>
          <a:xfrm>
            <a:off x="6878359" y="2638044"/>
            <a:ext cx="4492932" cy="3263206"/>
          </a:xfrm>
        </p:spPr>
        <p:txBody>
          <a:bodyPr vert="horz" lIns="91440" tIns="45720" rIns="91440" bIns="45720" rtlCol="0">
            <a:normAutofit/>
          </a:bodyPr>
          <a:lstStyle/>
          <a:p>
            <a:r>
              <a:rPr lang="en-US" dirty="0"/>
              <a:t>Classes are responsible for managing their member data and providing and for providing functions to operate on it</a:t>
            </a:r>
          </a:p>
          <a:p>
            <a:r>
              <a:rPr lang="en-US" dirty="0"/>
              <a:t>Classes share responsibilities through their relationships</a:t>
            </a:r>
          </a:p>
          <a:p>
            <a:r>
              <a:rPr lang="en-US" dirty="0"/>
              <a:t>One class can “ask” another for help by sending it a message</a:t>
            </a:r>
          </a:p>
          <a:p>
            <a:r>
              <a:rPr lang="en-US" dirty="0"/>
              <a:t>Class relationships form message pathways</a:t>
            </a:r>
          </a:p>
        </p:txBody>
      </p:sp>
    </p:spTree>
    <p:extLst>
      <p:ext uri="{BB962C8B-B14F-4D97-AF65-F5344CB8AC3E}">
        <p14:creationId xmlns:p14="http://schemas.microsoft.com/office/powerpoint/2010/main" val="197053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B59D5F4-ADCC-4096-8A90-A66C7171CAAB}"/>
              </a:ext>
            </a:extLst>
          </p:cNvPr>
          <p:cNvSpPr>
            <a:spLocks noGrp="1"/>
          </p:cNvSpPr>
          <p:nvPr>
            <p:ph type="body" idx="1"/>
            <p:custDataLst>
              <p:tags r:id="rId1"/>
            </p:custDataLst>
          </p:nvPr>
        </p:nvSpPr>
        <p:spPr>
          <a:xfrm>
            <a:off x="1583436" y="2313433"/>
            <a:ext cx="4270248" cy="704087"/>
          </a:xfrm>
        </p:spPr>
        <p:txBody>
          <a:bodyPr/>
          <a:lstStyle/>
          <a:p>
            <a:r>
              <a:rPr lang="en-US" dirty="0"/>
              <a:t>Part</a:t>
            </a:r>
          </a:p>
        </p:txBody>
      </p:sp>
      <p:sp>
        <p:nvSpPr>
          <p:cNvPr id="3" name="Content Placeholder 2">
            <a:extLst>
              <a:ext uri="{FF2B5EF4-FFF2-40B4-BE49-F238E27FC236}">
                <a16:creationId xmlns:a16="http://schemas.microsoft.com/office/drawing/2014/main" id="{77C01E30-5586-4B81-A2BF-12E1BD6A0560}"/>
              </a:ext>
            </a:extLst>
          </p:cNvPr>
          <p:cNvSpPr>
            <a:spLocks noGrp="1"/>
          </p:cNvSpPr>
          <p:nvPr>
            <p:ph sz="half" idx="2"/>
            <p:custDataLst>
              <p:tags r:id="rId2"/>
            </p:custDataLst>
          </p:nvPr>
        </p:nvSpPr>
        <p:spPr>
          <a:xfrm>
            <a:off x="1583436" y="3143250"/>
            <a:ext cx="4270248" cy="2596776"/>
          </a:xfrm>
        </p:spPr>
        <p:txBody>
          <a:bodyPr>
            <a:normAutofit/>
          </a:bodyPr>
          <a:lstStyle/>
          <a:p>
            <a:pPr marL="0" indent="0">
              <a:spcBef>
                <a:spcPts val="0"/>
              </a:spcBef>
              <a:buNone/>
            </a:pPr>
            <a:r>
              <a:rPr lang="en-US" dirty="0">
                <a:latin typeface="Consolas" panose="020B0609020204030204" pitchFamily="49" charset="0"/>
                <a:cs typeface="Courier New" panose="02070309020205020404" pitchFamily="49" charset="0"/>
              </a:rPr>
              <a:t>class </a:t>
            </a:r>
            <a:r>
              <a:rPr lang="en-US" dirty="0">
                <a:solidFill>
                  <a:schemeClr val="tx1"/>
                </a:solidFill>
                <a:latin typeface="Consolas" panose="020B0609020204030204" pitchFamily="49" charset="0"/>
                <a:cs typeface="Courier New" panose="02070309020205020404" pitchFamily="49" charset="0"/>
              </a:rPr>
              <a:t>Engine</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private:</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en-US" dirty="0">
                <a:latin typeface="Consolas" panose="020B0609020204030204" pitchFamily="49" charset="0"/>
                <a:cs typeface="Courier New" panose="02070309020205020404" pitchFamily="49" charset="0"/>
              </a:rPr>
              <a:t>    public:</a:t>
            </a:r>
          </a:p>
          <a:p>
            <a:pPr marL="0" indent="0">
              <a:spcBef>
                <a:spcPts val="0"/>
              </a:spcBef>
              <a:buNone/>
            </a:pPr>
            <a:r>
              <a:rPr lang="en-US" dirty="0">
                <a:latin typeface="Consolas" panose="020B0609020204030204" pitchFamily="49" charset="0"/>
                <a:cs typeface="Courier New" panose="02070309020205020404" pitchFamily="49" charset="0"/>
              </a:rPr>
              <a:t>        void start();</a:t>
            </a:r>
          </a:p>
          <a:p>
            <a:pPr marL="0" indent="0">
              <a:spcBef>
                <a:spcPts val="0"/>
              </a:spcBef>
              <a:buNone/>
            </a:pPr>
            <a:r>
              <a:rPr lang="en-US" dirty="0">
                <a:latin typeface="Consolas" panose="020B0609020204030204" pitchFamily="49" charset="0"/>
                <a:cs typeface="Courier New" panose="02070309020205020404" pitchFamily="49" charset="0"/>
              </a:rPr>
              <a:t>};</a:t>
            </a:r>
          </a:p>
        </p:txBody>
      </p:sp>
      <p:sp>
        <p:nvSpPr>
          <p:cNvPr id="4" name="Content Placeholder 3">
            <a:extLst>
              <a:ext uri="{FF2B5EF4-FFF2-40B4-BE49-F238E27FC236}">
                <a16:creationId xmlns:a16="http://schemas.microsoft.com/office/drawing/2014/main" id="{BD966920-A46D-4F93-A01A-BE9393861496}"/>
              </a:ext>
            </a:extLst>
          </p:cNvPr>
          <p:cNvSpPr>
            <a:spLocks noGrp="1"/>
          </p:cNvSpPr>
          <p:nvPr>
            <p:ph sz="quarter" idx="4"/>
            <p:custDataLst>
              <p:tags r:id="rId3"/>
            </p:custDataLst>
          </p:nvPr>
        </p:nvSpPr>
        <p:spPr>
          <a:xfrm>
            <a:off x="6338315" y="3143250"/>
            <a:ext cx="4350399" cy="2596776"/>
          </a:xfrm>
        </p:spPr>
        <p:txBody>
          <a:bodyPr>
            <a:normAutofit/>
          </a:bodyPr>
          <a:lstStyle/>
          <a:p>
            <a:pPr marL="0" indent="0">
              <a:spcBef>
                <a:spcPts val="0"/>
              </a:spcBef>
              <a:buNone/>
            </a:pPr>
            <a:r>
              <a:rPr lang="en-US" dirty="0">
                <a:latin typeface="Consolas" panose="020B0609020204030204" pitchFamily="49" charset="0"/>
                <a:cs typeface="Courier New" panose="02070309020205020404" pitchFamily="49" charset="0"/>
              </a:rPr>
              <a:t>class Car</a:t>
            </a:r>
          </a:p>
          <a:p>
            <a:pPr marL="0" indent="0">
              <a:spcBef>
                <a:spcPts val="0"/>
              </a:spcBef>
              <a:buNone/>
            </a:pPr>
            <a:r>
              <a:rPr lang="en-US" dirty="0">
                <a:latin typeface="Consolas" panose="020B0609020204030204" pitchFamily="49" charset="0"/>
                <a:cs typeface="Courier New" panose="02070309020205020404" pitchFamily="49" charset="0"/>
              </a:rPr>
              <a:t>{</a:t>
            </a:r>
          </a:p>
          <a:p>
            <a:pPr marL="0" indent="0">
              <a:spcBef>
                <a:spcPts val="0"/>
              </a:spcBef>
              <a:buNone/>
            </a:pPr>
            <a:r>
              <a:rPr lang="en-US" dirty="0">
                <a:latin typeface="Consolas" panose="020B0609020204030204" pitchFamily="49" charset="0"/>
                <a:cs typeface="Courier New" panose="02070309020205020404" pitchFamily="49" charset="0"/>
              </a:rPr>
              <a:t>    private:</a:t>
            </a:r>
          </a:p>
          <a:p>
            <a:pPr marL="0" indent="0">
              <a:spcBef>
                <a:spcPts val="0"/>
              </a:spcBef>
              <a:buNone/>
            </a:pPr>
            <a:r>
              <a:rPr lang="en-US" dirty="0">
                <a:latin typeface="Consolas" panose="020B0609020204030204" pitchFamily="49" charset="0"/>
                <a:cs typeface="Courier New" panose="02070309020205020404" pitchFamily="49" charset="0"/>
              </a:rPr>
              <a:t>        </a:t>
            </a:r>
            <a:r>
              <a:rPr lang="en-US" dirty="0">
                <a:solidFill>
                  <a:schemeClr val="tx1"/>
                </a:solidFill>
                <a:latin typeface="Consolas" panose="020B0609020204030204" pitchFamily="49" charset="0"/>
                <a:cs typeface="Courier New" panose="02070309020205020404" pitchFamily="49" charset="0"/>
              </a:rPr>
              <a:t>Engine</a:t>
            </a:r>
            <a:r>
              <a:rPr lang="en-US" dirty="0">
                <a:latin typeface="Consolas" panose="020B0609020204030204" pitchFamily="49" charset="0"/>
                <a:cs typeface="Courier New" panose="02070309020205020404" pitchFamily="49" charset="0"/>
              </a:rPr>
              <a:t> motor;</a:t>
            </a:r>
          </a:p>
          <a:p>
            <a:pPr marL="0" indent="0">
              <a:spcBef>
                <a:spcPts val="0"/>
              </a:spcBef>
              <a:buNone/>
            </a:pPr>
            <a:endParaRPr lang="en-US" dirty="0">
              <a:latin typeface="Consolas" panose="020B0609020204030204" pitchFamily="49" charset="0"/>
              <a:cs typeface="Courier New" panose="02070309020205020404" pitchFamily="49" charset="0"/>
            </a:endParaRPr>
          </a:p>
          <a:p>
            <a:pPr marL="0" indent="0">
              <a:spcBef>
                <a:spcPts val="0"/>
              </a:spcBef>
              <a:buNone/>
            </a:pPr>
            <a:r>
              <a:rPr lang="en-US" dirty="0">
                <a:latin typeface="Consolas" panose="020B0609020204030204" pitchFamily="49" charset="0"/>
                <a:cs typeface="Courier New" panose="02070309020205020404" pitchFamily="49" charset="0"/>
              </a:rPr>
              <a:t>    public:</a:t>
            </a:r>
          </a:p>
          <a:p>
            <a:pPr marL="0" indent="0">
              <a:spcBef>
                <a:spcPts val="0"/>
              </a:spcBef>
              <a:buNone/>
            </a:pPr>
            <a:r>
              <a:rPr lang="en-US" dirty="0">
                <a:latin typeface="Consolas" panose="020B0609020204030204" pitchFamily="49" charset="0"/>
                <a:cs typeface="Courier New" panose="02070309020205020404" pitchFamily="49" charset="0"/>
              </a:rPr>
              <a:t>        void function()</a:t>
            </a:r>
          </a:p>
          <a:p>
            <a:pPr marL="0" indent="0">
              <a:spcBef>
                <a:spcPts val="0"/>
              </a:spcBef>
              <a:buNone/>
            </a:pPr>
            <a:r>
              <a:rPr lang="en-US" dirty="0">
                <a:latin typeface="Consolas" panose="020B0609020204030204" pitchFamily="49" charset="0"/>
                <a:cs typeface="Courier New" panose="02070309020205020404" pitchFamily="49" charset="0"/>
              </a:rPr>
              <a:t>            { motor.start(); }</a:t>
            </a:r>
          </a:p>
          <a:p>
            <a:pPr marL="0" indent="0">
              <a:spcBef>
                <a:spcPts val="0"/>
              </a:spcBef>
              <a:buNone/>
            </a:pPr>
            <a:r>
              <a:rPr lang="en-US" dirty="0">
                <a:latin typeface="Consolas" panose="020B0609020204030204" pitchFamily="49" charset="0"/>
                <a:cs typeface="Courier New" panose="02070309020205020404" pitchFamily="49" charset="0"/>
              </a:rPr>
              <a:t>};</a:t>
            </a:r>
          </a:p>
        </p:txBody>
      </p:sp>
      <p:sp>
        <p:nvSpPr>
          <p:cNvPr id="5" name="Text Placeholder 4">
            <a:extLst>
              <a:ext uri="{FF2B5EF4-FFF2-40B4-BE49-F238E27FC236}">
                <a16:creationId xmlns:a16="http://schemas.microsoft.com/office/drawing/2014/main" id="{8B04F679-1E28-4AB6-A968-7141F975EAAA}"/>
              </a:ext>
            </a:extLst>
          </p:cNvPr>
          <p:cNvSpPr>
            <a:spLocks noGrp="1"/>
          </p:cNvSpPr>
          <p:nvPr>
            <p:ph type="body" sz="quarter" idx="13"/>
            <p:custDataLst>
              <p:tags r:id="rId4"/>
            </p:custDataLst>
          </p:nvPr>
        </p:nvSpPr>
        <p:spPr>
          <a:xfrm>
            <a:off x="6338316" y="2313433"/>
            <a:ext cx="4270248" cy="704087"/>
          </a:xfrm>
        </p:spPr>
        <p:txBody>
          <a:bodyPr/>
          <a:lstStyle/>
          <a:p>
            <a:r>
              <a:rPr lang="en-US" dirty="0"/>
              <a:t>whole</a:t>
            </a:r>
          </a:p>
        </p:txBody>
      </p:sp>
      <p:sp>
        <p:nvSpPr>
          <p:cNvPr id="6" name="Title 5">
            <a:extLst>
              <a:ext uri="{FF2B5EF4-FFF2-40B4-BE49-F238E27FC236}">
                <a16:creationId xmlns:a16="http://schemas.microsoft.com/office/drawing/2014/main" id="{43989F71-14F0-40EF-B567-74B0C6A1EC2A}"/>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Message Sending:</a:t>
            </a:r>
            <a:br>
              <a:rPr lang="en-US" dirty="0"/>
            </a:br>
            <a:r>
              <a:rPr lang="en-US" dirty="0"/>
              <a:t>A Whole / Part Example</a:t>
            </a:r>
          </a:p>
        </p:txBody>
      </p:sp>
    </p:spTree>
    <p:extLst>
      <p:ext uri="{BB962C8B-B14F-4D97-AF65-F5344CB8AC3E}">
        <p14:creationId xmlns:p14="http://schemas.microsoft.com/office/powerpoint/2010/main" val="2674132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DBC0A-E940-4F40-A079-25952DB84C66}"/>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Object-Oriented Programs</a:t>
            </a:r>
          </a:p>
        </p:txBody>
      </p:sp>
      <p:sp>
        <p:nvSpPr>
          <p:cNvPr id="3" name="Content Placeholder 2">
            <a:extLst>
              <a:ext uri="{FF2B5EF4-FFF2-40B4-BE49-F238E27FC236}">
                <a16:creationId xmlns:a16="http://schemas.microsoft.com/office/drawing/2014/main" id="{A51DC7E6-2DDD-4266-845D-C1763FB68509}"/>
              </a:ext>
            </a:extLst>
          </p:cNvPr>
          <p:cNvSpPr>
            <a:spLocks noGrp="1"/>
          </p:cNvSpPr>
          <p:nvPr>
            <p:ph idx="1"/>
            <p:custDataLst>
              <p:tags r:id="rId2"/>
            </p:custDataLst>
          </p:nvPr>
        </p:nvSpPr>
        <p:spPr>
          <a:xfrm>
            <a:off x="2231136" y="2638044"/>
            <a:ext cx="7729728" cy="3101983"/>
          </a:xfrm>
        </p:spPr>
        <p:txBody>
          <a:bodyPr/>
          <a:lstStyle/>
          <a:p>
            <a:r>
              <a:rPr lang="en-US" dirty="0"/>
              <a:t>Program classes must match the entities appearing in the original problem</a:t>
            </a:r>
          </a:p>
          <a:p>
            <a:pPr lvl="1"/>
            <a:r>
              <a:rPr lang="en-US" dirty="0"/>
              <a:t>Car: how many doors, what color, etc.</a:t>
            </a:r>
          </a:p>
          <a:p>
            <a:pPr lvl="1"/>
            <a:r>
              <a:rPr lang="en-US" dirty="0"/>
              <a:t>Engine: size, how to measure RPM’s, oil pressure, etc.</a:t>
            </a:r>
          </a:p>
          <a:p>
            <a:r>
              <a:rPr lang="en-US" dirty="0"/>
              <a:t>Class relationships must match the way entities relate to each other</a:t>
            </a:r>
          </a:p>
          <a:p>
            <a:pPr lvl="1"/>
            <a:r>
              <a:rPr lang="en-US" dirty="0"/>
              <a:t>Whole/part:  “A Car has an Engine” or “An Engine is part of a Car”</a:t>
            </a:r>
          </a:p>
          <a:p>
            <a:r>
              <a:rPr lang="en-US" dirty="0"/>
              <a:t>The meaning of the class relationship matches the way that entities relate to each other in the original problem</a:t>
            </a:r>
          </a:p>
        </p:txBody>
      </p:sp>
    </p:spTree>
    <p:extLst>
      <p:ext uri="{BB962C8B-B14F-4D97-AF65-F5344CB8AC3E}">
        <p14:creationId xmlns:p14="http://schemas.microsoft.com/office/powerpoint/2010/main" val="4216046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DB50E0-D103-4669-9D3C-211020A2F5F6}"/>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Categorizing</a:t>
            </a:r>
            <a:br>
              <a:rPr lang="en-US" dirty="0"/>
            </a:br>
            <a:r>
              <a:rPr lang="en-US" dirty="0"/>
              <a:t>Class Relationships</a:t>
            </a:r>
          </a:p>
        </p:txBody>
      </p:sp>
      <p:sp>
        <p:nvSpPr>
          <p:cNvPr id="3" name="Content Placeholder 2">
            <a:extLst>
              <a:ext uri="{FF2B5EF4-FFF2-40B4-BE49-F238E27FC236}">
                <a16:creationId xmlns:a16="http://schemas.microsoft.com/office/drawing/2014/main" id="{B5417864-D32A-461B-9EC6-5865F0A3624E}"/>
              </a:ext>
            </a:extLst>
          </p:cNvPr>
          <p:cNvSpPr>
            <a:spLocks noGrp="1"/>
          </p:cNvSpPr>
          <p:nvPr>
            <p:ph sz="half" idx="1"/>
            <p:custDataLst>
              <p:tags r:id="rId2"/>
            </p:custDataLst>
          </p:nvPr>
        </p:nvSpPr>
        <p:spPr>
          <a:xfrm>
            <a:off x="1581912" y="2638044"/>
            <a:ext cx="4271771" cy="3101982"/>
          </a:xfrm>
        </p:spPr>
        <p:txBody>
          <a:bodyPr/>
          <a:lstStyle/>
          <a:p>
            <a:r>
              <a:rPr lang="en-US" dirty="0"/>
              <a:t>Semantics or meaning</a:t>
            </a:r>
          </a:p>
          <a:p>
            <a:r>
              <a:rPr lang="en-US" dirty="0"/>
              <a:t>Directionality or navigability</a:t>
            </a:r>
          </a:p>
          <a:p>
            <a:r>
              <a:rPr lang="en-US" dirty="0"/>
              <a:t>Lifetime</a:t>
            </a:r>
          </a:p>
          <a:p>
            <a:r>
              <a:rPr lang="en-US" dirty="0"/>
              <a:t>Sharing</a:t>
            </a:r>
          </a:p>
        </p:txBody>
      </p:sp>
      <p:sp>
        <p:nvSpPr>
          <p:cNvPr id="4" name="Content Placeholder 3">
            <a:extLst>
              <a:ext uri="{FF2B5EF4-FFF2-40B4-BE49-F238E27FC236}">
                <a16:creationId xmlns:a16="http://schemas.microsoft.com/office/drawing/2014/main" id="{E898B1FC-C1E2-6A6B-02F9-AA6619F1D781}"/>
              </a:ext>
            </a:extLst>
          </p:cNvPr>
          <p:cNvSpPr>
            <a:spLocks noGrp="1"/>
          </p:cNvSpPr>
          <p:nvPr>
            <p:ph sz="half" idx="2"/>
            <p:custDataLst>
              <p:tags r:id="rId3"/>
            </p:custDataLst>
          </p:nvPr>
        </p:nvSpPr>
        <p:spPr>
          <a:xfrm>
            <a:off x="6338315" y="2638044"/>
            <a:ext cx="4270247" cy="3101982"/>
          </a:xfrm>
        </p:spPr>
        <p:txBody>
          <a:bodyPr/>
          <a:lstStyle/>
          <a:p>
            <a:r>
              <a:rPr lang="en-US" dirty="0"/>
              <a:t>Binding strength</a:t>
            </a:r>
          </a:p>
          <a:p>
            <a:pPr lvl="1"/>
            <a:r>
              <a:rPr lang="en-US" dirty="0"/>
              <a:t>Strong/tight implies</a:t>
            </a:r>
          </a:p>
          <a:p>
            <a:pPr lvl="2"/>
            <a:r>
              <a:rPr lang="en-US" dirty="0"/>
              <a:t>coincident lifetimes</a:t>
            </a:r>
          </a:p>
          <a:p>
            <a:pPr lvl="2"/>
            <a:r>
              <a:rPr lang="en-US" dirty="0"/>
              <a:t>exclusive ownership (no sharing)</a:t>
            </a:r>
          </a:p>
          <a:p>
            <a:pPr lvl="1"/>
            <a:r>
              <a:rPr lang="en-US" sz="1800" dirty="0"/>
              <a:t>Weak/loose implies</a:t>
            </a:r>
          </a:p>
          <a:p>
            <a:pPr lvl="2"/>
            <a:r>
              <a:rPr lang="en-US" dirty="0"/>
              <a:t>independent lifetimes</a:t>
            </a:r>
          </a:p>
          <a:p>
            <a:pPr lvl="2"/>
            <a:r>
              <a:rPr lang="en-US" dirty="0"/>
              <a:t>sharing is allowed</a:t>
            </a:r>
          </a:p>
          <a:p>
            <a:pPr lvl="1"/>
            <a:endParaRPr lang="en-US" dirty="0"/>
          </a:p>
        </p:txBody>
      </p:sp>
    </p:spTree>
    <p:extLst>
      <p:ext uri="{BB962C8B-B14F-4D97-AF65-F5344CB8AC3E}">
        <p14:creationId xmlns:p14="http://schemas.microsoft.com/office/powerpoint/2010/main" val="1396026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DBC0A-E940-4F40-A079-25952DB84C66}"/>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Semantics / meaning Property</a:t>
            </a:r>
          </a:p>
        </p:txBody>
      </p:sp>
      <p:sp>
        <p:nvSpPr>
          <p:cNvPr id="3" name="Content Placeholder 2">
            <a:extLst>
              <a:ext uri="{FF2B5EF4-FFF2-40B4-BE49-F238E27FC236}">
                <a16:creationId xmlns:a16="http://schemas.microsoft.com/office/drawing/2014/main" id="{A51DC7E6-2DDD-4266-845D-C1763FB68509}"/>
              </a:ext>
            </a:extLst>
          </p:cNvPr>
          <p:cNvSpPr>
            <a:spLocks noGrp="1"/>
          </p:cNvSpPr>
          <p:nvPr>
            <p:ph idx="1"/>
            <p:custDataLst>
              <p:tags r:id="rId2"/>
            </p:custDataLst>
          </p:nvPr>
        </p:nvSpPr>
        <p:spPr>
          <a:xfrm>
            <a:off x="2231136" y="2638045"/>
            <a:ext cx="7729728" cy="3434282"/>
          </a:xfrm>
        </p:spPr>
        <p:txBody>
          <a:bodyPr>
            <a:normAutofit/>
          </a:bodyPr>
          <a:lstStyle/>
          <a:p>
            <a:r>
              <a:rPr lang="en-US" dirty="0"/>
              <a:t>Inheritance</a:t>
            </a:r>
          </a:p>
          <a:p>
            <a:pPr lvl="1"/>
            <a:r>
              <a:rPr lang="en-US" dirty="0"/>
              <a:t>“is a”</a:t>
            </a:r>
          </a:p>
          <a:p>
            <a:pPr lvl="1"/>
            <a:r>
              <a:rPr lang="en-US" dirty="0"/>
              <a:t>A Student is a Person</a:t>
            </a:r>
          </a:p>
          <a:p>
            <a:r>
              <a:rPr lang="en-US" dirty="0"/>
              <a:t>Aggregation and composition</a:t>
            </a:r>
          </a:p>
          <a:p>
            <a:pPr lvl="1"/>
            <a:r>
              <a:rPr lang="en-US" dirty="0"/>
              <a:t>“has a” or “is a part of”</a:t>
            </a:r>
          </a:p>
          <a:p>
            <a:pPr lvl="1"/>
            <a:r>
              <a:rPr lang="en-US" dirty="0"/>
              <a:t>A Car has an Engine, or an Engine is part of a Car</a:t>
            </a:r>
          </a:p>
          <a:p>
            <a:r>
              <a:rPr lang="en-US" dirty="0"/>
              <a:t>Association</a:t>
            </a:r>
          </a:p>
          <a:p>
            <a:pPr lvl="1"/>
            <a:r>
              <a:rPr lang="en-US" dirty="0"/>
              <a:t>“has a” in both directions</a:t>
            </a:r>
          </a:p>
          <a:p>
            <a:pPr lvl="1"/>
            <a:r>
              <a:rPr lang="en-US" dirty="0"/>
              <a:t>A Contractor has a Project, and a Project has a Contractor</a:t>
            </a:r>
          </a:p>
        </p:txBody>
      </p:sp>
    </p:spTree>
    <p:extLst>
      <p:ext uri="{BB962C8B-B14F-4D97-AF65-F5344CB8AC3E}">
        <p14:creationId xmlns:p14="http://schemas.microsoft.com/office/powerpoint/2010/main" val="1460969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48340-2C9E-4236-9A36-92F802D6DB52}"/>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Directionality / navigability Property</a:t>
            </a:r>
          </a:p>
        </p:txBody>
      </p:sp>
      <p:sp>
        <p:nvSpPr>
          <p:cNvPr id="3" name="Content Placeholder 2">
            <a:extLst>
              <a:ext uri="{FF2B5EF4-FFF2-40B4-BE49-F238E27FC236}">
                <a16:creationId xmlns:a16="http://schemas.microsoft.com/office/drawing/2014/main" id="{06A3E4CF-246F-4AF5-A7F5-174BAD2C9D48}"/>
              </a:ext>
            </a:extLst>
          </p:cNvPr>
          <p:cNvSpPr>
            <a:spLocks noGrp="1"/>
          </p:cNvSpPr>
          <p:nvPr>
            <p:ph sz="half" idx="1"/>
            <p:custDataLst>
              <p:tags r:id="rId2"/>
            </p:custDataLst>
          </p:nvPr>
        </p:nvSpPr>
        <p:spPr>
          <a:xfrm>
            <a:off x="1581912" y="2638044"/>
            <a:ext cx="4271771" cy="3101982"/>
          </a:xfrm>
        </p:spPr>
        <p:txBody>
          <a:bodyPr>
            <a:normAutofit fontScale="92500" lnSpcReduction="20000"/>
          </a:bodyPr>
          <a:lstStyle/>
          <a:p>
            <a:r>
              <a:rPr lang="en-US" dirty="0"/>
              <a:t>Every relationship is between two objects and is directional</a:t>
            </a:r>
          </a:p>
          <a:p>
            <a:pPr lvl="1"/>
            <a:r>
              <a:rPr lang="en-US" dirty="0"/>
              <a:t>Unidirectional or one direction (most class relationships)</a:t>
            </a:r>
          </a:p>
          <a:p>
            <a:pPr lvl="1"/>
            <a:r>
              <a:rPr lang="en-US" dirty="0"/>
              <a:t>Bidirectional or in both directions (only association)</a:t>
            </a:r>
          </a:p>
          <a:p>
            <a:r>
              <a:rPr lang="en-US" dirty="0"/>
              <a:t>Ways of thinking about directionality</a:t>
            </a:r>
          </a:p>
          <a:p>
            <a:pPr lvl="1"/>
            <a:r>
              <a:rPr lang="en-US" dirty="0"/>
              <a:t>The direction messages travel</a:t>
            </a:r>
          </a:p>
          <a:p>
            <a:pPr lvl="1"/>
            <a:r>
              <a:rPr lang="en-US" dirty="0"/>
              <a:t>Which object “knows about” the other</a:t>
            </a:r>
          </a:p>
          <a:p>
            <a:pPr lvl="1"/>
            <a:r>
              <a:rPr lang="en-US" dirty="0"/>
              <a:t>How a program can navigate or move from one object to the other</a:t>
            </a:r>
          </a:p>
          <a:p>
            <a:endParaRPr lang="en-US" dirty="0"/>
          </a:p>
        </p:txBody>
      </p:sp>
      <p:pic>
        <p:nvPicPr>
          <p:cNvPr id="7" name="Content Placeholder 6">
            <a:extLst>
              <a:ext uri="{FF2B5EF4-FFF2-40B4-BE49-F238E27FC236}">
                <a16:creationId xmlns:a16="http://schemas.microsoft.com/office/drawing/2014/main" id="{6794E18A-D2BF-8693-BB2D-330C0F295201}"/>
              </a:ext>
            </a:extLst>
          </p:cNvPr>
          <p:cNvPicPr>
            <a:picLocks noGrp="1" noChangeAspect="1"/>
          </p:cNvPicPr>
          <p:nvPr>
            <p:ph sz="half" idx="2"/>
            <p:custDataLst>
              <p:tags r:id="rId3"/>
            </p:custDataLst>
          </p:nvPr>
        </p:nvPicPr>
        <p:blipFill>
          <a:blip r:embed="rId6"/>
          <a:stretch>
            <a:fillRect/>
          </a:stretch>
        </p:blipFill>
        <p:spPr>
          <a:xfrm>
            <a:off x="6840538" y="3465512"/>
            <a:ext cx="3267075" cy="1447800"/>
          </a:xfrm>
        </p:spPr>
      </p:pic>
    </p:spTree>
    <p:extLst>
      <p:ext uri="{BB962C8B-B14F-4D97-AF65-F5344CB8AC3E}">
        <p14:creationId xmlns:p14="http://schemas.microsoft.com/office/powerpoint/2010/main" val="244355754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8C9188DE-5FF6-441D-9153-B30F8B45BC60}&quot;/&gt;&lt;isInvalidForFieldText val=&quot;0&quot;/&gt;&lt;Image&gt;&lt;filename val=&quot;C:\Users\delroy\AppData\Local\Temp\CP11800243343Session\CPTrustFolder11800243343\PPTImport118005874250\data\asimages\{8C9188DE-5FF6-441D-9153-B30F8B45BC60}_1.png&quot;/&gt;&lt;left val=&quot;167&quot;/&gt;&lt;top val=&quot;249&quot;/&gt;&lt;width val=&quot;945&quot;/&gt;&lt;height val=&quot;174&quot;/&gt;&lt;hasText val=&quot;1&quot;/&gt;&lt;/Image&gt;&lt;/ThreeDShapeInfo&gt;"/>
  <p:tag name="PRESENTER_SHAPETEXTINFO" val="&lt;ShapeTextInfo&gt;&lt;TableIndex row=&quot;-1&quot; col=&quot;-1&quot;&gt;&lt;linesCount val=&quot;2&quot;/&gt;&lt;lineCharCount val=&quot;22&quot;/&gt;&lt;lineCharCount val=&quot;11&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2CD7EAD8-0102-4C97-AD80-7677ED6B67EE}&quot;/&gt;&lt;isInvalidForFieldText val=&quot;0&quot;/&gt;&lt;Image&gt;&lt;filename val=&quot;C:\Users\delroy\AppData\Local\Temp\CP11800243343Session\CPTrustFolder11800243343\PPTImport118005874250\data\asimages\{2CD7EAD8-0102-4C97-AD80-7677ED6B67EE}_1.png&quot;/&gt;&lt;left val=&quot;282&quot;/&gt;&lt;top val=&quot;452&quot;/&gt;&lt;width val=&quot;715&quot;/&gt;&lt;height val=&quot;134&quot;/&gt;&lt;hasText val=&quot;1&quot;/&gt;&lt;/Image&gt;&lt;/ThreeDShapeInfo&gt;"/>
  <p:tag name="PRESENTER_SHAPETEXTINFO" val="&lt;ShapeTextInfo&gt;&lt;TableIndex row=&quot;-1&quot; col=&quot;-1&quot;&gt;&lt;linesCount val=&quot;1&quot;/&gt;&lt;lineCharCount val=&quot;53&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899C691F-4BE8-4296-8AE9-B7532C13252E}&quot;/&gt;&lt;isInvalidForFieldText val=&quot;0&quot;/&gt;&lt;Image&gt;&lt;filename val=&quot;C:\Users\delroy\AppData\Local\Temp\CP11800243343Session\CPTrustFolder11800243343\PPTImport118005874250\data\asimages\{899C691F-4BE8-4296-8AE9-B7532C13252E}_1.png&quot;/&gt;&lt;left val=&quot;167&quot;/&gt;&lt;top val=&quot;647&quot;/&gt;&lt;width val=&quot;159&quot;/&gt;&lt;height val=&quot;35&quot;/&gt;&lt;hasText val=&quot;1&quot;/&gt;&lt;/Image&gt;&lt;/ThreeDShapeInfo&gt;"/>
  <p:tag name="PRESENTER_SHAPETEXTINFO" val="&lt;ShapeTextInfo&gt;&lt;TableIndex row=&quot;-1&quot; col=&quot;-1&quot;&gt;&lt;linesCount val=&quot;1&quot;/&gt;&lt;lineCharCount val=&quot;21&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HTML_SHAPEINFO" val="&lt;ThreeDShapeInfo&gt;&lt;uuid val=&quot;{1BAB5D5C-BF6F-439B-B5BB-423E678715BE}&quot;/&gt;&lt;isInvalidForFieldText val=&quot;0&quot;/&gt;&lt;Image&gt;&lt;filename val=&quot;C:\Users\delroy\AppData\Local\Temp\CP11800243343Session\CPTrustFolder11800243343\PPTImport118005874250\data\asimages\{1BAB5D5C-BF6F-439B-B5BB-423E678715BE}_2.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18&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HTML_SHAPEINFO" val="&lt;ThreeDShapeInfo&gt;&lt;uuid val=&quot;{41804D68-DFAE-4FC5-B257-44355C72F45B}&quot;/&gt;&lt;isInvalidForFieldText val=&quot;0&quot;/&gt;&lt;Image&gt;&lt;filename val=&quot;C:\Users\delroy\AppData\Local\Temp\CP11800243343Session\CPTrustFolder11800243343\PPTImport118005874250\data\asimages\{41804D68-DFAE-4FC5-B257-44355C72F45B}_2.png&quot;/&gt;&lt;left val=&quot;229&quot;/&gt;&lt;top val=&quot;273&quot;/&gt;&lt;width val=&quot;816&quot;/&gt;&lt;height val=&quot;329&quot;/&gt;&lt;hasText val=&quot;1&quot;/&gt;&lt;/Image&gt;&lt;/ThreeDShapeInfo&gt;"/>
  <p:tag name="PRESENTER_SHAPETEXTINFO" val="&lt;ShapeTextInfo&gt;&lt;TableIndex row=&quot;-1&quot; col=&quot;-1&quot;&gt;&lt;linesCount val=&quot;8&quot;/&gt;&lt;lineCharCount val=&quot;45&quot;/&gt;&lt;lineCharCount val=&quot;38&quot;/&gt;&lt;lineCharCount val=&quot;75&quot;/&gt;&lt;lineCharCount val=&quot;12&quot;/&gt;&lt;lineCharCount val=&quot;32&quot;/&gt;&lt;lineCharCount val=&quot;26&quot;/&gt;&lt;lineCharCount val=&quot;35&quot;/&gt;&lt;lineCharCount val=&quot;72&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HTML_SHAPEINFO" val="&lt;ThreeDShapeInfo&gt;&lt;uuid val=&quot;{366E4305-8601-40B4-A8FC-B52AB9A9FDC7}&quot;/&gt;&lt;isInvalidForFieldText val=&quot;0&quot;/&gt;&lt;Image&gt;&lt;filename val=&quot;C:\Users\delroy\AppData\Local\Temp\CP11800243343Session\CPTrustFolder11800243343\PPTImport118005874250\data\asimages\{366E4305-8601-40B4-A8FC-B52AB9A9FDC7}_3.png&quot;/&gt;&lt;left val=&quot;83&quot;/&gt;&lt;top val=&quot;100&quot;/&gt;&lt;width val=&quot;323&quot;/&gt;&lt;height val=&quot;126&quot;/&gt;&lt;hasText val=&quot;1&quot;/&gt;&lt;/Image&gt;&lt;/ThreeDShapeInfo&gt;"/>
  <p:tag name="PRESENTER_SHAPETEXTINFO" val="&lt;ShapeTextInfo&gt;&lt;TableIndex row=&quot;-1&quot; col=&quot;-1&quot;&gt;&lt;linesCount val=&quot;2&quot;/&gt;&lt;lineCharCount val=&quot;6&quot;/&gt;&lt;lineCharCount val=&quot;13&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HTML_SHAPEINFO" val="&lt;ThreeDShapeInfo&gt;&lt;uuid val=&quot;{7658CCC5-12AA-4545-A12E-34CFFD13890A}&quot;/&gt;&lt;isInvalidForFieldText val=&quot;0&quot;/&gt;&lt;Image&gt;&lt;filename val=&quot;C:\Users\delroy\AppData\Local\Temp\CP11800243343Session\CPTrustFolder11800243343\PPTImport118005874250\data\asimages\{7658CCC5-12AA-4545-A12E-34CFFD13890A}_3.png&quot;/&gt;&lt;left val=&quot;79&quot;/&gt;&lt;top val=&quot;270&quot;/&gt;&lt;width val=&quot;326&quot;/&gt;&lt;height val=&quot;349&quot;/&gt;&lt;hasText val=&quot;1&quot;/&gt;&lt;/Image&gt;&lt;/ThreeDShapeInfo&gt;"/>
  <p:tag name="PRESENTER_SHAPETEXTINFO" val="&lt;ShapeTextInfo&gt;&lt;TableIndex row=&quot;-1&quot; col=&quot;-1&quot;&gt;&lt;linesCount val=&quot;9&quot;/&gt;&lt;lineCharCount val=&quot;12&quot;/&gt;&lt;lineCharCount val=&quot;29&quot;/&gt;&lt;lineCharCount val=&quot;25&quot;/&gt;&lt;lineCharCount val=&quot;26&quot;/&gt;&lt;lineCharCount val=&quot;27&quot;/&gt;&lt;lineCharCount val=&quot;12&quot;/&gt;&lt;lineCharCount val=&quot;12&quot;/&gt;&lt;lineCharCount val=&quot;12&quot;/&gt;&lt;lineCharCount val=&quot;10&quot;/&gt;&lt;/TableIndex&gt;&lt;/ShapeText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PRESENTER_SHAPEINFO" val="&lt;ThreeDShapeInfo&gt;&lt;uuid val=&quot;{8D9CCCED-03C3-4BBC-A4FE-6B5F85F10BBB}&quot;/&gt;&lt;isInvalidForFieldText val=&quot;0&quot;/&gt;&lt;Image&gt;&lt;filename val=&quot;C:\Users\delroy\AppData\Local\Temp\CP11800243343Session\CPTrustFolder11800243343\PPTImport118005874250\data\asimages\{8D9CCCED-03C3-4BBC-A4FE-6B5F85F10BBB}_3.png&quot;/&gt;&lt;left val=&quot;505&quot;/&gt;&lt;top val=&quot;200&quot;/&gt;&lt;width val=&quot;655&quot;/&gt;&lt;height val=&quot;319&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HTML_SHAPEINFO" val="&lt;ThreeDShapeInfo&gt;&lt;uuid val=&quot;{9041C876-C619-4B3A-B088-3F6CA1CCBD61}&quot;/&gt;&lt;isInvalidForFieldText val=&quot;0&quot;/&gt;&lt;Image&gt;&lt;filename val=&quot;C:\Users\delroy\AppData\Local\Temp\CP11800243343Session\CPTrustFolder11800243343\PPTImport118005874250\data\asimages\{9041C876-C619-4B3A-B088-3F6CA1CCBD61}_4.png&quot;/&gt;&lt;left val=&quot;721&quot;/&gt;&lt;top val=&quot;100&quot;/&gt;&lt;width val=&quot;471&quot;/&gt;&lt;height val=&quot;126&quot;/&gt;&lt;hasText val=&quot;1&quot;/&gt;&lt;/Image&gt;&lt;/ThreeDShapeInfo&gt;"/>
  <p:tag name="PRESENTER_SHAPETEXTINFO" val="&lt;ShapeTextInfo&gt;&lt;TableIndex row=&quot;-1&quot; col=&quot;-1&quot;&gt;&lt;linesCount val=&quot;2&quot;/&gt;&lt;lineCharCount val=&quot;14&quot;/&gt;&lt;lineCharCount val=&quot;16&quot;/&gt;&lt;/TableIndex&gt;&lt;/ShapeText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7.xml><?xml version="1.0" encoding="utf-8"?>
<p:tagLst xmlns:a="http://schemas.openxmlformats.org/drawingml/2006/main" xmlns:r="http://schemas.openxmlformats.org/officeDocument/2006/relationships" xmlns:p="http://schemas.openxmlformats.org/presentationml/2006/main">
  <p:tag name="PRESENTER_SHAPEINFO" val="&lt;ThreeDShapeInfo&gt;&lt;uuid val=&quot;{88F714A6-1B15-4365-B020-3BE7230BC4EE}&quot;/&gt;&lt;isInvalidForFieldText val=&quot;0&quot;/&gt;&lt;Image&gt;&lt;filename val=&quot;C:\Users\delroy\AppData\Local\Temp\CP11800243343Session\CPTrustFolder11800243343\PPTImport118005874250\data\asimages\{88F714A6-1B15-4365-B020-3BE7230BC4EE}_4.png&quot;/&gt;&lt;left val=&quot;120&quot;/&gt;&lt;top val=&quot;144&quot;/&gt;&lt;width val=&quot;503&quot;/&gt;&lt;height val=&quot;431&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HTML_SHAPEINFO" val="&lt;ThreeDShapeInfo&gt;&lt;uuid val=&quot;{E943ABAE-7B81-48A0-919B-C1018E2D6673}&quot;/&gt;&lt;isInvalidForFieldText val=&quot;0&quot;/&gt;&lt;Image&gt;&lt;filename val=&quot;C:\Users\delroy\AppData\Local\Temp\CP11800243343Session\CPTrustFolder11800243343\PPTImport118005874250\data\asimages\{E943ABAE-7B81-48A0-919B-C1018E2D6673}_4.png&quot;/&gt;&lt;left val=&quot;717&quot;/&gt;&lt;top val=&quot;273&quot;/&gt;&lt;width val=&quot;477&quot;/&gt;&lt;height val=&quot;346&quot;/&gt;&lt;hasText val=&quot;1&quot;/&gt;&lt;/Image&gt;&lt;/ThreeDShapeInfo&gt;"/>
  <p:tag name="PRESENTER_SHAPETEXTINFO" val="&lt;ShapeTextInfo&gt;&lt;TableIndex row=&quot;-1&quot; col=&quot;-1&quot;&gt;&lt;linesCount val=&quot;8&quot;/&gt;&lt;lineCharCount val=&quot;43&quot;/&gt;&lt;lineCharCount val=&quot;34&quot;/&gt;&lt;lineCharCount val=&quot;37&quot;/&gt;&lt;lineCharCount val=&quot;45&quot;/&gt;&lt;lineCharCount val=&quot;14&quot;/&gt;&lt;lineCharCount val=&quot;40&quot;/&gt;&lt;lineCharCount val=&quot;21&quot;/&gt;&lt;lineCharCount val=&quot;41&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HTML_SHAPEINFO" val="&lt;ThreeDShapeInfo&gt;&lt;uuid val=&quot;{43E46497-851A-4CA5-A702-170FFFD5849C}&quot;/&gt;&lt;isInvalidForFieldText val=&quot;0&quot;/&gt;&lt;Image&gt;&lt;filename val=&quot;C:\Users\delroy\AppData\Local\Temp\CP11800243343Session\CPTrustFolder11800243343\PPTImport118005874250\data\asimages\{43E46497-851A-4CA5-A702-170FFFD5849C}_5.png&quot;/&gt;&lt;left val=&quot;165&quot;/&gt;&lt;top val=&quot;242&quot;/&gt;&lt;width val=&quot;449&quot;/&gt;&lt;height val=&quot;85&quot;/&gt;&lt;hasText val=&quot;1&quot;/&gt;&lt;/Image&gt;&lt;/ThreeDShapeInfo&gt;"/>
  <p:tag name="PRESENTER_SHAPETEXTINFO" val="&lt;ShapeTextInfo&gt;&lt;TableIndex row=&quot;-1&quot; col=&quot;-1&quot;&gt;&lt;linesCount val=&quot;1&quot;/&gt;&lt;lineCharCount val=&quot;4&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HTML_SHAPEINFO" val="&lt;ThreeDShapeInfo&gt;&lt;uuid val=&quot;{05E2CCC9-D643-43C1-B86F-CF57E4BFEABB}&quot;/&gt;&lt;isInvalidForFieldText val=&quot;0&quot;/&gt;&lt;Image&gt;&lt;filename val=&quot;C:\Users\delroy\AppData\Local\Temp\CP11800243343Session\CPTrustFolder11800243343\PPTImport118005874250\data\asimages\{05E2CCC9-D643-43C1-B86F-CF57E4BFEABB}_5.png&quot;/&gt;&lt;left val=&quot;160&quot;/&gt;&lt;top val=&quot;326&quot;/&gt;&lt;width val=&quot;454&quot;/&gt;&lt;height val=&quot;276&quot;/&gt;&lt;hasText val=&quot;1&quot;/&gt;&lt;/Image&gt;&lt;/ThreeDShapeInfo&gt;"/>
  <p:tag name="PRESENTER_SHAPETEXTINFO" val="&lt;ShapeTextInfo&gt;&lt;TableIndex row=&quot;-1&quot; col=&quot;-1&quot;&gt;&lt;linesCount val=&quot;7&quot;/&gt;&lt;lineCharCount val=&quot;13&quot;/&gt;&lt;lineCharCount val=&quot;2&quot;/&gt;&lt;lineCharCount val=&quot;13&quot;/&gt;&lt;lineCharCount val=&quot;1&quot;/&gt;&lt;lineCharCount val=&quot;12&quot;/&gt;&lt;lineCharCount val=&quot;22&quot;/&gt;&lt;lineCharCount val=&quot;2&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HTML_SHAPEINFO" val="&lt;ThreeDShapeInfo&gt;&lt;uuid val=&quot;{565A3EF6-4309-4AB1-B59A-3AF32D5AB982}&quot;/&gt;&lt;isInvalidForFieldText val=&quot;0&quot;/&gt;&lt;Image&gt;&lt;filename val=&quot;C:\Users\delroy\AppData\Local\Temp\CP11800243343Session\CPTrustFolder11800243343\PPTImport118005874250\data\asimages\{565A3EF6-4309-4AB1-B59A-3AF32D5AB982}_5.png&quot;/&gt;&lt;left val=&quot;659&quot;/&gt;&lt;top val=&quot;326&quot;/&gt;&lt;width val=&quot;463&quot;/&gt;&lt;height val=&quot;282&quot;/&gt;&lt;hasText val=&quot;1&quot;/&gt;&lt;/Image&gt;&lt;/ThreeDShapeInfo&gt;"/>
  <p:tag name="PRESENTER_SHAPETEXTINFO" val="&lt;ShapeTextInfo&gt;&lt;TableIndex row=&quot;-1&quot; col=&quot;-1&quot;&gt;&lt;linesCount val=&quot;9&quot;/&gt;&lt;lineCharCount val=&quot;10&quot;/&gt;&lt;lineCharCount val=&quot;2&quot;/&gt;&lt;lineCharCount val=&quot;13&quot;/&gt;&lt;lineCharCount val=&quot;22&quot;/&gt;&lt;lineCharCount val=&quot;1&quot;/&gt;&lt;lineCharCount val=&quot;12&quot;/&gt;&lt;lineCharCount val=&quot;24&quot;/&gt;&lt;lineCharCount val=&quot;31&quot;/&gt;&lt;lineCharCount val=&quot;2&quot;/&gt;&lt;/TableIndex&gt;&lt;/ShapeTextInfo&gt;"/>
</p:tagLst>
</file>

<file path=ppt/tags/tag52.xml><?xml version="1.0" encoding="utf-8"?>
<p:tagLst xmlns:a="http://schemas.openxmlformats.org/drawingml/2006/main" xmlns:r="http://schemas.openxmlformats.org/officeDocument/2006/relationships" xmlns:p="http://schemas.openxmlformats.org/presentationml/2006/main">
  <p:tag name="HTML_SHAPEINFO" val="&lt;ThreeDShapeInfo&gt;&lt;uuid val=&quot;{E34C9338-4125-4ACF-A007-BC77D82744D1}&quot;/&gt;&lt;isInvalidForFieldText val=&quot;0&quot;/&gt;&lt;Image&gt;&lt;filename val=&quot;C:\Users\delroy\AppData\Local\Temp\CP11800243343Session\CPTrustFolder11800243343\PPTImport118005874250\data\asimages\{E34C9338-4125-4ACF-A007-BC77D82744D1}_5.png&quot;/&gt;&lt;left val=&quot;664&quot;/&gt;&lt;top val=&quot;242&quot;/&gt;&lt;width val=&quot;449&quot;/&gt;&lt;height val=&quot;85&quot;/&gt;&lt;hasText val=&quot;1&quot;/&gt;&lt;/Image&gt;&lt;/ThreeDShapeInfo&gt;"/>
  <p:tag name="PRESENTER_SHAPETEXTINFO" val="&lt;ShapeTextInfo&gt;&lt;TableIndex row=&quot;-1&quot; col=&quot;-1&quot;&gt;&lt;linesCount val=&quot;1&quot;/&gt;&lt;lineCharCount val=&quot;5&quot;/&gt;&lt;/TableIndex&gt;&lt;/ShapeTextInfo&gt;"/>
</p:tagLst>
</file>

<file path=ppt/tags/tag53.xml><?xml version="1.0" encoding="utf-8"?>
<p:tagLst xmlns:a="http://schemas.openxmlformats.org/drawingml/2006/main" xmlns:r="http://schemas.openxmlformats.org/officeDocument/2006/relationships" xmlns:p="http://schemas.openxmlformats.org/presentationml/2006/main">
  <p:tag name="HTML_SHAPEINFO" val="&lt;ThreeDShapeInfo&gt;&lt;uuid val=&quot;{F93EB21B-476A-4C6F-AE94-7028D5F0AE74}&quot;/&gt;&lt;isInvalidForFieldText val=&quot;0&quot;/&gt;&lt;Image&gt;&lt;filename val=&quot;C:\Users\delroy\AppData\Local\Temp\CP11800243343Session\CPTrustFolder11800243343\PPTImport118005874250\data\asimages\{F93EB21B-476A-4C6F-AE94-7028D5F0AE74}_5.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17&quot;/&gt;&lt;lineCharCount val=&quot;22&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HTML_SHAPEINFO" val="&lt;ThreeDShapeInfo&gt;&lt;uuid val=&quot;{783B36C3-57D2-4EF0-95FF-AF16B8536DEF}&quot;/&gt;&lt;isInvalidForFieldText val=&quot;0&quot;/&gt;&lt;Image&gt;&lt;filename val=&quot;C:\Users\delroy\AppData\Local\Temp\CP11800243343Session\CPTrustFolder11800243343\PPTImport118005874250\data\asimages\{783B36C3-57D2-4EF0-95FF-AF16B8536DEF}_6.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4&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HTML_SHAPEINFO" val="&lt;ThreeDShapeInfo&gt;&lt;uuid val=&quot;{06BAE659-5CF3-4EF3-920A-EE5A0AAFB847}&quot;/&gt;&lt;isInvalidForFieldText val=&quot;0&quot;/&gt;&lt;Image&gt;&lt;filename val=&quot;C:\Users\delroy\AppData\Local\Temp\CP11800243343Session\CPTrustFolder11800243343\PPTImport118005874250\data\asimages\{06BAE659-5CF3-4EF3-920A-EE5A0AAFB847}_6.png&quot;/&gt;&lt;left val=&quot;229&quot;/&gt;&lt;top val=&quot;273&quot;/&gt;&lt;width val=&quot;816&quot;/&gt;&lt;height val=&quot;329&quot;/&gt;&lt;hasText val=&quot;1&quot;/&gt;&lt;/Image&gt;&lt;/ThreeDShapeInfo&gt;"/>
  <p:tag name="PRESENTER_SHAPETEXTINFO" val="&lt;ShapeTextInfo&gt;&lt;TableIndex row=&quot;-1&quot; col=&quot;-1&quot;&gt;&lt;linesCount val=&quot;7&quot;/&gt;&lt;lineCharCount val=&quot;74&quot;/&gt;&lt;lineCharCount val=&quot;38&quot;/&gt;&lt;lineCharCount val=&quot;55&quot;/&gt;&lt;lineCharCount val=&quot;69&quot;/&gt;&lt;lineCharCount val=&quot;67&quot;/&gt;&lt;lineCharCount val=&quot;78&quot;/&gt;&lt;lineCharCount val=&quot;34&quot;/&gt;&lt;/TableIndex&gt;&lt;/ShapeTextInfo&gt;"/>
</p:tagLst>
</file>

<file path=ppt/tags/tag56.xml><?xml version="1.0" encoding="utf-8"?>
<p:tagLst xmlns:a="http://schemas.openxmlformats.org/drawingml/2006/main" xmlns:r="http://schemas.openxmlformats.org/officeDocument/2006/relationships" xmlns:p="http://schemas.openxmlformats.org/presentationml/2006/main">
  <p:tag name="HTML_SHAPEINFO" val="&lt;ThreeDShapeInfo&gt;&lt;uuid val=&quot;{F3B86C1D-FFC8-48ED-B346-8C7D6CD882C2}&quot;/&gt;&lt;isInvalidForFieldText val=&quot;0&quot;/&gt;&lt;Image&gt;&lt;filename val=&quot;C:\Users\delroy\AppData\Local\Temp\CP11800243343Session\CPTrustFolder11800243343\PPTImport118005874250\data\asimages\{F3B86C1D-FFC8-48ED-B346-8C7D6CD882C2}_7.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13&quot;/&gt;&lt;lineCharCount val=&quot;19&quot;/&gt;&lt;/TableIndex&gt;&lt;/ShapeTextInfo&gt;"/>
</p:tagLst>
</file>

<file path=ppt/tags/tag57.xml><?xml version="1.0" encoding="utf-8"?>
<p:tagLst xmlns:a="http://schemas.openxmlformats.org/drawingml/2006/main" xmlns:r="http://schemas.openxmlformats.org/officeDocument/2006/relationships" xmlns:p="http://schemas.openxmlformats.org/presentationml/2006/main">
  <p:tag name="HTML_SHAPEINFO" val="&lt;ThreeDShapeInfo&gt;&lt;uuid val=&quot;{52CDA0A5-A056-48CE-824B-B36F8FD38D90}&quot;/&gt;&lt;isInvalidForFieldText val=&quot;0&quot;/&gt;&lt;Image&gt;&lt;filename val=&quot;C:\Users\delroy\AppData\Local\Temp\CP11800243343Session\CPTrustFolder11800243343\PPTImport118005874250\data\asimages\{52CDA0A5-A056-48CE-824B-B36F8FD38D90}_7.png&quot;/&gt;&lt;left val=&quot;161&quot;/&gt;&lt;top val=&quot;273&quot;/&gt;&lt;width val=&quot;453&quot;/&gt;&lt;height val=&quot;329&quot;/&gt;&lt;hasText val=&quot;1&quot;/&gt;&lt;/Image&gt;&lt;/ThreeDShapeInfo&gt;"/>
  <p:tag name="PRESENTER_SHAPETEXTINFO" val="&lt;ShapeTextInfo&gt;&lt;TableIndex row=&quot;-1&quot; col=&quot;-1&quot;&gt;&lt;linesCount val=&quot;4&quot;/&gt;&lt;lineCharCount val=&quot;21&quot;/&gt;&lt;lineCharCount val=&quot;31&quot;/&gt;&lt;lineCharCount val=&quot;9&quot;/&gt;&lt;lineCharCount val=&quot;7&quot;/&gt;&lt;/TableIndex&gt;&lt;/ShapeTextInfo&gt;"/>
</p:tagLst>
</file>

<file path=ppt/tags/tag58.xml><?xml version="1.0" encoding="utf-8"?>
<p:tagLst xmlns:a="http://schemas.openxmlformats.org/drawingml/2006/main" xmlns:r="http://schemas.openxmlformats.org/officeDocument/2006/relationships" xmlns:p="http://schemas.openxmlformats.org/presentationml/2006/main">
  <p:tag name="HTML_SHAPEINFO" val="&lt;ThreeDShapeInfo&gt;&lt;uuid val=&quot;{E6BC4427-9275-43F1-A3D2-6A053F271CE2}&quot;/&gt;&lt;isInvalidForFieldText val=&quot;0&quot;/&gt;&lt;Image&gt;&lt;filename val=&quot;C:\Users\delroy\AppData\Local\Temp\CP11800243343Session\CPTrustFolder11800243343\PPTImport118005874250\data\asimages\{E6BC4427-9275-43F1-A3D2-6A053F271CE2}_7.png&quot;/&gt;&lt;left val=&quot;660&quot;/&gt;&lt;top val=&quot;273&quot;/&gt;&lt;width val=&quot;453&quot;/&gt;&lt;height val=&quot;329&quot;/&gt;&lt;hasText val=&quot;1&quot;/&gt;&lt;/Image&gt;&lt;/ThreeDShapeInfo&gt;"/>
  <p:tag name="PRESENTER_SHAPETEXTINFO" val="&lt;ShapeTextInfo&gt;&lt;TableIndex row=&quot;-1&quot; col=&quot;-1&quot;&gt;&lt;linesCount val=&quot;7&quot;/&gt;&lt;lineCharCount val=&quot;17&quot;/&gt;&lt;lineCharCount val=&quot;21&quot;/&gt;&lt;lineCharCount val=&quot;21&quot;/&gt;&lt;lineCharCount val=&quot;33&quot;/&gt;&lt;lineCharCount val=&quot;19&quot;/&gt;&lt;lineCharCount val=&quot;22&quot;/&gt;&lt;lineCharCount val=&quot;19&quot;/&gt;&lt;/TableIndex&gt;&lt;/ShapeTextInfo&gt;"/>
</p:tagLst>
</file>

<file path=ppt/tags/tag59.xml><?xml version="1.0" encoding="utf-8"?>
<p:tagLst xmlns:a="http://schemas.openxmlformats.org/drawingml/2006/main" xmlns:r="http://schemas.openxmlformats.org/officeDocument/2006/relationships" xmlns:p="http://schemas.openxmlformats.org/presentationml/2006/main">
  <p:tag name="HTML_SHAPEINFO" val="&lt;ThreeDShapeInfo&gt;&lt;uuid val=&quot;{EFA57E0C-9A89-4229-9560-6C205531D9B8}&quot;/&gt;&lt;isInvalidForFieldText val=&quot;0&quot;/&gt;&lt;Image&gt;&lt;filename val=&quot;C:\Users\delroy\AppData\Local\Temp\CP11800243343Session\CPTrustFolder11800243343\PPTImport118005874250\data\asimages\{EFA57E0C-9A89-4229-9560-6C205531D9B8}_8.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8&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60.xml><?xml version="1.0" encoding="utf-8"?>
<p:tagLst xmlns:a="http://schemas.openxmlformats.org/drawingml/2006/main" xmlns:r="http://schemas.openxmlformats.org/officeDocument/2006/relationships" xmlns:p="http://schemas.openxmlformats.org/presentationml/2006/main">
  <p:tag name="HTML_SHAPEINFO" val="&lt;ThreeDShapeInfo&gt;&lt;uuid val=&quot;{7416009C-D1F6-48D4-995D-5B95FB62B6C5}&quot;/&gt;&lt;isInvalidForFieldText val=&quot;0&quot;/&gt;&lt;Image&gt;&lt;filename val=&quot;C:\Users\delroy\AppData\Local\Temp\CP11800243343Session\CPTrustFolder11800243343\PPTImport118005874250\data\asimages\{7416009C-D1F6-48D4-995D-5B95FB62B6C5}_8.png&quot;/&gt;&lt;left val=&quot;229&quot;/&gt;&lt;top val=&quot;273&quot;/&gt;&lt;width val=&quot;816&quot;/&gt;&lt;height val=&quot;368&quot;/&gt;&lt;hasText val=&quot;1&quot;/&gt;&lt;/Image&gt;&lt;/ThreeDShapeInfo&gt;"/>
  <p:tag name="PRESENTER_SHAPETEXTINFO" val="&lt;ShapeTextInfo&gt;&lt;TableIndex row=&quot;-1&quot; col=&quot;-1&quot;&gt;&lt;linesCount val=&quot;9&quot;/&gt;&lt;lineCharCount val=&quot;12&quot;/&gt;&lt;lineCharCount val=&quot;7&quot;/&gt;&lt;lineCharCount val=&quot;22&quot;/&gt;&lt;lineCharCount val=&quot;28&quot;/&gt;&lt;lineCharCount val=&quot;26&quot;/&gt;&lt;lineCharCount val=&quot;51&quot;/&gt;&lt;lineCharCount val=&quot;12&quot;/&gt;&lt;lineCharCount val=&quot;27&quot;/&gt;&lt;lineCharCount val=&quot;58&quot;/&gt;&lt;/TableIndex&gt;&lt;/ShapeTextInfo&gt;"/>
</p:tagLst>
</file>

<file path=ppt/tags/tag61.xml><?xml version="1.0" encoding="utf-8"?>
<p:tagLst xmlns:a="http://schemas.openxmlformats.org/drawingml/2006/main" xmlns:r="http://schemas.openxmlformats.org/officeDocument/2006/relationships" xmlns:p="http://schemas.openxmlformats.org/presentationml/2006/main">
  <p:tag name="HTML_SHAPEINFO" val="&lt;ThreeDShapeInfo&gt;&lt;uuid val=&quot;{0E61E00E-83CF-4B72-9AAC-51EEFBC6572C}&quot;/&gt;&lt;isInvalidForFieldText val=&quot;0&quot;/&gt;&lt;Image&gt;&lt;filename val=&quot;C:\Users\delroy\AppData\Local\Temp\CP11800243343Session\CPTrustFolder11800243343\PPTImport118005874250\data\asimages\{0E61E00E-83CF-4B72-9AAC-51EEFBC6572C}_9.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30&quot;/&gt;&lt;lineCharCount val=&quot;8&quot;/&gt;&lt;/TableIndex&gt;&lt;/ShapeTextInfo&gt;"/>
</p:tagLst>
</file>

<file path=ppt/tags/tag62.xml><?xml version="1.0" encoding="utf-8"?>
<p:tagLst xmlns:a="http://schemas.openxmlformats.org/drawingml/2006/main" xmlns:r="http://schemas.openxmlformats.org/officeDocument/2006/relationships" xmlns:p="http://schemas.openxmlformats.org/presentationml/2006/main">
  <p:tag name="HTML_SHAPEINFO" val="&lt;ThreeDShapeInfo&gt;&lt;uuid val=&quot;{D4DB8E53-77C0-4C45-8E80-2B94EA563D56}&quot;/&gt;&lt;isInvalidForFieldText val=&quot;0&quot;/&gt;&lt;Image&gt;&lt;filename val=&quot;C:\Users\delroy\AppData\Local\Temp\CP11800243343Session\CPTrustFolder11800243343\PPTImport118005874250\data\asimages\{D4DB8E53-77C0-4C45-8E80-2B94EA563D56}_9.png&quot;/&gt;&lt;left val=&quot;162&quot;/&gt;&lt;top val=&quot;268&quot;/&gt;&lt;width val=&quot;452&quot;/&gt;&lt;height val=&quot;334&quot;/&gt;&lt;hasText val=&quot;1&quot;/&gt;&lt;/Image&gt;&lt;/ThreeDShapeInfo&gt;"/>
  <p:tag name="PRESENTER_SHAPETEXTINFO" val="&lt;ShapeTextInfo&gt;&lt;TableIndex row=&quot;-1&quot; col=&quot;-1&quot;&gt;&lt;linesCount val=&quot;11&quot;/&gt;&lt;lineCharCount val=&quot;42&quot;/&gt;&lt;lineCharCount val=&quot;19&quot;/&gt;&lt;lineCharCount val=&quot;44&quot;/&gt;&lt;lineCharCount val=&quot;15&quot;/&gt;&lt;lineCharCount val=&quot;42&quot;/&gt;&lt;lineCharCount val=&quot;13&quot;/&gt;&lt;lineCharCount val=&quot;38&quot;/&gt;&lt;lineCharCount val=&quot;30&quot;/&gt;&lt;lineCharCount val=&quot;37&quot;/&gt;&lt;lineCharCount val=&quot;40&quot;/&gt;&lt;lineCharCount val=&quot;24&quot;/&gt;&lt;/TableIndex&gt;&lt;/ShapeTextInfo&gt;"/>
</p:tagLst>
</file>

<file path=ppt/tags/tag63.xml><?xml version="1.0" encoding="utf-8"?>
<p:tagLst xmlns:a="http://schemas.openxmlformats.org/drawingml/2006/main" xmlns:r="http://schemas.openxmlformats.org/officeDocument/2006/relationships" xmlns:p="http://schemas.openxmlformats.org/presentationml/2006/main">
  <p:tag name="HTML_AUTOSHAPE_INFO" val="&lt;ThreeDShapeInfo&gt;&lt;uuid val=&quot;{97E203A3-ED49-4DED-BD29-966A258FF599}&quot;/&gt;&lt;isInvalidForFieldText val=&quot;0&quot;/&gt;&lt;Image&gt;&lt;filename val=&quot;C:\Users\delroy\AppData\Local\Temp\CP11800243343Session\CPTrustFolder11800243343\PPTImport118005874250\data\asimages\{97E203A3-ED49-4DED-BD29-966A258FF599}.png&quot;/&gt;&lt;left val=&quot;717&quot;/&gt;&lt;top val=&quot;363&quot;/&gt;&lt;width val=&quot;344&quot;/&gt;&lt;height val=&quot;153&quot;/&gt;&lt;hasText val=&quot;1&quot;/&gt;&lt;/Image&gt;&lt;/ThreeDShapeInfo&gt;"/>
</p:tagLst>
</file>

<file path=ppt/tags/tag64.xml><?xml version="1.0" encoding="utf-8"?>
<p:tagLst xmlns:a="http://schemas.openxmlformats.org/drawingml/2006/main" xmlns:r="http://schemas.openxmlformats.org/officeDocument/2006/relationships" xmlns:p="http://schemas.openxmlformats.org/presentationml/2006/main">
  <p:tag name="HTML_SHAPEINFO" val="&lt;ThreeDShapeInfo&gt;&lt;uuid val=&quot;{4260A299-20CD-48DB-A53F-A9052A1D84E8}&quot;/&gt;&lt;isInvalidForFieldText val=&quot;0&quot;/&gt;&lt;Image&gt;&lt;filename val=&quot;C:\Users\delroy\AppData\Local\Temp\CP11800243343Session\CPTrustFolder11800243343\PPTImport118005874250\data\asimages\{4260A299-20CD-48DB-A53F-A9052A1D84E8}_10.png&quot;/&gt;&lt;left val=&quot;165&quot;/&gt;&lt;top val=&quot;249&quot;/&gt;&lt;width val=&quot;449&quot;/&gt;&lt;height val=&quot;55&quot;/&gt;&lt;hasText val=&quot;1&quot;/&gt;&lt;/Image&gt;&lt;/ThreeDShapeInfo&gt;"/>
  <p:tag name="PRESENTER_SHAPETEXTINFO" val="&lt;ShapeTextInfo&gt;&lt;TableIndex row=&quot;-1&quot; col=&quot;-1&quot;&gt;&lt;linesCount val=&quot;1&quot;/&gt;&lt;lineCharCount val=&quot;8&quot;/&gt;&lt;/TableIndex&gt;&lt;/ShapeTextInfo&gt;"/>
</p:tagLst>
</file>

<file path=ppt/tags/tag65.xml><?xml version="1.0" encoding="utf-8"?>
<p:tagLst xmlns:a="http://schemas.openxmlformats.org/drawingml/2006/main" xmlns:r="http://schemas.openxmlformats.org/officeDocument/2006/relationships" xmlns:p="http://schemas.openxmlformats.org/presentationml/2006/main">
  <p:tag name="HTML_SHAPEINFO" val="&lt;ThreeDShapeInfo&gt;&lt;uuid val=&quot;{02A77CA3-65CD-4E12-9ADB-811CA8A7A60B}&quot;/&gt;&lt;isInvalidForFieldText val=&quot;0&quot;/&gt;&lt;Image&gt;&lt;filename val=&quot;C:\Users\delroy\AppData\Local\Temp\CP11800243343Session\CPTrustFolder11800243343\PPTImport118005874250\data\asimages\{02A77CA3-65CD-4E12-9ADB-811CA8A7A60B}_10.png&quot;/&gt;&lt;left val=&quot;161&quot;/&gt;&lt;top val=&quot;303&quot;/&gt;&lt;width val=&quot;453&quot;/&gt;&lt;height val=&quot;276&quot;/&gt;&lt;hasText val=&quot;1&quot;/&gt;&lt;/Image&gt;&lt;/ThreeDShapeInfo&gt;"/>
  <p:tag name="PRESENTER_SHAPETEXTINFO" val="&lt;ShapeTextInfo&gt;&lt;TableIndex row=&quot;-1&quot; col=&quot;-1&quot;&gt;&lt;linesCount val=&quot;6&quot;/&gt;&lt;lineCharCount val=&quot;19&quot;/&gt;&lt;lineCharCount val=&quot;38&quot;/&gt;&lt;lineCharCount val=&quot;39&quot;/&gt;&lt;lineCharCount val=&quot;12&quot;/&gt;&lt;lineCharCount val=&quot;40&quot;/&gt;&lt;lineCharCount val=&quot;40&quot;/&gt;&lt;/TableIndex&gt;&lt;/ShapeTextInfo&gt;"/>
</p:tagLst>
</file>

<file path=ppt/tags/tag66.xml><?xml version="1.0" encoding="utf-8"?>
<p:tagLst xmlns:a="http://schemas.openxmlformats.org/drawingml/2006/main" xmlns:r="http://schemas.openxmlformats.org/officeDocument/2006/relationships" xmlns:p="http://schemas.openxmlformats.org/presentationml/2006/main">
  <p:tag name="HTML_SHAPEINFO" val="&lt;ThreeDShapeInfo&gt;&lt;uuid val=&quot;{65E2AC3A-273A-47C0-88A7-79FEB69EF3F2}&quot;/&gt;&lt;isInvalidForFieldText val=&quot;0&quot;/&gt;&lt;Image&gt;&lt;filename val=&quot;C:\Users\delroy\AppData\Local\Temp\CP11800243343Session\CPTrustFolder11800243343\PPTImport118005874250\data\asimages\{65E2AC3A-273A-47C0-88A7-79FEB69EF3F2}_10.png&quot;/&gt;&lt;left val=&quot;660&quot;/&gt;&lt;top val=&quot;303&quot;/&gt;&lt;width val=&quot;451&quot;/&gt;&lt;height val=&quot;276&quot;/&gt;&lt;hasText val=&quot;1&quot;/&gt;&lt;/Image&gt;&lt;/ThreeDShapeInfo&gt;"/>
  <p:tag name="PRESENTER_SHAPETEXTINFO" val="&lt;ShapeTextInfo&gt;&lt;TableIndex row=&quot;-1&quot; col=&quot;-1&quot;&gt;&lt;linesCount val=&quot;6&quot;/&gt;&lt;lineCharCount val=&quot;10&quot;/&gt;&lt;lineCharCount val=&quot;38&quot;/&gt;&lt;lineCharCount val=&quot;29&quot;/&gt;&lt;lineCharCount val=&quot;9&quot;/&gt;&lt;lineCharCount val=&quot;41&quot;/&gt;&lt;lineCharCount val=&quot;33&quot;/&gt;&lt;/TableIndex&gt;&lt;/ShapeTextInfo&gt;"/>
</p:tagLst>
</file>

<file path=ppt/tags/tag67.xml><?xml version="1.0" encoding="utf-8"?>
<p:tagLst xmlns:a="http://schemas.openxmlformats.org/drawingml/2006/main" xmlns:r="http://schemas.openxmlformats.org/officeDocument/2006/relationships" xmlns:p="http://schemas.openxmlformats.org/presentationml/2006/main">
  <p:tag name="HTML_SHAPEINFO" val="&lt;ThreeDShapeInfo&gt;&lt;uuid val=&quot;{D3421E32-73B8-441C-B178-BD2F1F50E3E6}&quot;/&gt;&lt;isInvalidForFieldText val=&quot;0&quot;/&gt;&lt;Image&gt;&lt;filename val=&quot;C:\Users\delroy\AppData\Local\Temp\CP11800243343Session\CPTrustFolder11800243343\PPTImport118005874250\data\asimages\{D3421E32-73B8-441C-B178-BD2F1F50E3E6}_10.png&quot;/&gt;&lt;left val=&quot;664&quot;/&gt;&lt;top val=&quot;249&quot;/&gt;&lt;width val=&quot;449&quot;/&gt;&lt;height val=&quot;55&quot;/&gt;&lt;hasText val=&quot;1&quot;/&gt;&lt;/Image&gt;&lt;/ThreeDShapeInfo&gt;"/>
  <p:tag name="PRESENTER_SHAPETEXTINFO" val="&lt;ShapeTextInfo&gt;&lt;TableIndex row=&quot;-1&quot; col=&quot;-1&quot;&gt;&lt;linesCount val=&quot;1&quot;/&gt;&lt;lineCharCount val=&quot;7&quot;/&gt;&lt;/TableIndex&gt;&lt;/ShapeTextInfo&gt;"/>
</p:tagLst>
</file>

<file path=ppt/tags/tag68.xml><?xml version="1.0" encoding="utf-8"?>
<p:tagLst xmlns:a="http://schemas.openxmlformats.org/drawingml/2006/main" xmlns:r="http://schemas.openxmlformats.org/officeDocument/2006/relationships" xmlns:p="http://schemas.openxmlformats.org/presentationml/2006/main">
  <p:tag name="HTML_SHAPEINFO" val="&lt;ThreeDShapeInfo&gt;&lt;uuid val=&quot;{76DEB8B9-1671-425F-8611-3CAB1C711034}&quot;/&gt;&lt;isInvalidForFieldText val=&quot;0&quot;/&gt;&lt;Image&gt;&lt;filename val=&quot;C:\Users\delroy\AppData\Local\Temp\CP11800243343Session\CPTrustFolder11800243343\PPTImport118005874250\data\asimages\{76DEB8B9-1671-425F-8611-3CAB1C711034}_10.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18&quot;/&gt;&lt;lineCharCount val=&quot;31&quot;/&gt;&lt;/TableIndex&gt;&lt;/ShapeTextInfo&gt;"/>
</p:tagLst>
</file>

<file path=ppt/tags/tag69.xml><?xml version="1.0" encoding="utf-8"?>
<p:tagLst xmlns:a="http://schemas.openxmlformats.org/drawingml/2006/main" xmlns:r="http://schemas.openxmlformats.org/officeDocument/2006/relationships" xmlns:p="http://schemas.openxmlformats.org/presentationml/2006/main">
  <p:tag name="HTML_AUTOSHAPE_INFO" val="&lt;ThreeDShapeInfo&gt;&lt;uuid val=&quot;{9DBB8A98-6BEF-49D5-B156-4A3D67EDDA90}&quot;/&gt;&lt;isInvalidForFieldText val=&quot;0&quot;/&gt;&lt;Image&gt;&lt;filename val=&quot;C:\Users\delroy\AppData\Local\Temp\CP11800243343Session\CPTrustFolder11800243343\PPTImport118005874250\data\asimages\{9DBB8A98-6BEF-49D5-B156-4A3D67EDDA90}.png&quot;/&gt;&lt;left val=&quot;448&quot;/&gt;&lt;top val=&quot;533&quot;/&gt;&lt;width val=&quot;382&quot;/&gt;&lt;height val=&quot;75&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7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72.xml><?xml version="1.0" encoding="utf-8"?>
<p:tagLst xmlns:a="http://schemas.openxmlformats.org/drawingml/2006/main" xmlns:r="http://schemas.openxmlformats.org/officeDocument/2006/relationships" xmlns:p="http://schemas.openxmlformats.org/presentationml/2006/main">
  <p:tag name="HTML_SHAPEINFO" val="&lt;ThreeDShapeInfo&gt;&lt;uuid val=&quot;{B1EB6966-8FA4-4393-AB71-93A820971EFC}&quot;/&gt;&lt;isInvalidForFieldText val=&quot;0&quot;/&gt;&lt;Image&gt;&lt;filename val=&quot;C:\Users\delroy\AppData\Local\Temp\CP11800243343Session\CPTrustFolder11800243343\PPTImport118005874250\data\asimages\{B1EB6966-8FA4-4393-AB71-93A820971EFC}_11.png&quot;/&gt;&lt;left val=&quot;167&quot;/&gt;&lt;top val=&quot;447&quot;/&gt;&lt;width val=&quot;945&quot;/&gt;&lt;height val=&quot;139&quot;/&gt;&lt;hasText val=&quot;1&quot;/&gt;&lt;/Image&gt;&lt;/ThreeDShapeInfo&gt;"/>
  <p:tag name="PRESENTER_SHAPETEXTINFO" val="&lt;ShapeTextInfo&gt;&lt;TableIndex row=&quot;-1&quot; col=&quot;-1&quot;&gt;&lt;linesCount val=&quot;2&quot;/&gt;&lt;lineCharCount val=&quot;22&quot;/&gt;&lt;lineCharCount val=&quot;1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8&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1">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82582EEC-32E5-484F-83B1-AC9582135FEC}">
  <we:reference id="wa200004795" version="1.0.0.0" store="en-US" storeType="OMEX"/>
  <we:alternateReferences>
    <we:reference id="WA200004795" version="1.0.0.0" store="WA200004795"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Parcel</Template>
  <TotalTime>2266</TotalTime>
  <Words>2448</Words>
  <Application>Microsoft Office PowerPoint</Application>
  <PresentationFormat>Widescreen</PresentationFormat>
  <Paragraphs>136</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Consolas</vt:lpstr>
      <vt:lpstr>Gill Sans MT</vt:lpstr>
      <vt:lpstr>Parcel</vt:lpstr>
      <vt:lpstr> Multi-class programs And The UML</vt:lpstr>
      <vt:lpstr>Connecting Objects</vt:lpstr>
      <vt:lpstr>Class Relationships</vt:lpstr>
      <vt:lpstr>Sharing Class Responsibilities</vt:lpstr>
      <vt:lpstr>Message Sending: A Whole / Part Example</vt:lpstr>
      <vt:lpstr>Object-Oriented Programs</vt:lpstr>
      <vt:lpstr>Categorizing Class Relationships</vt:lpstr>
      <vt:lpstr>Semantics / meaning Property</vt:lpstr>
      <vt:lpstr>Directionality / navigability Property</vt:lpstr>
      <vt:lpstr>Binding Strength: Lifetime and sharing Properties</vt:lpstr>
      <vt:lpstr>Identification with A Dichotomous Key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Multi-Class Programs &amp; The UML</dc:title>
  <dc:creator>Delroy Brinkerhoff</dc:creator>
  <cp:lastModifiedBy>Delroy Brinkerhoff</cp:lastModifiedBy>
  <cp:revision>90</cp:revision>
  <dcterms:created xsi:type="dcterms:W3CDTF">2016-07-13T22:03:45Z</dcterms:created>
  <dcterms:modified xsi:type="dcterms:W3CDTF">2023-05-17T12:48:34Z</dcterms:modified>
</cp:coreProperties>
</file>