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4.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5.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6.xml" ContentType="application/vnd.openxmlformats-officedocument.presentationml.notesSlide+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8.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9.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10.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8" r:id="rId3"/>
    <p:sldId id="267" r:id="rId4"/>
    <p:sldId id="257" r:id="rId5"/>
    <p:sldId id="259" r:id="rId6"/>
    <p:sldId id="260" r:id="rId7"/>
    <p:sldId id="261"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872" autoAdjust="0"/>
  </p:normalViewPr>
  <p:slideViewPr>
    <p:cSldViewPr snapToGrid="0">
      <p:cViewPr varScale="1">
        <p:scale>
          <a:sx n="48" d="100"/>
          <a:sy n="48" d="100"/>
        </p:scale>
        <p:origin x="110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674598-5961-4F91-A66C-8EA3F3A23866}" type="datetimeFigureOut">
              <a:rPr lang="en-US" smtClean="0"/>
              <a:t>1/30/2023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FA189-70ED-4ED7-94A5-A85C09F924EC}" type="slidenum">
              <a:rPr lang="en-US" smtClean="0"/>
              <a:t>‹#›</a:t>
            </a:fld>
            <a:endParaRPr lang="en-US" dirty="0"/>
          </a:p>
        </p:txBody>
      </p:sp>
    </p:spTree>
    <p:extLst>
      <p:ext uri="{BB962C8B-B14F-4D97-AF65-F5344CB8AC3E}">
        <p14:creationId xmlns:p14="http://schemas.microsoft.com/office/powerpoint/2010/main" val="1072047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Previous sections presented many inheritance details, including what it means and how a program builds objects from inheritance-related classes. This section focuses on how we can use inheritance, specifically how we access the inherited features or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FFA189-70ED-4ED7-94A5-A85C09F924EC}" type="slidenum">
              <a:rPr lang="en-US" smtClean="0"/>
              <a:t>1</a:t>
            </a:fld>
            <a:endParaRPr lang="en-US" dirty="0"/>
          </a:p>
        </p:txBody>
      </p:sp>
    </p:spTree>
    <p:extLst>
      <p:ext uri="{BB962C8B-B14F-4D97-AF65-F5344CB8AC3E}">
        <p14:creationId xmlns:p14="http://schemas.microsoft.com/office/powerpoint/2010/main" val="3244731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c is the Circle object created in the previous example, we can call a Circle member function using the now-familiar syntax introduced in the last chapter. Recall that Circle overrides the Shape draw function. Although uncommon, we can call the Shape draw function, skipping the Circle version, using the scope resolution operator.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more common for us to chain overridden functions. The draw function of any Shape subclass can call the Shape draw function with the scope resolution operator. The call to the superclass function can appear anywhere in the subclass function but is typically at the beginning or the end.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FFA189-70ED-4ED7-94A5-A85C09F924EC}" type="slidenum">
              <a:rPr lang="en-US" smtClean="0"/>
              <a:t>10</a:t>
            </a:fld>
            <a:endParaRPr lang="en-US" dirty="0"/>
          </a:p>
        </p:txBody>
      </p:sp>
    </p:spTree>
    <p:extLst>
      <p:ext uri="{BB962C8B-B14F-4D97-AF65-F5344CB8AC3E}">
        <p14:creationId xmlns:p14="http://schemas.microsoft.com/office/powerpoint/2010/main" val="448843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the syntax for calling a non-overridden inherited function is straightforward and indistinguishable from a subclass function. If we only see the function call, we can’t tell which class defines it, the subclass or the superclass.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FFA189-70ED-4ED7-94A5-A85C09F924EC}" type="slidenum">
              <a:rPr lang="en-US" smtClean="0"/>
              <a:t>11</a:t>
            </a:fld>
            <a:endParaRPr lang="en-US" dirty="0"/>
          </a:p>
        </p:txBody>
      </p:sp>
    </p:spTree>
    <p:extLst>
      <p:ext uri="{BB962C8B-B14F-4D97-AF65-F5344CB8AC3E}">
        <p14:creationId xmlns:p14="http://schemas.microsoft.com/office/powerpoint/2010/main" val="2995841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use two examples to help understand inheritance. The first is the familiar Shape class hierarchy: Shape is the general superclass, and Circle and Rectangle are the more specialized subclasses. Following the best practice of object-oriented design, we “push” features as high up in the hierarchy as they generally apply to all classes. Every Shape has a color and, if we assume that we are drawing the shapes on a computer screen, an x and y location. So, it’s appropriate to define these features as Shape member variables. Although Circle and Rectangle inherit all three member variables, they are “private” in the Shape class, so Circle and Rectangle can’t access them directly.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Circle has a radius, but a Rectangle does not. Similarly, a Rectangle has a width and a height, but a Circle does not. So, it is inappropriate to “push” these variables up to the Shape class.</a:t>
            </a:r>
          </a:p>
          <a:p>
            <a:endParaRPr lang="en-US" dirty="0"/>
          </a:p>
        </p:txBody>
      </p:sp>
      <p:sp>
        <p:nvSpPr>
          <p:cNvPr id="4" name="Slide Number Placeholder 3"/>
          <p:cNvSpPr>
            <a:spLocks noGrp="1"/>
          </p:cNvSpPr>
          <p:nvPr>
            <p:ph type="sldNum" sz="quarter" idx="5"/>
          </p:nvPr>
        </p:nvSpPr>
        <p:spPr/>
        <p:txBody>
          <a:bodyPr/>
          <a:lstStyle/>
          <a:p>
            <a:fld id="{17FFA189-70ED-4ED7-94A5-A85C09F924EC}" type="slidenum">
              <a:rPr lang="en-US" smtClean="0"/>
              <a:t>2</a:t>
            </a:fld>
            <a:endParaRPr lang="en-US" dirty="0"/>
          </a:p>
        </p:txBody>
      </p:sp>
    </p:spTree>
    <p:extLst>
      <p:ext uri="{BB962C8B-B14F-4D97-AF65-F5344CB8AC3E}">
        <p14:creationId xmlns:p14="http://schemas.microsoft.com/office/powerpoint/2010/main" val="3169445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Please note that we can draw the inheritance symbol in several ways, depending on the number of subclasses and the drawing tool if we use one.</a:t>
            </a:r>
          </a:p>
          <a:p>
            <a:endParaRPr lang="en-US" dirty="0"/>
          </a:p>
        </p:txBody>
      </p:sp>
      <p:sp>
        <p:nvSpPr>
          <p:cNvPr id="4" name="Slide Number Placeholder 3"/>
          <p:cNvSpPr>
            <a:spLocks noGrp="1"/>
          </p:cNvSpPr>
          <p:nvPr>
            <p:ph type="sldNum" sz="quarter" idx="5"/>
          </p:nvPr>
        </p:nvSpPr>
        <p:spPr/>
        <p:txBody>
          <a:bodyPr/>
          <a:lstStyle/>
          <a:p>
            <a:fld id="{17FFA189-70ED-4ED7-94A5-A85C09F924EC}" type="slidenum">
              <a:rPr lang="en-US" smtClean="0"/>
              <a:t>3</a:t>
            </a:fld>
            <a:endParaRPr lang="en-US" dirty="0"/>
          </a:p>
        </p:txBody>
      </p:sp>
    </p:spTree>
    <p:extLst>
      <p:ext uri="{BB962C8B-B14F-4D97-AF65-F5344CB8AC3E}">
        <p14:creationId xmlns:p14="http://schemas.microsoft.com/office/powerpoint/2010/main" val="3408171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Three keywords control the access to class members. As described in the previous chapter, “public” permits access by any object in the class, while “private” restricts access to the defining class’s scope. We delayed exploring the meaning of “protected” until now because it only has meaning in the context of inheritance-related classes.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Protected features exhibit an intermediate level of access. They are accessible to subclass objects as if they were public. However, they are inaccessible to unrelated objects as if they were private.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can use the protected keyword to solve the Shape hierarchy problem by making color, and x and y protected members of the Shape class. Doing this allows Circle and Rectangle objects to access the variables while preventing other objects from doing so. However, we will continue making the member variables private in the superclass for two reasons. First, it forces us to learn the syntax and techniques for accessing inherited private features. Second, it prepares us for situations where we are not at liberty to change the superclass – perhaps because we don’t “own” it.</a:t>
            </a:r>
          </a:p>
          <a:p>
            <a:endParaRPr lang="en-US" dirty="0"/>
          </a:p>
        </p:txBody>
      </p:sp>
      <p:sp>
        <p:nvSpPr>
          <p:cNvPr id="4" name="Slide Number Placeholder 3"/>
          <p:cNvSpPr>
            <a:spLocks noGrp="1"/>
          </p:cNvSpPr>
          <p:nvPr>
            <p:ph type="sldNum" sz="quarter" idx="5"/>
          </p:nvPr>
        </p:nvSpPr>
        <p:spPr/>
        <p:txBody>
          <a:bodyPr/>
          <a:lstStyle/>
          <a:p>
            <a:fld id="{17FFA189-70ED-4ED7-94A5-A85C09F924EC}" type="slidenum">
              <a:rPr lang="en-US" smtClean="0"/>
              <a:t>4</a:t>
            </a:fld>
            <a:endParaRPr lang="en-US" dirty="0"/>
          </a:p>
        </p:txBody>
      </p:sp>
    </p:spTree>
    <p:extLst>
      <p:ext uri="{BB962C8B-B14F-4D97-AF65-F5344CB8AC3E}">
        <p14:creationId xmlns:p14="http://schemas.microsoft.com/office/powerpoint/2010/main" val="1504930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better help us communicate, we take a few moments to define two similar and easily confused terms. The first is “overloading” functions. The most prominent feature of overloaded functions is that they have the same name. But there must be some way of distinguishing the functions so the compiler can bind a specific function call to the correct function definition. The compiler differentiates between overloaded functions based on their parameter lists. Each overloaded function’s parameter list must be unique. Any pair of overloaded functions will have a different number of parameters, or at least one set of corresponding parameters will be different data types. The return types may differ, but the functions must still have unique arguments.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Functions must be defined in the same scope to be overloaded. That requirement means that “regular” or non-member functions can be overloaded. It also means that member functions within a single class, as illustrated in red, can be overloaded, but functions in different classes cannot. And although we haven’t focused much attention on them, namespaces also create a scope; so, functions declared in the same namespace share a scope and can be overloaded.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FFA189-70ED-4ED7-94A5-A85C09F924EC}" type="slidenum">
              <a:rPr lang="en-US" smtClean="0"/>
              <a:t>5</a:t>
            </a:fld>
            <a:endParaRPr lang="en-US" dirty="0"/>
          </a:p>
        </p:txBody>
      </p:sp>
    </p:spTree>
    <p:extLst>
      <p:ext uri="{BB962C8B-B14F-4D97-AF65-F5344CB8AC3E}">
        <p14:creationId xmlns:p14="http://schemas.microsoft.com/office/powerpoint/2010/main" val="1600583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second term is “overriding” functions. Like overloaded functions, overridden functions have the same name but are otherwise quite different. Overriding functions can only occur in the context of inheritance, so the first requirement is two or more classes related by inheritance, as illustrated in blue. This requirement means that non-member functions, which are not part of a class, cannot be overridden.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Overridden functions must have identical argument lists and the same return type. The overriding functions, those written in the subclass, must have equal or greater accessibility. That means that if the superclass function is protected, then the subclass function could be protected or public, and if the superclass function is public, then the subclass function must also be public.</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FFA189-70ED-4ED7-94A5-A85C09F924EC}" type="slidenum">
              <a:rPr lang="en-US" smtClean="0"/>
              <a:t>6</a:t>
            </a:fld>
            <a:endParaRPr lang="en-US" dirty="0"/>
          </a:p>
        </p:txBody>
      </p:sp>
    </p:spTree>
    <p:extLst>
      <p:ext uri="{BB962C8B-B14F-4D97-AF65-F5344CB8AC3E}">
        <p14:creationId xmlns:p14="http://schemas.microsoft.com/office/powerpoint/2010/main" val="4014362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can access a class’s private member variables through the class’s public interface, typically formed by public member functions. So, for our second example, consider two kinds of employees: 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SalariedEmpolyee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first employee earns a salary, and the second earns both a salary and a commission – a percentage of the sales they make during each pay period. We calculate each employee’s salary-based pay by dividing their annual salary by 24, assuming bimonthly payment.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is part of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public interface and allows us to use the private salary variable. But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presents us with another problem.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FFA189-70ED-4ED7-94A5-A85C09F924EC}" type="slidenum">
              <a:rPr lang="en-US" smtClean="0"/>
              <a:t>7</a:t>
            </a:fld>
            <a:endParaRPr lang="en-US" dirty="0"/>
          </a:p>
        </p:txBody>
      </p:sp>
    </p:spTree>
    <p:extLst>
      <p:ext uri="{BB962C8B-B14F-4D97-AF65-F5344CB8AC3E}">
        <p14:creationId xmlns:p14="http://schemas.microsoft.com/office/powerpoint/2010/main" val="35410890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by inheritance, and so earns a salary. But 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also earns a commission. If not for this second requirement,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could inherit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from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without further consideration. But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must calculate both the salary- and commission-based pay, which requires programmers to override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Calculating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commission is straightforward as it only uses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member variables. Calculating the salary part uses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member variables, which are private and not directly accessible. </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solve the problem by using the superclass’s public interface.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calls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chaining the function calls. As the functions have the same name and argument list, we must use the superclass's name and the scope resolution operator to distinguish between them and avoid an incorrect recursive function call.</a:t>
            </a:r>
          </a:p>
          <a:p>
            <a:endParaRPr lang="en-US" dirty="0"/>
          </a:p>
        </p:txBody>
      </p:sp>
      <p:sp>
        <p:nvSpPr>
          <p:cNvPr id="4" name="Slide Number Placeholder 3"/>
          <p:cNvSpPr>
            <a:spLocks noGrp="1"/>
          </p:cNvSpPr>
          <p:nvPr>
            <p:ph type="sldNum" sz="quarter" idx="5"/>
          </p:nvPr>
        </p:nvSpPr>
        <p:spPr/>
        <p:txBody>
          <a:bodyPr/>
          <a:lstStyle/>
          <a:p>
            <a:fld id="{17FFA189-70ED-4ED7-94A5-A85C09F924EC}" type="slidenum">
              <a:rPr lang="en-US" smtClean="0"/>
              <a:t>8</a:t>
            </a:fld>
            <a:endParaRPr lang="en-US" dirty="0"/>
          </a:p>
        </p:txBody>
      </p:sp>
    </p:spTree>
    <p:extLst>
      <p:ext uri="{BB962C8B-B14F-4D97-AF65-F5344CB8AC3E}">
        <p14:creationId xmlns:p14="http://schemas.microsoft.com/office/powerpoint/2010/main" val="3640752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return to the more-simple Shape example to demonstrate chaining two kinds of member functions. Constructors are a special kind of function. We define them from the superclass, represented by Shape, before the subclass, represented by Circle. Beginning with the instantiation of a Circle object, the constructors run in the opposite direction from their definition - the Circle constructor calls the Shape constructor. Notice that the call is the first element in the initializer list and passes one parameter, c, to the Shape constructor. The Shape constructor uses the parameter, c, to initialize the member variable color.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7FFA189-70ED-4ED7-94A5-A85C09F924EC}" type="slidenum">
              <a:rPr lang="en-US" smtClean="0"/>
              <a:t>9</a:t>
            </a:fld>
            <a:endParaRPr lang="en-US" dirty="0"/>
          </a:p>
        </p:txBody>
      </p:sp>
    </p:spTree>
    <p:extLst>
      <p:ext uri="{BB962C8B-B14F-4D97-AF65-F5344CB8AC3E}">
        <p14:creationId xmlns:p14="http://schemas.microsoft.com/office/powerpoint/2010/main" val="8350828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1/30/2023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1/30/2023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1/30/2023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1/30/2023</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1/30/2023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1/30/2023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1/30/2023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notesSlide" Target="../notesSlides/notesSlide10.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1.xml"/><Relationship Id="rId1" Type="http://schemas.openxmlformats.org/officeDocument/2006/relationships/tags" Target="../tags/tag50.xml"/><Relationship Id="rId4"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image" Target="../media/image1.emf"/><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image" Target="../media/image4.emf"/><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notesSlide" Target="../notesSlides/notesSlide4.xml"/><Relationship Id="rId5" Type="http://schemas.openxmlformats.org/officeDocument/2006/relationships/slideLayout" Target="../slideLayouts/slideLayout4.xml"/><Relationship Id="rId4" Type="http://schemas.openxmlformats.org/officeDocument/2006/relationships/tags" Target="../tags/tag3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5.emf"/><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6.emf"/><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39.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tags" Target="../tags/tag44.xml"/><Relationship Id="rId7" Type="http://schemas.openxmlformats.org/officeDocument/2006/relationships/notesSlide" Target="../notesSlides/notesSlide9.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slideLayout" Target="../slideLayouts/slideLayout6.xml"/><Relationship Id="rId5" Type="http://schemas.openxmlformats.org/officeDocument/2006/relationships/tags" Target="../tags/tag46.xml"/><Relationship Id="rId4" Type="http://schemas.openxmlformats.org/officeDocument/2006/relationships/tags" Target="../tags/tag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Using Inheritance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Accessing inherited features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2C57D-325C-4CAD-BD15-5B7FC6BC1A6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Calling an overridden function</a:t>
            </a:r>
          </a:p>
        </p:txBody>
      </p:sp>
      <p:sp>
        <p:nvSpPr>
          <p:cNvPr id="3" name="Content Placeholder 2">
            <a:extLst>
              <a:ext uri="{FF2B5EF4-FFF2-40B4-BE49-F238E27FC236}">
                <a16:creationId xmlns:a16="http://schemas.microsoft.com/office/drawing/2014/main" id="{F246F086-A1D5-41C5-A2DE-FB08526186B5}"/>
              </a:ext>
            </a:extLst>
          </p:cNvPr>
          <p:cNvSpPr>
            <a:spLocks noGrp="1"/>
          </p:cNvSpPr>
          <p:nvPr>
            <p:ph sz="half" idx="1"/>
            <p:custDataLst>
              <p:tags r:id="rId2"/>
            </p:custDataLst>
          </p:nvPr>
        </p:nvSpPr>
        <p:spPr>
          <a:xfrm>
            <a:off x="1581912" y="2638044"/>
            <a:ext cx="4271771" cy="3101982"/>
          </a:xfrm>
        </p:spPr>
        <p:txBody>
          <a:bodyPr>
            <a:normAutofit/>
          </a:bodyPr>
          <a:lstStyle/>
          <a:p>
            <a:r>
              <a:rPr lang="en-US" dirty="0">
                <a:latin typeface="Courier New" panose="02070309020205020404" pitchFamily="49" charset="0"/>
                <a:cs typeface="Courier New" panose="02070309020205020404" pitchFamily="49" charset="0"/>
              </a:rPr>
              <a:t>c.draw();</a:t>
            </a:r>
          </a:p>
          <a:p>
            <a:pPr lvl="1"/>
            <a:r>
              <a:rPr lang="en-US" dirty="0"/>
              <a:t>Calls the Circle draw function</a:t>
            </a:r>
          </a:p>
          <a:p>
            <a:r>
              <a:rPr lang="en-US" dirty="0">
                <a:latin typeface="Courier New" panose="02070309020205020404" pitchFamily="49" charset="0"/>
                <a:cs typeface="Courier New" panose="02070309020205020404" pitchFamily="49" charset="0"/>
              </a:rPr>
              <a:t>c.Shape::draw();</a:t>
            </a:r>
          </a:p>
          <a:p>
            <a:pPr lvl="1"/>
            <a:r>
              <a:rPr lang="en-US" dirty="0"/>
              <a:t>Calls the Shape draw function</a:t>
            </a:r>
          </a:p>
          <a:p>
            <a:r>
              <a:rPr lang="en-US" dirty="0"/>
              <a:t>When a subclass object calls an overridden function, it calls the subclass function unless the superclass function is specifically selected</a:t>
            </a:r>
          </a:p>
        </p:txBody>
      </p:sp>
      <p:sp>
        <p:nvSpPr>
          <p:cNvPr id="6" name="Content Placeholder 5">
            <a:extLst>
              <a:ext uri="{FF2B5EF4-FFF2-40B4-BE49-F238E27FC236}">
                <a16:creationId xmlns:a16="http://schemas.microsoft.com/office/drawing/2014/main" id="{BD84748A-7841-4181-9555-B62112F75B3C}"/>
              </a:ext>
            </a:extLst>
          </p:cNvPr>
          <p:cNvSpPr>
            <a:spLocks noGrp="1"/>
          </p:cNvSpPr>
          <p:nvPr>
            <p:ph sz="half" idx="2"/>
            <p:custDataLst>
              <p:tags r:id="rId3"/>
            </p:custDataLst>
          </p:nvPr>
        </p:nvSpPr>
        <p:spPr>
          <a:xfrm>
            <a:off x="6338315" y="2638044"/>
            <a:ext cx="4270247" cy="3101982"/>
          </a:xfrm>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void draw()</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 . . .;</a:t>
            </a:r>
          </a:p>
          <a:p>
            <a:pPr marL="0" indent="0">
              <a:spcBef>
                <a:spcPts val="0"/>
              </a:spcBef>
              <a:buNone/>
            </a:pPr>
            <a:r>
              <a:rPr lang="en-US" dirty="0">
                <a:latin typeface="Courier New" panose="02070309020205020404" pitchFamily="49" charset="0"/>
                <a:cs typeface="Courier New" panose="02070309020205020404" pitchFamily="49" charset="0"/>
              </a:rPr>
              <a:t>	Shape::draw();</a:t>
            </a:r>
          </a:p>
          <a:p>
            <a:pPr marL="0" indent="0">
              <a:spcBef>
                <a:spcPts val="0"/>
              </a:spcBef>
              <a:buNone/>
            </a:pPr>
            <a:r>
              <a:rPr lang="en-US" dirty="0">
                <a:latin typeface="Courier New" panose="02070309020205020404" pitchFamily="49" charset="0"/>
                <a:cs typeface="Courier New" panose="02070309020205020404" pitchFamily="49" charset="0"/>
              </a:rPr>
              <a:t>	. . . .;</a:t>
            </a:r>
          </a:p>
          <a:p>
            <a:pPr marL="0" indent="0">
              <a:spcBef>
                <a:spcPts val="0"/>
              </a:spcBef>
              <a:buNone/>
            </a:pPr>
            <a:r>
              <a:rPr lang="en-US" dirty="0">
                <a:latin typeface="Courier New" panose="02070309020205020404" pitchFamily="49" charset="0"/>
                <a:cs typeface="Courier New" panose="02070309020205020404" pitchFamily="49" charset="0"/>
              </a:rPr>
              <a:t>}</a:t>
            </a:r>
          </a:p>
          <a:p>
            <a:r>
              <a:rPr lang="en-US" dirty="0"/>
              <a:t>An overriding function in a subclass may call the superclass that it overrides, and the scope resolution operator is necessary</a:t>
            </a:r>
          </a:p>
        </p:txBody>
      </p:sp>
    </p:spTree>
    <p:extLst>
      <p:ext uri="{BB962C8B-B14F-4D97-AF65-F5344CB8AC3E}">
        <p14:creationId xmlns:p14="http://schemas.microsoft.com/office/powerpoint/2010/main" val="3703023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03CB5-35CD-41FD-A545-1A2A33F54F9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Calling an inherited function</a:t>
            </a:r>
          </a:p>
        </p:txBody>
      </p:sp>
      <p:sp>
        <p:nvSpPr>
          <p:cNvPr id="3" name="Content Placeholder 2">
            <a:extLst>
              <a:ext uri="{FF2B5EF4-FFF2-40B4-BE49-F238E27FC236}">
                <a16:creationId xmlns:a16="http://schemas.microsoft.com/office/drawing/2014/main" id="{27F78953-B55C-4B10-96CD-320C25A5A16C}"/>
              </a:ext>
            </a:extLst>
          </p:cNvPr>
          <p:cNvSpPr>
            <a:spLocks noGrp="1"/>
          </p:cNvSpPr>
          <p:nvPr>
            <p:ph idx="1"/>
            <p:custDataLst>
              <p:tags r:id="rId2"/>
            </p:custDataLst>
          </p:nvPr>
        </p:nvSpPr>
        <p:spPr>
          <a:xfrm>
            <a:off x="2231136" y="2638044"/>
            <a:ext cx="7729728" cy="3101983"/>
          </a:xfrm>
        </p:spPr>
        <p:txBody>
          <a:bodyPr/>
          <a:lstStyle/>
          <a:p>
            <a:r>
              <a:rPr lang="en-US" dirty="0">
                <a:latin typeface="Courier New" panose="02070309020205020404" pitchFamily="49" charset="0"/>
                <a:cs typeface="Courier New" panose="02070309020205020404" pitchFamily="49" charset="0"/>
              </a:rPr>
              <a:t>c.set_color(0xFF);</a:t>
            </a:r>
          </a:p>
          <a:p>
            <a:pPr lvl="1"/>
            <a:r>
              <a:rPr lang="en-US" dirty="0"/>
              <a:t>Circle does not override set_color</a:t>
            </a:r>
          </a:p>
          <a:p>
            <a:pPr lvl="1"/>
            <a:r>
              <a:rPr lang="en-US" dirty="0"/>
              <a:t>Calls the Shape set_color function</a:t>
            </a:r>
          </a:p>
          <a:p>
            <a:r>
              <a:rPr lang="en-US" dirty="0"/>
              <a:t>When a subclass object calls an inherited function, it calls the superclass function, and the call is indistinguishable from a call made to a subclass member function</a:t>
            </a:r>
          </a:p>
        </p:txBody>
      </p:sp>
    </p:spTree>
    <p:extLst>
      <p:ext uri="{BB962C8B-B14F-4D97-AF65-F5344CB8AC3E}">
        <p14:creationId xmlns:p14="http://schemas.microsoft.com/office/powerpoint/2010/main" val="1320260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0B0AA-980B-4E42-8125-9F3776E82F4C}"/>
              </a:ext>
            </a:extLst>
          </p:cNvPr>
          <p:cNvSpPr>
            <a:spLocks noGrp="1"/>
          </p:cNvSpPr>
          <p:nvPr>
            <p:ph type="title"/>
            <p:custDataLst>
              <p:tags r:id="rId1"/>
            </p:custDataLst>
          </p:nvPr>
        </p:nvSpPr>
        <p:spPr bwMode="black">
          <a:xfrm>
            <a:off x="804672" y="964692"/>
            <a:ext cx="5894832" cy="1188720"/>
          </a:xfrm>
          <a:prstGeom prst="rect">
            <a:avLst/>
          </a:prstGeom>
        </p:spPr>
        <p:txBody>
          <a:bodyPr vert="horz" lIns="182880" tIns="182880" rIns="182880" bIns="182880" rtlCol="0" anchor="ctr">
            <a:normAutofit/>
          </a:bodyPr>
          <a:lstStyle/>
          <a:p>
            <a:r>
              <a:rPr lang="en-US" dirty="0"/>
              <a:t>Inheritance example</a:t>
            </a:r>
          </a:p>
        </p:txBody>
      </p:sp>
      <p:sp>
        <p:nvSpPr>
          <p:cNvPr id="3" name="Content Placeholder 2">
            <a:extLst>
              <a:ext uri="{FF2B5EF4-FFF2-40B4-BE49-F238E27FC236}">
                <a16:creationId xmlns:a16="http://schemas.microsoft.com/office/drawing/2014/main" id="{C2FB98F0-14A8-4C73-ADDC-490C31A807EB}"/>
              </a:ext>
            </a:extLst>
          </p:cNvPr>
          <p:cNvSpPr>
            <a:spLocks noGrp="1"/>
          </p:cNvSpPr>
          <p:nvPr>
            <p:ph sz="half" idx="1"/>
            <p:custDataLst>
              <p:tags r:id="rId2"/>
            </p:custDataLst>
          </p:nvPr>
        </p:nvSpPr>
        <p:spPr>
          <a:xfrm>
            <a:off x="803243" y="2638044"/>
            <a:ext cx="5963317" cy="3263206"/>
          </a:xfrm>
        </p:spPr>
        <p:txBody>
          <a:bodyPr vert="horz" lIns="91440" tIns="45720" rIns="91440" bIns="45720" rtlCol="0">
            <a:normAutofit/>
          </a:bodyPr>
          <a:lstStyle/>
          <a:p>
            <a:r>
              <a:rPr lang="en-US" dirty="0"/>
              <a:t>A Circle is a Shape</a:t>
            </a:r>
          </a:p>
          <a:p>
            <a:pPr lvl="1"/>
            <a:r>
              <a:rPr lang="en-US" dirty="0"/>
              <a:t>inherits color, and an (x, y) location</a:t>
            </a:r>
          </a:p>
          <a:p>
            <a:pPr lvl="1"/>
            <a:r>
              <a:rPr lang="en-US" dirty="0"/>
              <a:t>has a radius that a Shape and a Rectangle don’t</a:t>
            </a:r>
          </a:p>
          <a:p>
            <a:r>
              <a:rPr lang="en-US" dirty="0"/>
              <a:t>A Rectangle is a Shape</a:t>
            </a:r>
          </a:p>
          <a:p>
            <a:pPr lvl="1"/>
            <a:r>
              <a:rPr lang="en-US" dirty="0"/>
              <a:t>inherits color, and an (x, y) location</a:t>
            </a:r>
          </a:p>
          <a:p>
            <a:pPr lvl="1"/>
            <a:r>
              <a:rPr lang="en-US" dirty="0"/>
              <a:t>has a width and height that a Shape and Circle don’t</a:t>
            </a:r>
          </a:p>
          <a:p>
            <a:r>
              <a:rPr lang="en-US" dirty="0"/>
              <a:t>Circle and Rectangle can’t </a:t>
            </a:r>
            <a:r>
              <a:rPr lang="en-US" i="1" dirty="0"/>
              <a:t>directly</a:t>
            </a:r>
            <a:r>
              <a:rPr lang="en-US" dirty="0"/>
              <a:t> access color or x and y</a:t>
            </a:r>
          </a:p>
          <a:p>
            <a:r>
              <a:rPr lang="en-US" dirty="0"/>
              <a:t>radius, width, and height don’t apply to all subclasses</a:t>
            </a:r>
          </a:p>
        </p:txBody>
      </p:sp>
      <p:sp>
        <p:nvSpPr>
          <p:cNvPr id="24" name="Rectangle 23">
            <a:extLst>
              <a:ext uri="{FF2B5EF4-FFF2-40B4-BE49-F238E27FC236}">
                <a16:creationId xmlns:a16="http://schemas.microsoft.com/office/drawing/2014/main" id="{879398A9-0D0D-4901-BDDF-B3D93CECA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011FEC3B-E514-4E21-B2CB-7903A7356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1298"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9BD8F129-E2AE-F538-4683-013ED74F1C4E}"/>
              </a:ext>
            </a:extLst>
          </p:cNvPr>
          <p:cNvPicPr>
            <a:picLocks noGrp="1" noChangeAspect="1"/>
          </p:cNvPicPr>
          <p:nvPr>
            <p:ph sz="half" idx="2"/>
          </p:nvPr>
        </p:nvPicPr>
        <p:blipFill>
          <a:blip r:embed="rId5"/>
          <a:stretch>
            <a:fillRect/>
          </a:stretch>
        </p:blipFill>
        <p:spPr>
          <a:xfrm>
            <a:off x="7715890" y="1422336"/>
            <a:ext cx="3328416" cy="4021269"/>
          </a:xfrm>
          <a:prstGeom prst="rect">
            <a:avLst/>
          </a:prstGeom>
        </p:spPr>
      </p:pic>
    </p:spTree>
    <p:extLst>
      <p:ext uri="{BB962C8B-B14F-4D97-AF65-F5344CB8AC3E}">
        <p14:creationId xmlns:p14="http://schemas.microsoft.com/office/powerpoint/2010/main" val="2967503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1A45A-73B5-D34A-3E8C-48483DC9C675}"/>
              </a:ext>
            </a:extLst>
          </p:cNvPr>
          <p:cNvSpPr>
            <a:spLocks noGrp="1"/>
          </p:cNvSpPr>
          <p:nvPr>
            <p:ph type="title"/>
          </p:nvPr>
        </p:nvSpPr>
        <p:spPr/>
        <p:txBody>
          <a:bodyPr/>
          <a:lstStyle/>
          <a:p>
            <a:r>
              <a:rPr lang="en-US" dirty="0"/>
              <a:t>Alternate Inheritance Styles</a:t>
            </a:r>
          </a:p>
        </p:txBody>
      </p:sp>
      <p:pic>
        <p:nvPicPr>
          <p:cNvPr id="6" name="Content Placeholder 5">
            <a:extLst>
              <a:ext uri="{FF2B5EF4-FFF2-40B4-BE49-F238E27FC236}">
                <a16:creationId xmlns:a16="http://schemas.microsoft.com/office/drawing/2014/main" id="{3BFFBFC5-76DD-E147-54C7-B5B391F10529}"/>
              </a:ext>
            </a:extLst>
          </p:cNvPr>
          <p:cNvPicPr>
            <a:picLocks noGrp="1" noChangeAspect="1"/>
          </p:cNvPicPr>
          <p:nvPr>
            <p:ph sz="half" idx="1"/>
          </p:nvPr>
        </p:nvPicPr>
        <p:blipFill>
          <a:blip r:embed="rId3"/>
          <a:stretch>
            <a:fillRect/>
          </a:stretch>
        </p:blipFill>
        <p:spPr>
          <a:xfrm>
            <a:off x="2550319" y="2779712"/>
            <a:ext cx="2333625" cy="2819400"/>
          </a:xfrm>
        </p:spPr>
      </p:pic>
      <p:pic>
        <p:nvPicPr>
          <p:cNvPr id="8" name="Content Placeholder 7">
            <a:extLst>
              <a:ext uri="{FF2B5EF4-FFF2-40B4-BE49-F238E27FC236}">
                <a16:creationId xmlns:a16="http://schemas.microsoft.com/office/drawing/2014/main" id="{5E5E8DAD-B0E2-0A8A-4F01-F75AC47445BF}"/>
              </a:ext>
            </a:extLst>
          </p:cNvPr>
          <p:cNvPicPr>
            <a:picLocks noGrp="1" noChangeAspect="1"/>
          </p:cNvPicPr>
          <p:nvPr>
            <p:ph sz="half" idx="2"/>
          </p:nvPr>
        </p:nvPicPr>
        <p:blipFill>
          <a:blip r:embed="rId4"/>
          <a:stretch>
            <a:fillRect/>
          </a:stretch>
        </p:blipFill>
        <p:spPr>
          <a:xfrm>
            <a:off x="7307263" y="2779712"/>
            <a:ext cx="2333625" cy="2819400"/>
          </a:xfrm>
        </p:spPr>
      </p:pic>
    </p:spTree>
    <p:extLst>
      <p:ext uri="{BB962C8B-B14F-4D97-AF65-F5344CB8AC3E}">
        <p14:creationId xmlns:p14="http://schemas.microsoft.com/office/powerpoint/2010/main" val="1632862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93362-3201-4B98-A0DE-B7957646062F}"/>
              </a:ext>
            </a:extLst>
          </p:cNvPr>
          <p:cNvSpPr>
            <a:spLocks noGrp="1"/>
          </p:cNvSpPr>
          <p:nvPr>
            <p:ph type="title"/>
            <p:custDataLst>
              <p:tags r:id="rId1"/>
            </p:custDataLst>
          </p:nvPr>
        </p:nvSpPr>
        <p:spPr bwMode="black">
          <a:xfrm>
            <a:off x="8312677" y="964692"/>
            <a:ext cx="3066937"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Protected</a:t>
            </a:r>
          </a:p>
        </p:txBody>
      </p:sp>
      <p:sp>
        <p:nvSpPr>
          <p:cNvPr id="34" name="Rectangle 33">
            <a:extLst>
              <a:ext uri="{FF2B5EF4-FFF2-40B4-BE49-F238E27FC236}">
                <a16:creationId xmlns:a16="http://schemas.microsoft.com/office/drawing/2014/main" id="{A99FE660-E3DF-47E7-962D-66C6F6CE0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814795" y="964692"/>
            <a:ext cx="6885432"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8C29FEE-8E8F-43D5-AD23-EB4060B4D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978415" y="1128683"/>
            <a:ext cx="6558192"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41096745-02FF-4ED9-810B-4F9528E84B9A}"/>
              </a:ext>
            </a:extLst>
          </p:cNvPr>
          <p:cNvPicPr>
            <a:picLocks noGrp="1" noChangeAspect="1"/>
          </p:cNvPicPr>
          <p:nvPr>
            <p:ph sz="half" idx="2"/>
          </p:nvPr>
        </p:nvPicPr>
        <p:blipFill>
          <a:blip r:embed="rId7"/>
          <a:stretch>
            <a:fillRect/>
          </a:stretch>
        </p:blipFill>
        <p:spPr>
          <a:xfrm>
            <a:off x="1143979" y="2272700"/>
            <a:ext cx="6227064" cy="2320541"/>
          </a:xfrm>
          <a:prstGeom prst="rect">
            <a:avLst/>
          </a:prstGeom>
        </p:spPr>
      </p:pic>
      <p:sp>
        <p:nvSpPr>
          <p:cNvPr id="3" name="Content Placeholder 2">
            <a:extLst>
              <a:ext uri="{FF2B5EF4-FFF2-40B4-BE49-F238E27FC236}">
                <a16:creationId xmlns:a16="http://schemas.microsoft.com/office/drawing/2014/main" id="{C991FE1F-B9B7-4038-8D02-7BEDF92E6CDD}"/>
              </a:ext>
            </a:extLst>
          </p:cNvPr>
          <p:cNvSpPr>
            <a:spLocks noGrp="1"/>
          </p:cNvSpPr>
          <p:nvPr>
            <p:ph sz="half" idx="1"/>
            <p:custDataLst>
              <p:tags r:id="rId4"/>
            </p:custDataLst>
          </p:nvPr>
        </p:nvSpPr>
        <p:spPr>
          <a:xfrm>
            <a:off x="8311249" y="2638044"/>
            <a:ext cx="3063765" cy="3263206"/>
          </a:xfrm>
        </p:spPr>
        <p:txBody>
          <a:bodyPr vert="horz" lIns="91440" tIns="45720" rIns="91440" bIns="45720" rtlCol="0">
            <a:normAutofit/>
          </a:bodyPr>
          <a:lstStyle/>
          <a:p>
            <a:pPr>
              <a:lnSpc>
                <a:spcPct val="90000"/>
              </a:lnSpc>
            </a:pPr>
            <a:r>
              <a:rPr lang="en-US" dirty="0"/>
              <a:t>“protected” keyword is only meaningful with inheritance</a:t>
            </a:r>
          </a:p>
          <a:p>
            <a:pPr>
              <a:lnSpc>
                <a:spcPct val="90000"/>
              </a:lnSpc>
            </a:pPr>
            <a:r>
              <a:rPr lang="en-US" dirty="0"/>
              <a:t>Subclass can directly access protected superclass features</a:t>
            </a:r>
          </a:p>
          <a:p>
            <a:pPr>
              <a:lnSpc>
                <a:spcPct val="90000"/>
              </a:lnSpc>
            </a:pPr>
            <a:r>
              <a:rPr lang="en-US" dirty="0"/>
              <a:t>protected is an intermediate level of accessibility</a:t>
            </a:r>
          </a:p>
          <a:p>
            <a:pPr lvl="1">
              <a:lnSpc>
                <a:spcPct val="90000"/>
              </a:lnSpc>
            </a:pPr>
            <a:r>
              <a:rPr lang="en-US" dirty="0"/>
              <a:t>less restrictive than “private”</a:t>
            </a:r>
          </a:p>
          <a:p>
            <a:pPr lvl="1">
              <a:lnSpc>
                <a:spcPct val="90000"/>
              </a:lnSpc>
            </a:pPr>
            <a:r>
              <a:rPr lang="en-US" dirty="0"/>
              <a:t>more restrictive than “public”</a:t>
            </a:r>
          </a:p>
        </p:txBody>
      </p:sp>
    </p:spTree>
    <p:extLst>
      <p:ext uri="{BB962C8B-B14F-4D97-AF65-F5344CB8AC3E}">
        <p14:creationId xmlns:p14="http://schemas.microsoft.com/office/powerpoint/2010/main" val="2942232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D64E1-93F9-4EBD-85CA-A6FC0229064C}"/>
              </a:ext>
            </a:extLst>
          </p:cNvPr>
          <p:cNvSpPr>
            <a:spLocks noGrp="1"/>
          </p:cNvSpPr>
          <p:nvPr>
            <p:ph type="title"/>
            <p:custDataLst>
              <p:tags r:id="rId1"/>
            </p:custDataLst>
          </p:nvPr>
        </p:nvSpPr>
        <p:spPr bwMode="black">
          <a:xfrm>
            <a:off x="804672" y="964692"/>
            <a:ext cx="5894832" cy="1188720"/>
          </a:xfrm>
          <a:prstGeom prst="rect">
            <a:avLst/>
          </a:prstGeom>
        </p:spPr>
        <p:txBody>
          <a:bodyPr vert="horz" lIns="182880" tIns="182880" rIns="182880" bIns="182880" rtlCol="0" anchor="ctr">
            <a:normAutofit/>
          </a:bodyPr>
          <a:lstStyle/>
          <a:p>
            <a:r>
              <a:rPr lang="en-US" dirty="0"/>
              <a:t>Overloaded functions</a:t>
            </a:r>
          </a:p>
        </p:txBody>
      </p:sp>
      <p:sp>
        <p:nvSpPr>
          <p:cNvPr id="3" name="Content Placeholder 2">
            <a:extLst>
              <a:ext uri="{FF2B5EF4-FFF2-40B4-BE49-F238E27FC236}">
                <a16:creationId xmlns:a16="http://schemas.microsoft.com/office/drawing/2014/main" id="{26DA998B-262C-4153-818F-43C115C0E093}"/>
              </a:ext>
            </a:extLst>
          </p:cNvPr>
          <p:cNvSpPr>
            <a:spLocks noGrp="1"/>
          </p:cNvSpPr>
          <p:nvPr>
            <p:ph sz="half" idx="1"/>
            <p:custDataLst>
              <p:tags r:id="rId2"/>
            </p:custDataLst>
          </p:nvPr>
        </p:nvSpPr>
        <p:spPr>
          <a:xfrm>
            <a:off x="803243" y="2638044"/>
            <a:ext cx="5963317" cy="3263206"/>
          </a:xfrm>
        </p:spPr>
        <p:txBody>
          <a:bodyPr vert="horz" lIns="91440" tIns="45720" rIns="91440" bIns="45720" rtlCol="0">
            <a:normAutofit/>
          </a:bodyPr>
          <a:lstStyle/>
          <a:p>
            <a:r>
              <a:rPr lang="en-US" dirty="0"/>
              <a:t>Have the same name</a:t>
            </a:r>
          </a:p>
          <a:p>
            <a:r>
              <a:rPr lang="en-US" dirty="0"/>
              <a:t>Must have unique argument lists</a:t>
            </a:r>
          </a:p>
          <a:p>
            <a:r>
              <a:rPr lang="en-US" dirty="0"/>
              <a:t>May have different return types</a:t>
            </a:r>
          </a:p>
          <a:p>
            <a:r>
              <a:rPr lang="en-US" dirty="0"/>
              <a:t>Are defined in the same scope</a:t>
            </a:r>
          </a:p>
          <a:p>
            <a:pPr lvl="1"/>
            <a:r>
              <a:rPr lang="en-US" dirty="0"/>
              <a:t>Member and non-member functions</a:t>
            </a:r>
          </a:p>
          <a:p>
            <a:pPr lvl="1"/>
            <a:r>
              <a:rPr lang="en-US" dirty="0"/>
              <a:t>Functions defined in a class or namespace have the same scope</a:t>
            </a:r>
          </a:p>
          <a:p>
            <a:pPr lvl="1"/>
            <a:r>
              <a:rPr lang="en-US" dirty="0"/>
              <a:t>Functions defined in different classes have different scope</a:t>
            </a:r>
          </a:p>
          <a:p>
            <a:r>
              <a:rPr lang="en-US" dirty="0">
                <a:solidFill>
                  <a:srgbClr val="FF0000"/>
                </a:solidFill>
              </a:rPr>
              <a:t>Illustrated in red</a:t>
            </a:r>
          </a:p>
        </p:txBody>
      </p:sp>
      <p:sp>
        <p:nvSpPr>
          <p:cNvPr id="24" name="Rectangle 23">
            <a:extLst>
              <a:ext uri="{FF2B5EF4-FFF2-40B4-BE49-F238E27FC236}">
                <a16:creationId xmlns:a16="http://schemas.microsoft.com/office/drawing/2014/main" id="{879398A9-0D0D-4901-BDDF-B3D93CECA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011FEC3B-E514-4E21-B2CB-7903A7356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1298"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996030C0-6E48-D0AB-C21E-87F0EB18BC00}"/>
              </a:ext>
            </a:extLst>
          </p:cNvPr>
          <p:cNvPicPr>
            <a:picLocks noGrp="1" noChangeAspect="1"/>
          </p:cNvPicPr>
          <p:nvPr>
            <p:ph sz="half" idx="2"/>
          </p:nvPr>
        </p:nvPicPr>
        <p:blipFill>
          <a:blip r:embed="rId5"/>
          <a:stretch>
            <a:fillRect/>
          </a:stretch>
        </p:blipFill>
        <p:spPr>
          <a:xfrm>
            <a:off x="7795436" y="1293275"/>
            <a:ext cx="3169324" cy="4279392"/>
          </a:xfrm>
          <a:prstGeom prst="rect">
            <a:avLst/>
          </a:prstGeom>
        </p:spPr>
      </p:pic>
    </p:spTree>
    <p:extLst>
      <p:ext uri="{BB962C8B-B14F-4D97-AF65-F5344CB8AC3E}">
        <p14:creationId xmlns:p14="http://schemas.microsoft.com/office/powerpoint/2010/main" val="157253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D64E1-93F9-4EBD-85CA-A6FC0229064C}"/>
              </a:ext>
            </a:extLst>
          </p:cNvPr>
          <p:cNvSpPr>
            <a:spLocks noGrp="1"/>
          </p:cNvSpPr>
          <p:nvPr>
            <p:ph type="title"/>
            <p:custDataLst>
              <p:tags r:id="rId1"/>
            </p:custDataLst>
          </p:nvPr>
        </p:nvSpPr>
        <p:spPr bwMode="black">
          <a:xfrm>
            <a:off x="804672" y="964692"/>
            <a:ext cx="5894832" cy="1188720"/>
          </a:xfrm>
          <a:prstGeom prst="rect">
            <a:avLst/>
          </a:prstGeom>
        </p:spPr>
        <p:txBody>
          <a:bodyPr vert="horz" lIns="182880" tIns="182880" rIns="182880" bIns="182880" rtlCol="0" anchor="ctr">
            <a:normAutofit/>
          </a:bodyPr>
          <a:lstStyle/>
          <a:p>
            <a:r>
              <a:rPr lang="en-US" dirty="0"/>
              <a:t>Overridden functions</a:t>
            </a:r>
          </a:p>
        </p:txBody>
      </p:sp>
      <p:sp>
        <p:nvSpPr>
          <p:cNvPr id="3" name="Content Placeholder 2">
            <a:extLst>
              <a:ext uri="{FF2B5EF4-FFF2-40B4-BE49-F238E27FC236}">
                <a16:creationId xmlns:a16="http://schemas.microsoft.com/office/drawing/2014/main" id="{26DA998B-262C-4153-818F-43C115C0E093}"/>
              </a:ext>
            </a:extLst>
          </p:cNvPr>
          <p:cNvSpPr>
            <a:spLocks noGrp="1"/>
          </p:cNvSpPr>
          <p:nvPr>
            <p:ph sz="half" idx="1"/>
            <p:custDataLst>
              <p:tags r:id="rId2"/>
            </p:custDataLst>
          </p:nvPr>
        </p:nvSpPr>
        <p:spPr>
          <a:xfrm>
            <a:off x="803243" y="2638044"/>
            <a:ext cx="5963317" cy="3263206"/>
          </a:xfrm>
        </p:spPr>
        <p:txBody>
          <a:bodyPr vert="horz" lIns="91440" tIns="45720" rIns="91440" bIns="45720" rtlCol="0">
            <a:normAutofit/>
          </a:bodyPr>
          <a:lstStyle/>
          <a:p>
            <a:r>
              <a:rPr lang="en-US" dirty="0"/>
              <a:t>Have the same name</a:t>
            </a:r>
          </a:p>
          <a:p>
            <a:r>
              <a:rPr lang="en-US" dirty="0"/>
              <a:t>Are defined in two or more classes related by inheritance</a:t>
            </a:r>
          </a:p>
          <a:p>
            <a:pPr lvl="1"/>
            <a:r>
              <a:rPr lang="en-US" dirty="0"/>
              <a:t>Does not apply to non-member functions</a:t>
            </a:r>
          </a:p>
          <a:p>
            <a:r>
              <a:rPr lang="en-US" dirty="0"/>
              <a:t>Must have identical argument lists and return type</a:t>
            </a:r>
          </a:p>
          <a:p>
            <a:r>
              <a:rPr lang="en-US" dirty="0"/>
              <a:t>Subclass functions must have equal or greater accessibility</a:t>
            </a:r>
          </a:p>
          <a:p>
            <a:pPr lvl="1"/>
            <a:r>
              <a:rPr lang="en-US" dirty="0"/>
              <a:t>superclass: protected; subclass: protected or public</a:t>
            </a:r>
          </a:p>
          <a:p>
            <a:pPr lvl="1"/>
            <a:r>
              <a:rPr lang="en-US" dirty="0"/>
              <a:t>superclass: public; subclass: public</a:t>
            </a:r>
          </a:p>
          <a:p>
            <a:r>
              <a:rPr lang="en-US" dirty="0">
                <a:solidFill>
                  <a:srgbClr val="00B0F0"/>
                </a:solidFill>
              </a:rPr>
              <a:t>Illustrated in blue</a:t>
            </a:r>
          </a:p>
        </p:txBody>
      </p:sp>
      <p:sp>
        <p:nvSpPr>
          <p:cNvPr id="20" name="Rectangle 19">
            <a:extLst>
              <a:ext uri="{FF2B5EF4-FFF2-40B4-BE49-F238E27FC236}">
                <a16:creationId xmlns:a16="http://schemas.microsoft.com/office/drawing/2014/main" id="{879398A9-0D0D-4901-BDDF-B3D93CECA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011FEC3B-E514-4E21-B2CB-7903A7356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1298"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F54C28FB-FA47-4685-D589-9FA5B1E22437}"/>
              </a:ext>
            </a:extLst>
          </p:cNvPr>
          <p:cNvPicPr>
            <a:picLocks noGrp="1" noChangeAspect="1"/>
          </p:cNvPicPr>
          <p:nvPr>
            <p:ph sz="half" idx="2"/>
          </p:nvPr>
        </p:nvPicPr>
        <p:blipFill>
          <a:blip r:embed="rId5"/>
          <a:stretch>
            <a:fillRect/>
          </a:stretch>
        </p:blipFill>
        <p:spPr>
          <a:xfrm>
            <a:off x="7795436" y="1293275"/>
            <a:ext cx="3169324" cy="4279392"/>
          </a:xfrm>
          <a:prstGeom prst="rect">
            <a:avLst/>
          </a:prstGeom>
        </p:spPr>
      </p:pic>
    </p:spTree>
    <p:extLst>
      <p:ext uri="{BB962C8B-B14F-4D97-AF65-F5344CB8AC3E}">
        <p14:creationId xmlns:p14="http://schemas.microsoft.com/office/powerpoint/2010/main" val="660680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26C1B-CA1B-4587-96F5-DC6503C5C6E8}"/>
              </a:ext>
            </a:extLst>
          </p:cNvPr>
          <p:cNvSpPr>
            <a:spLocks noGrp="1"/>
          </p:cNvSpPr>
          <p:nvPr>
            <p:ph type="title"/>
            <p:custDataLst>
              <p:tags r:id="rId1"/>
            </p:custDataLst>
          </p:nvPr>
        </p:nvSpPr>
        <p:spPr bwMode="black">
          <a:xfrm>
            <a:off x="5381807" y="964692"/>
            <a:ext cx="5894832" cy="1188720"/>
          </a:xfrm>
          <a:prstGeom prst="rect">
            <a:avLst/>
          </a:prstGeom>
        </p:spPr>
        <p:txBody>
          <a:bodyPr vert="horz" lIns="182880" tIns="182880" rIns="182880" bIns="182880" rtlCol="0" anchor="ctr">
            <a:normAutofit/>
          </a:bodyPr>
          <a:lstStyle/>
          <a:p>
            <a:r>
              <a:rPr lang="en-US" sz="2000" dirty="0"/>
              <a:t>Accessing inherited private data:</a:t>
            </a:r>
            <a:br>
              <a:rPr lang="en-US" sz="2000" dirty="0"/>
            </a:br>
            <a:r>
              <a:rPr lang="en-US" sz="2000" dirty="0"/>
              <a:t>using a public interface</a:t>
            </a:r>
          </a:p>
        </p:txBody>
      </p:sp>
      <p:sp>
        <p:nvSpPr>
          <p:cNvPr id="24" name="Rectangle 23">
            <a:extLst>
              <a:ext uri="{FF2B5EF4-FFF2-40B4-BE49-F238E27FC236}">
                <a16:creationId xmlns:a16="http://schemas.microsoft.com/office/drawing/2014/main" id="{C7EC7370-FF9F-4131-8812-2123F5D9D4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315"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A3377563-4FF6-4DD0-B84A-CFBB8D7831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907"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43000A48-AEBD-DD22-A846-8665D17E4DC4}"/>
              </a:ext>
            </a:extLst>
          </p:cNvPr>
          <p:cNvPicPr>
            <a:picLocks noGrp="1" noChangeAspect="1"/>
          </p:cNvPicPr>
          <p:nvPr>
            <p:ph sz="half" idx="2"/>
          </p:nvPr>
        </p:nvPicPr>
        <p:blipFill>
          <a:blip r:embed="rId4"/>
          <a:stretch>
            <a:fillRect/>
          </a:stretch>
        </p:blipFill>
        <p:spPr>
          <a:xfrm>
            <a:off x="1483634" y="1293275"/>
            <a:ext cx="2616146" cy="4279392"/>
          </a:xfrm>
          <a:prstGeom prst="rect">
            <a:avLst/>
          </a:prstGeom>
        </p:spPr>
      </p:pic>
      <p:sp>
        <p:nvSpPr>
          <p:cNvPr id="9" name="TextBox 8">
            <a:extLst>
              <a:ext uri="{FF2B5EF4-FFF2-40B4-BE49-F238E27FC236}">
                <a16:creationId xmlns:a16="http://schemas.microsoft.com/office/drawing/2014/main" id="{0046E008-728B-407B-BD0E-0395D3891CC8}"/>
              </a:ext>
            </a:extLst>
          </p:cNvPr>
          <p:cNvSpPr txBox="1"/>
          <p:nvPr/>
        </p:nvSpPr>
        <p:spPr>
          <a:xfrm>
            <a:off x="5381807" y="2512381"/>
            <a:ext cx="5894832" cy="3139321"/>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SalariedEmployee</a:t>
            </a:r>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private:</a:t>
            </a:r>
          </a:p>
          <a:p>
            <a:r>
              <a:rPr lang="en-US" dirty="0">
                <a:latin typeface="Courier New" panose="02070309020205020404" pitchFamily="49" charset="0"/>
                <a:cs typeface="Courier New" panose="02070309020205020404" pitchFamily="49" charset="0"/>
              </a:rPr>
              <a:t>        double salary;</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public:</a:t>
            </a:r>
          </a:p>
          <a:p>
            <a:r>
              <a:rPr lang="en-US" dirty="0">
                <a:latin typeface="Courier New" panose="02070309020205020404" pitchFamily="49" charset="0"/>
                <a:cs typeface="Courier New" panose="02070309020205020404" pitchFamily="49" charset="0"/>
              </a:rPr>
              <a:t>        double </a:t>
            </a:r>
            <a:r>
              <a:rPr lang="en-US" dirty="0" err="1">
                <a:latin typeface="Courier New" panose="02070309020205020404" pitchFamily="49" charset="0"/>
                <a:cs typeface="Courier New" panose="02070309020205020404" pitchFamily="49" charset="0"/>
              </a:rPr>
              <a:t>calc_pay</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return salary / 24;</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143312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D3398-A843-47BD-9190-7E32693F923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Chaining overridden functions</a:t>
            </a:r>
          </a:p>
        </p:txBody>
      </p:sp>
      <p:sp>
        <p:nvSpPr>
          <p:cNvPr id="3" name="TextBox 2">
            <a:extLst>
              <a:ext uri="{FF2B5EF4-FFF2-40B4-BE49-F238E27FC236}">
                <a16:creationId xmlns:a16="http://schemas.microsoft.com/office/drawing/2014/main" id="{56644AFB-40A8-40D3-AFE0-C1460FAB26D5}"/>
              </a:ext>
            </a:extLst>
          </p:cNvPr>
          <p:cNvSpPr txBox="1"/>
          <p:nvPr>
            <p:custDataLst>
              <p:tags r:id="rId2"/>
            </p:custDataLst>
          </p:nvPr>
        </p:nvSpPr>
        <p:spPr>
          <a:xfrm>
            <a:off x="843387" y="2512381"/>
            <a:ext cx="10511161" cy="341632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SalesEmployee : public SalariedEmployee</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private:</a:t>
            </a:r>
          </a:p>
          <a:p>
            <a:r>
              <a:rPr lang="en-US" dirty="0">
                <a:latin typeface="Courier New" panose="02070309020205020404" pitchFamily="49" charset="0"/>
                <a:cs typeface="Courier New" panose="02070309020205020404" pitchFamily="49" charset="0"/>
              </a:rPr>
              <a:t>        double total_sales;</a:t>
            </a:r>
          </a:p>
          <a:p>
            <a:r>
              <a:rPr lang="en-US" dirty="0">
                <a:latin typeface="Courier New" panose="02070309020205020404" pitchFamily="49" charset="0"/>
                <a:cs typeface="Courier New" panose="02070309020205020404" pitchFamily="49" charset="0"/>
              </a:rPr>
              <a:t>        double commission;</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private:</a:t>
            </a:r>
          </a:p>
          <a:p>
            <a:r>
              <a:rPr lang="en-US" dirty="0">
                <a:latin typeface="Courier New" panose="02070309020205020404" pitchFamily="49" charset="0"/>
                <a:cs typeface="Courier New" panose="02070309020205020404" pitchFamily="49" charset="0"/>
              </a:rPr>
              <a:t>        double calc_pay()</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return SalariedEmployee::calc_pay() + total_sales * commission;</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020702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980CD-55C5-4359-BF28-78A34D24240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Constructing objects</a:t>
            </a:r>
          </a:p>
        </p:txBody>
      </p:sp>
      <p:sp>
        <p:nvSpPr>
          <p:cNvPr id="3" name="TextBox 2">
            <a:extLst>
              <a:ext uri="{FF2B5EF4-FFF2-40B4-BE49-F238E27FC236}">
                <a16:creationId xmlns:a16="http://schemas.microsoft.com/office/drawing/2014/main" id="{C78AA088-99B2-40E7-BAD2-C51243D50DC8}"/>
              </a:ext>
            </a:extLst>
          </p:cNvPr>
          <p:cNvSpPr txBox="1"/>
          <p:nvPr>
            <p:custDataLst>
              <p:tags r:id="rId2"/>
            </p:custDataLst>
          </p:nvPr>
        </p:nvSpPr>
        <p:spPr>
          <a:xfrm>
            <a:off x="2231136" y="2370333"/>
            <a:ext cx="7729728" cy="3693319"/>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								  color;</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Shape(int c) : color(c) {}</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radius;</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Circle(int c, int r) : Shape(c), radius(r) {}</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Circle c(0xFF00, 5);</a:t>
            </a:r>
          </a:p>
        </p:txBody>
      </p:sp>
      <p:cxnSp>
        <p:nvCxnSpPr>
          <p:cNvPr id="5" name="Straight Arrow Connector 4">
            <a:extLst>
              <a:ext uri="{FF2B5EF4-FFF2-40B4-BE49-F238E27FC236}">
                <a16:creationId xmlns:a16="http://schemas.microsoft.com/office/drawing/2014/main" id="{B0616EA4-C330-4336-A8D0-33CBF3BA92F0}"/>
              </a:ext>
            </a:extLst>
          </p:cNvPr>
          <p:cNvCxnSpPr/>
          <p:nvPr/>
        </p:nvCxnSpPr>
        <p:spPr>
          <a:xfrm flipH="1" flipV="1">
            <a:off x="3888416" y="4856080"/>
            <a:ext cx="88777" cy="870012"/>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7" name="Straight Arrow Connector 6">
            <a:extLst>
              <a:ext uri="{FF2B5EF4-FFF2-40B4-BE49-F238E27FC236}">
                <a16:creationId xmlns:a16="http://schemas.microsoft.com/office/drawing/2014/main" id="{DAEF5448-974D-441E-A7C2-653537704C1A}"/>
              </a:ext>
            </a:extLst>
          </p:cNvPr>
          <p:cNvCxnSpPr/>
          <p:nvPr/>
        </p:nvCxnSpPr>
        <p:spPr>
          <a:xfrm flipV="1">
            <a:off x="4714040" y="4856080"/>
            <a:ext cx="115410" cy="870012"/>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9" name="Straight Arrow Connector 8">
            <a:extLst>
              <a:ext uri="{FF2B5EF4-FFF2-40B4-BE49-F238E27FC236}">
                <a16:creationId xmlns:a16="http://schemas.microsoft.com/office/drawing/2014/main" id="{DAB7B006-A14E-4FBA-9B42-0982338EBA78}"/>
              </a:ext>
            </a:extLst>
          </p:cNvPr>
          <p:cNvCxnSpPr/>
          <p:nvPr/>
        </p:nvCxnSpPr>
        <p:spPr>
          <a:xfrm flipV="1">
            <a:off x="6365292" y="3471164"/>
            <a:ext cx="204187" cy="1154097"/>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11" name="Straight Arrow Connector 10">
            <a:extLst>
              <a:ext uri="{FF2B5EF4-FFF2-40B4-BE49-F238E27FC236}">
                <a16:creationId xmlns:a16="http://schemas.microsoft.com/office/drawing/2014/main" id="{8167C2CD-467E-4C06-90D8-5FD393AC529B}"/>
              </a:ext>
            </a:extLst>
          </p:cNvPr>
          <p:cNvCxnSpPr/>
          <p:nvPr/>
        </p:nvCxnSpPr>
        <p:spPr>
          <a:xfrm flipV="1">
            <a:off x="7847863" y="4270155"/>
            <a:ext cx="0" cy="372862"/>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13" name="Straight Arrow Connector 12">
            <a:extLst>
              <a:ext uri="{FF2B5EF4-FFF2-40B4-BE49-F238E27FC236}">
                <a16:creationId xmlns:a16="http://schemas.microsoft.com/office/drawing/2014/main" id="{DDD84FB3-958F-48CB-9687-3A2295F77E5E}"/>
              </a:ext>
            </a:extLst>
          </p:cNvPr>
          <p:cNvCxnSpPr/>
          <p:nvPr/>
        </p:nvCxnSpPr>
        <p:spPr>
          <a:xfrm flipV="1">
            <a:off x="6587225" y="2663296"/>
            <a:ext cx="0" cy="63253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4" name="TextBox 13">
            <a:extLst>
              <a:ext uri="{FF2B5EF4-FFF2-40B4-BE49-F238E27FC236}">
                <a16:creationId xmlns:a16="http://schemas.microsoft.com/office/drawing/2014/main" id="{0FA36C47-A384-456F-87D3-F1E6AA40DDF7}"/>
              </a:ext>
            </a:extLst>
          </p:cNvPr>
          <p:cNvSpPr txBox="1"/>
          <p:nvPr>
            <p:custDataLst>
              <p:tags r:id="rId3"/>
            </p:custDataLst>
          </p:nvPr>
        </p:nvSpPr>
        <p:spPr>
          <a:xfrm>
            <a:off x="5637323" y="3847660"/>
            <a:ext cx="896648" cy="369332"/>
          </a:xfrm>
          <a:prstGeom prst="rect">
            <a:avLst/>
          </a:prstGeom>
          <a:noFill/>
        </p:spPr>
        <p:txBody>
          <a:bodyPr wrap="square" rtlCol="0">
            <a:spAutoFit/>
          </a:bodyPr>
          <a:lstStyle/>
          <a:p>
            <a:r>
              <a:rPr lang="en-US" dirty="0"/>
              <a:t>0xFF00</a:t>
            </a:r>
          </a:p>
        </p:txBody>
      </p:sp>
      <p:sp>
        <p:nvSpPr>
          <p:cNvPr id="15" name="TextBox 14">
            <a:extLst>
              <a:ext uri="{FF2B5EF4-FFF2-40B4-BE49-F238E27FC236}">
                <a16:creationId xmlns:a16="http://schemas.microsoft.com/office/drawing/2014/main" id="{C868EC7C-DFFD-42F3-867F-886CABF444E6}"/>
              </a:ext>
            </a:extLst>
          </p:cNvPr>
          <p:cNvSpPr txBox="1"/>
          <p:nvPr>
            <p:custDataLst>
              <p:tags r:id="rId4"/>
            </p:custDataLst>
          </p:nvPr>
        </p:nvSpPr>
        <p:spPr>
          <a:xfrm>
            <a:off x="7847863" y="4270155"/>
            <a:ext cx="284086" cy="372862"/>
          </a:xfrm>
          <a:prstGeom prst="rect">
            <a:avLst/>
          </a:prstGeom>
          <a:noFill/>
        </p:spPr>
        <p:txBody>
          <a:bodyPr wrap="square" rtlCol="0">
            <a:spAutoFit/>
          </a:bodyPr>
          <a:lstStyle/>
          <a:p>
            <a:r>
              <a:rPr lang="en-US" dirty="0"/>
              <a:t>5</a:t>
            </a:r>
          </a:p>
        </p:txBody>
      </p:sp>
      <p:sp>
        <p:nvSpPr>
          <p:cNvPr id="16" name="TextBox 15">
            <a:extLst>
              <a:ext uri="{FF2B5EF4-FFF2-40B4-BE49-F238E27FC236}">
                <a16:creationId xmlns:a16="http://schemas.microsoft.com/office/drawing/2014/main" id="{F1B24540-4BB8-438A-B993-3EC8A5627F2D}"/>
              </a:ext>
            </a:extLst>
          </p:cNvPr>
          <p:cNvSpPr txBox="1"/>
          <p:nvPr>
            <p:custDataLst>
              <p:tags r:id="rId5"/>
            </p:custDataLst>
          </p:nvPr>
        </p:nvSpPr>
        <p:spPr>
          <a:xfrm>
            <a:off x="6569479" y="2794897"/>
            <a:ext cx="896644" cy="369332"/>
          </a:xfrm>
          <a:prstGeom prst="rect">
            <a:avLst/>
          </a:prstGeom>
          <a:noFill/>
        </p:spPr>
        <p:txBody>
          <a:bodyPr wrap="square" rtlCol="0">
            <a:spAutoFit/>
          </a:bodyPr>
          <a:lstStyle/>
          <a:p>
            <a:r>
              <a:rPr lang="en-US" dirty="0"/>
              <a:t>0xFF00</a:t>
            </a:r>
          </a:p>
        </p:txBody>
      </p:sp>
    </p:spTree>
    <p:extLst>
      <p:ext uri="{BB962C8B-B14F-4D97-AF65-F5344CB8AC3E}">
        <p14:creationId xmlns:p14="http://schemas.microsoft.com/office/powerpoint/2010/main" val="15883127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PRESENTER_DUMMYTAG" val="&lt;DummyForForceWrite&gt;&lt;/DummyForForceWrite&gt;"/>
  <p:tag name="HTML_SHAPEINFO" val="&lt;ThreeDShapeInfo&gt;&lt;uuid val=&quot;{A350F1CD-09D9-48AC-B0EE-1F7769AF5488}&quot;/&gt;&lt;isInvalidForFieldText val=&quot;0&quot;/&gt;&lt;Image&gt;&lt;filename val=&quot;C:\Users\delroy\AppData\Local\Temp\CP337621430046Session\CPTrustFolder337621430046\PPTImport337634973187\data\asimages\{A350F1CD-09D9-48AC-B0EE-1F7769AF5488}_1.png&quot;/&gt;&lt;left val=&quot;167&quot;/&gt;&lt;top val=&quot;249&quot;/&gt;&lt;width val=&quot;945&quot;/&gt;&lt;height val=&quot;174&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PRESENTER_DUMMYTAG" val="&lt;DummyForForceWrite&gt;&lt;/DummyForForceWrite&gt;"/>
  <p:tag name="HTML_SHAPEINFO" val="&lt;ThreeDShapeInfo&gt;&lt;uuid val=&quot;{2A11F136-F074-4BCB-8804-155567DAE99D}&quot;/&gt;&lt;isInvalidForFieldText val=&quot;0&quot;/&gt;&lt;Image&gt;&lt;filename val=&quot;C:\Users\delroy\AppData\Local\Temp\CP337621430046Session\CPTrustFolder337621430046\PPTImport337634973187\data\asimages\{2A11F136-F074-4BCB-8804-155567DAE99D}_1.png&quot;/&gt;&lt;left val=&quot;282&quot;/&gt;&lt;top val=&quot;452&quot;/&gt;&lt;width val=&quot;715&quot;/&gt;&lt;height val=&quot;134&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288DD786-2472-46F7-A87E-35480C0D775B}&quot;/&gt;&lt;isInvalidForFieldText val=&quot;0&quot;/&gt;&lt;Image&gt;&lt;filename val=&quot;C:\Users\delroy\AppData\Local\Temp\CP337621430046Session\CPTrustFolder337621430046\PPTImport337634973187\data\asimages\{288DD786-2472-46F7-A87E-35480C0D775B}_1.png&quot;/&gt;&lt;left val=&quot;167&quot;/&gt;&lt;top val=&quot;647&quot;/&gt;&lt;width val=&quot;159&quot;/&gt;&lt;height val=&quot;3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D48DE748-A2E0-410A-9B60-7C7875942742}&quot;/&gt;&lt;isInvalidForFieldText val=&quot;0&quot;/&gt;&lt;Image&gt;&lt;filename val=&quot;C:\Users\delroy\AppData\Local\Temp\CP337621430046Session\CPTrustFolder337621430046\PPTImport337634973187\data\asimages\{D48DE748-A2E0-410A-9B60-7C7875942742}_2.png&quot;/&gt;&lt;left val=&quot;83&quot;/&gt;&lt;top val=&quot;100&quot;/&gt;&lt;width val=&quot;620&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0&quot;/&gt;&lt;lineCharCount val=&quot;39&quot;/&gt;&lt;lineCharCount val=&quot;48&quot;/&gt;&lt;lineCharCount val=&quot;23&quot;/&gt;&lt;lineCharCount val=&quot;39&quot;/&gt;&lt;lineCharCount val=&quot;53&quot;/&gt;&lt;lineCharCount val=&quot;59&quot;/&gt;&lt;/TableIndex&gt;&lt;/ShapeTextInfo&gt;"/>
  <p:tag name="HTML_SHAPEINFO" val="&lt;ThreeDShapeInfo&gt;&lt;uuid val=&quot;{3366528A-A6DC-459F-A5EE-5EBE4DD72B7E}&quot;/&gt;&lt;isInvalidForFieldText val=&quot;0&quot;/&gt;&lt;Image&gt;&lt;filename val=&quot;C:\Users\delroy\AppData\Local\Temp\CP337621430046Session\CPTrustFolder337621430046\PPTImport337634973187\data\asimages\{3366528A-A6DC-459F-A5EE-5EBE4DD72B7E}_2.png&quot;/&gt;&lt;left val=&quot;79&quot;/&gt;&lt;top val=&quot;273&quot;/&gt;&lt;width val=&quot;631&quot;/&gt;&lt;height val=&quot;34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HTML_SHAPEINFO" val="&lt;ThreeDShapeInfo&gt;&lt;uuid val=&quot;{41DD4869-4CDA-4349-9AD3-648A433871B3}&quot;/&gt;&lt;isInvalidForFieldText val=&quot;0&quot;/&gt;&lt;Image&gt;&lt;filename val=&quot;C:\Users\delroy\AppData\Local\Temp\CP337621430046Session\CPTrustFolder337621430046\PPTImport337634973187\data\asimages\{41DD4869-4CDA-4349-9AD3-648A433871B3}_3.png&quot;/&gt;&lt;left val=&quot;871&quot;/&gt;&lt;top val=&quot;100&quot;/&gt;&lt;width val=&quot;32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27&quot;/&gt;&lt;lineCharCount val=&quot;27&quot;/&gt;&lt;lineCharCount val=&quot;12&quot;/&gt;&lt;lineCharCount val=&quot;24&quot;/&gt;&lt;lineCharCount val=&quot;27&quot;/&gt;&lt;lineCharCount val=&quot;27&quot;/&gt;&lt;lineCharCount val=&quot;29&quot;/&gt;&lt;lineCharCount val=&quot;23&quot;/&gt;&lt;lineCharCount val=&quot;32&quot;/&gt;&lt;lineCharCount val=&quot;22&quot;/&gt;&lt;lineCharCount val=&quot;8&quot;/&gt;&lt;/TableIndex&gt;&lt;/ShapeTextInfo&gt;"/>
  <p:tag name="HTML_SHAPEINFO" val="&lt;ThreeDShapeInfo&gt;&lt;uuid val=&quot;{D95AC31E-70D4-457D-BB04-50C27D5CAEA3}&quot;/&gt;&lt;isInvalidForFieldText val=&quot;0&quot;/&gt;&lt;Image&gt;&lt;filename val=&quot;C:\Users\delroy\AppData\Local\Temp\CP337621430046Session\CPTrustFolder337621430046\PPTImport337634973187\data\asimages\{D95AC31E-70D4-457D-BB04-50C27D5CAEA3}_3.png&quot;/&gt;&lt;left val=&quot;867&quot;/&gt;&lt;top val=&quot;270&quot;/&gt;&lt;width val=&quot;335&quot;/&gt;&lt;height val=&quot;354&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B19C3048-737D-4313-9D19-9D7BED6DB917}&quot;/&gt;&lt;isInvalidForFieldText val=&quot;0&quot;/&gt;&lt;Image&gt;&lt;filename val=&quot;C:\Users\delroy\AppData\Local\Temp\CP337621430046Session\CPTrustFolder337621430046\PPTImport337634973187\data\asimages\{B19C3048-737D-4313-9D19-9D7BED6DB917}_4.png&quot;/&gt;&lt;left val=&quot;83&quot;/&gt;&lt;top val=&quot;100&quot;/&gt;&lt;width val=&quot;620&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9&quot;/&gt;&lt;lineCharCount val=&quot;32&quot;/&gt;&lt;lineCharCount val=&quot;32&quot;/&gt;&lt;lineCharCount val=&quot;30&quot;/&gt;&lt;lineCharCount val=&quot;32&quot;/&gt;&lt;lineCharCount val=&quot;62&quot;/&gt;&lt;lineCharCount val=&quot;59&quot;/&gt;&lt;/TableIndex&gt;&lt;/ShapeTextInfo&gt;"/>
  <p:tag name="HTML_SHAPEINFO" val="&lt;ThreeDShapeInfo&gt;&lt;uuid val=&quot;{DC95028C-A441-4B19-A8E5-9F2E3A1BEA5B}&quot;/&gt;&lt;isInvalidForFieldText val=&quot;0&quot;/&gt;&lt;Image&gt;&lt;filename val=&quot;C:\Users\delroy\AppData\Local\Temp\CP337621430046Session\CPTrustFolder337621430046\PPTImport337634973187\data\asimages\{DC95028C-A441-4B19-A8E5-9F2E3A1BEA5B}_4.png&quot;/&gt;&lt;left val=&quot;79&quot;/&gt;&lt;top val=&quot;273&quot;/&gt;&lt;width val=&quot;631&quot;/&gt;&lt;height val=&quot;34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F1AA8F16-885D-4A09-99C9-7E602EA14694}&quot;/&gt;&lt;isInvalidForFieldText val=&quot;0&quot;/&gt;&lt;Image&gt;&lt;filename val=&quot;C:\Users\delroy\AppData\Local\Temp\CP337621430046Session\CPTrustFolder337621430046\PPTImport337634973187\data\asimages\{F1AA8F16-885D-4A09-99C9-7E602EA14694}_5.png&quot;/&gt;&lt;left val=&quot;83&quot;/&gt;&lt;top val=&quot;100&quot;/&gt;&lt;width val=&quot;620&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9&quot;/&gt;&lt;lineCharCount val=&quot;58&quot;/&gt;&lt;lineCharCount val=&quot;39&quot;/&gt;&lt;lineCharCount val=&quot;35&quot;/&gt;&lt;lineCharCount val=&quot;32&quot;/&gt;&lt;lineCharCount val=&quot;60&quot;/&gt;&lt;lineCharCount val=&quot;53&quot;/&gt;&lt;lineCharCount val=&quot;36&quot;/&gt;&lt;/TableIndex&gt;&lt;/ShapeTextInfo&gt;"/>
  <p:tag name="HTML_SHAPEINFO" val="&lt;ThreeDShapeInfo&gt;&lt;uuid val=&quot;{E4659DB7-4A25-47EF-8E62-8C2ECC2F2D8E}&quot;/&gt;&lt;isInvalidForFieldText val=&quot;0&quot;/&gt;&lt;Image&gt;&lt;filename val=&quot;C:\Users\delroy\AppData\Local\Temp\CP337621430046Session\CPTrustFolder337621430046\PPTImport337634973187\data\asimages\{E4659DB7-4A25-47EF-8E62-8C2ECC2F2D8E}_5.png&quot;/&gt;&lt;left val=&quot;79&quot;/&gt;&lt;top val=&quot;270&quot;/&gt;&lt;width val=&quot;631&quot;/&gt;&lt;height val=&quot;349&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4&quot;/&gt;&lt;lineCharCount val=&quot;24&quot;/&gt;&lt;/TableIndex&gt;&lt;/ShapeTextInfo&gt;"/>
  <p:tag name="HTML_SHAPEINFO" val="&lt;ThreeDShapeInfo&gt;&lt;uuid val=&quot;{6DE6BA1C-D077-4E5F-93E5-7811928AD3AF}&quot;/&gt;&lt;isInvalidForFieldText val=&quot;0&quot;/&gt;&lt;Image&gt;&lt;filename val=&quot;C:\Users\delroy\AppData\Local\Temp\CP337621430046Session\CPTrustFolder337621430046\PPTImport337634973187\data\asimages\{6DE6BA1C-D077-4E5F-93E5-7811928AD3AF}_6.png&quot;/&gt;&lt;left val=&quot;564&quot;/&gt;&lt;top val=&quot;100&quot;/&gt;&lt;width val=&quot;620&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6B2FF933-2F69-4912-940C-F390A8514BBA}&quot;/&gt;&lt;isInvalidForFieldText val=&quot;0&quot;/&gt;&lt;Image&gt;&lt;filename val=&quot;C:\Users\delroy\AppData\Local\Temp\CP337621430046Session\CPTrustFolder337621430046\PPTImport337634973187\data\asimages\{6B2FF933-2F69-4912-940C-F390A8514BBA}_7.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40&quot;/&gt;&lt;lineCharCount val=&quot;2&quot;/&gt;&lt;lineCharCount val=&quot;13&quot;/&gt;&lt;lineCharCount val=&quot;28&quot;/&gt;&lt;lineCharCount val=&quot;27&quot;/&gt;&lt;lineCharCount val=&quot;1&quot;/&gt;&lt;lineCharCount val=&quot;13&quot;/&gt;&lt;lineCharCount val=&quot;26&quot;/&gt;&lt;lineCharCount val=&quot;10&quot;/&gt;&lt;lineCharCount val=&quot;76&quot;/&gt;&lt;lineCharCount val=&quot;10&quot;/&gt;&lt;lineCharCount val=&quot;2&quot;/&gt;&lt;/TableIndex&gt;&lt;/ShapeTextInfo&gt;"/>
  <p:tag name="HTML_SHAPEINFO" val="&lt;ThreeDShapeInfo&gt;&lt;uuid val=&quot;{E6D60BBB-4511-44DF-8A61-711FAA832353}&quot;/&gt;&lt;isInvalidForFieldText val=&quot;0&quot;/&gt;&lt;Image&gt;&lt;filename val=&quot;C:\Users\delroy\AppData\Local\Temp\CP337621430046Session\CPTrustFolder337621430046\PPTImport337634973187\data\asimages\{E6D60BBB-4511-44DF-8A61-711FAA832353}_7.png&quot;/&gt;&lt;left val=&quot;82&quot;/&gt;&lt;top val=&quot;260&quot;/&gt;&lt;width val=&quot;1109&quot;/&gt;&lt;height val=&quot;368&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E1143474-2173-48C4-99B9-4AB7B7889FAD}&quot;/&gt;&lt;isInvalidForFieldText val=&quot;0&quot;/&gt;&lt;Image&gt;&lt;filename val=&quot;C:\Users\delroy\AppData\Local\Temp\CP337621430046Session\CPTrustFolder337621430046\PPTImport337634973187\data\asimages\{E1143474-2173-48C4-99B9-4AB7B7889FAD}_8.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7&quot;/&gt;&lt;lineCharCount val=&quot;1&quot;/&gt;&lt;lineCharCount val=&quot;1&quot;/&gt;&lt;lineCharCount val=&quot;32&quot;/&gt;&lt;lineCharCount val=&quot;1&quot;/&gt;&lt;lineCharCount val=&quot;1&quot;/&gt;&lt;lineCharCount val=&quot;19&quot;/&gt;&lt;lineCharCount val=&quot;1&quot;/&gt;&lt;lineCharCount val=&quot;46&quot;/&gt;&lt;lineCharCount val=&quot;1&quot;/&gt;&lt;lineCharCount val=&quot;1&quot;/&gt;&lt;lineCharCount val=&quot;1&quot;/&gt;&lt;lineCharCount val=&quot;20&quot;/&gt;&lt;/TableIndex&gt;&lt;/ShapeTextInfo&gt;"/>
  <p:tag name="HTML_SHAPEINFO" val="&lt;ThreeDShapeInfo&gt;&lt;uuid val=&quot;{1DB5E87D-32B5-4660-8709-D86C80B9962E}&quot;/&gt;&lt;isInvalidForFieldText val=&quot;0&quot;/&gt;&lt;Image&gt;&lt;filename val=&quot;C:\Users\delroy\AppData\Local\Temp\CP337621430046Session\CPTrustFolder337621430046\PPTImport337634973187\data\asimages\{1DB5E87D-32B5-4660-8709-D86C80B9962E}_8.png&quot;/&gt;&lt;left val=&quot;228&quot;/&gt;&lt;top val=&quot;245&quot;/&gt;&lt;width val=&quot;817&quot;/&gt;&lt;height val=&quot;397&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quot;/&gt;&lt;/TableIndex&gt;&lt;/ShapeTextInfo&gt;"/>
  <p:tag name="HTML_SHAPEINFO" val="&lt;ThreeDShapeInfo&gt;&lt;uuid val=&quot;{50056B33-109A-4F42-A54D-8FD2F1AB281A}&quot;/&gt;&lt;isInvalidForFieldText val=&quot;0&quot;/&gt;&lt;Image&gt;&lt;filename val=&quot;C:\Users\delroy\AppData\Local\Temp\CP337621430046Session\CPTrustFolder337621430046\PPTImport337634973187\data\asimages\{50056B33-109A-4F42-A54D-8FD2F1AB281A}_8.png&quot;/&gt;&lt;left val=&quot;586&quot;/&gt;&lt;top val=&quot;400&quot;/&gt;&lt;width val=&quot;101&quot;/&gt;&lt;height val=&quot;52&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981F2D0B-BDD9-4F36-870F-2B8B327B787A}&quot;/&gt;&lt;isInvalidForFieldText val=&quot;0&quot;/&gt;&lt;Image&gt;&lt;filename val=&quot;C:\Users\delroy\AppData\Local\Temp\CP337621430046Session\CPTrustFolder337621430046\PPTImport337634973187\data\asimages\{981F2D0B-BDD9-4F36-870F-2B8B327B787A}_8.png&quot;/&gt;&lt;left val=&quot;818&quot;/&gt;&lt;top val=&quot;444&quot;/&gt;&lt;width val=&quot;42&quot;/&gt;&lt;height val=&quot;52&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quot;/&gt;&lt;/TableIndex&gt;&lt;/ShapeTextInfo&gt;"/>
  <p:tag name="HTML_SHAPEINFO" val="&lt;ThreeDShapeInfo&gt;&lt;uuid val=&quot;{F75C707C-04E1-4002-8F93-F2C6B81300FB}&quot;/&gt;&lt;isInvalidForFieldText val=&quot;0&quot;/&gt;&lt;Image&gt;&lt;filename val=&quot;C:\Users\delroy\AppData\Local\Temp\CP337621430046Session\CPTrustFolder337621430046\PPTImport337634973187\data\asimages\{F75C707C-04E1-4002-8F93-F2C6B81300FB}_8.png&quot;/&gt;&lt;left val=&quot;684&quot;/&gt;&lt;top val=&quot;290&quot;/&gt;&lt;width val=&quot;101&quot;/&gt;&lt;height val=&quot;51&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D89AB2CE-D415-411C-97D2-C6A8BEC0DEEB}&quot;/&gt;&lt;isInvalidForFieldText val=&quot;0&quot;/&gt;&lt;Image&gt;&lt;filename val=&quot;C:\Users\delroy\AppData\Local\Temp\CP337621430046Session\CPTrustFolder337621430046\PPTImport337634973187\data\asimages\{D89AB2CE-D415-411C-97D2-C6A8BEC0DEEB}_9.png&quot;/&gt;&lt;left val=&quot;233&quot;/&gt;&lt;top val=&quot;100&quot;/&gt;&lt;width val=&quot;813&quot;/&gt;&lt;height val=&quot;126&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0&quot;/&gt;&lt;lineCharCount val=&quot;31&quot;/&gt;&lt;lineCharCount val=&quot;17&quot;/&gt;&lt;lineCharCount val=&quot;30&quot;/&gt;&lt;lineCharCount val=&quot;32&quot;/&gt;&lt;lineCharCount val=&quot;43&quot;/&gt;&lt;lineCharCount val=&quot;43&quot;/&gt;&lt;lineCharCount val=&quot;21&quot;/&gt;&lt;/TableIndex&gt;&lt;/ShapeTextInfo&gt;"/>
  <p:tag name="HTML_SHAPEINFO" val="&lt;ThreeDShapeInfo&gt;&lt;uuid val=&quot;{D9137F67-675A-4762-90B1-1FF65AADA565}&quot;/&gt;&lt;isInvalidForFieldText val=&quot;0&quot;/&gt;&lt;Image&gt;&lt;filename val=&quot;C:\Users\delroy\AppData\Local\Temp\CP337621430046Session\CPTrustFolder337621430046\PPTImport337634973187\data\asimages\{D9137F67-675A-4762-90B1-1FF65AADA565}_9.png&quot;/&gt;&lt;left val=&quot;161&quot;/&gt;&lt;top val=&quot;273&quot;/&gt;&lt;width val=&quot;454&quot;/&gt;&lt;height val=&quot;329&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2&quot;/&gt;&lt;lineCharCount val=&quot;2&quot;/&gt;&lt;lineCharCount val=&quot;16&quot;/&gt;&lt;lineCharCount val=&quot;9&quot;/&gt;&lt;lineCharCount val=&quot;2&quot;/&gt;&lt;lineCharCount val=&quot;41&quot;/&gt;&lt;lineCharCount val=&quot;43&quot;/&gt;&lt;lineCharCount val=&quot;33&quot;/&gt;&lt;lineCharCount val=&quot;9&quot;/&gt;&lt;/TableIndex&gt;&lt;/ShapeTextInfo&gt;"/>
  <p:tag name="HTML_SHAPEINFO" val="&lt;ThreeDShapeInfo&gt;&lt;uuid val=&quot;{E6167241-0450-4237-A0C7-0011D11139AE}&quot;/&gt;&lt;isInvalidForFieldText val=&quot;0&quot;/&gt;&lt;Image&gt;&lt;filename val=&quot;C:\Users\delroy\AppData\Local\Temp\CP337621430046Session\CPTrustFolder337621430046\PPTImport337634973187\data\asimages\{E6167241-0450-4237-A0C7-0011D11139AE}_9.png&quot;/&gt;&lt;left val=&quot;659&quot;/&gt;&lt;top val=&quot;273&quot;/&gt;&lt;width val=&quot;454&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E68F2C30-BBC6-4903-A293-642E62090760}&quot;/&gt;&lt;isInvalidForFieldText val=&quot;0&quot;/&gt;&lt;Image&gt;&lt;filename val=&quot;C:\Users\delroy\AppData\Local\Temp\CP337621430046Session\CPTrustFolder337621430046\PPTImport337634973187\data\asimages\{E68F2C30-BBC6-4903-A293-642E62090760}_10.png&quot;/&gt;&lt;left val=&quot;233&quot;/&gt;&lt;top val=&quot;100&quot;/&gt;&lt;width val=&quot;813&quot;/&gt;&lt;height val=&quot;126&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9&quot;/&gt;&lt;lineCharCount val=&quot;35&quot;/&gt;&lt;lineCharCount val=&quot;35&quot;/&gt;&lt;lineCharCount val=&quot;76&quot;/&gt;&lt;lineCharCount val=&quot;82&quot;/&gt;&lt;lineCharCount val=&quot;8&quot;/&gt;&lt;/TableIndex&gt;&lt;/ShapeTextInfo&gt;"/>
  <p:tag name="HTML_SHAPEINFO" val="&lt;ThreeDShapeInfo&gt;&lt;uuid val=&quot;{29273622-4C9E-4D22-8CF9-6C78546A2E1C}&quot;/&gt;&lt;isInvalidForFieldText val=&quot;0&quot;/&gt;&lt;Image&gt;&lt;filename val=&quot;C:\Users\delroy\AppData\Local\Temp\CP337621430046Session\CPTrustFolder337621430046\PPTImport337634973187\data\asimages\{29273622-4C9E-4D22-8CF9-6C78546A2E1C}_10.png&quot;/&gt;&lt;left val=&quot;229&quot;/&gt;&lt;top val=&quot;273&quot;/&gt;&lt;width val=&quot;828&quot;/&gt;&lt;height val=&quot;32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TotalTime>
  <Words>1899</Words>
  <Application>Microsoft Office PowerPoint</Application>
  <PresentationFormat>Widescreen</PresentationFormat>
  <Paragraphs>127</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Gill Sans MT</vt:lpstr>
      <vt:lpstr>Parcel</vt:lpstr>
      <vt:lpstr>Using Inheritance</vt:lpstr>
      <vt:lpstr>Inheritance example</vt:lpstr>
      <vt:lpstr>Alternate Inheritance Styles</vt:lpstr>
      <vt:lpstr>Protected</vt:lpstr>
      <vt:lpstr>Overloaded functions</vt:lpstr>
      <vt:lpstr>Overridden functions</vt:lpstr>
      <vt:lpstr>Accessing inherited private data: using a public interface</vt:lpstr>
      <vt:lpstr>Chaining overridden functions</vt:lpstr>
      <vt:lpstr>Constructing objects</vt:lpstr>
      <vt:lpstr>Calling an overridden function</vt:lpstr>
      <vt:lpstr>Calling an inherited function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Inheritance</dc:title>
  <dc:creator>Delroy Brinkerhoff</dc:creator>
  <cp:lastModifiedBy>Delroy Brinkerhoff</cp:lastModifiedBy>
  <cp:revision>13</cp:revision>
  <dcterms:created xsi:type="dcterms:W3CDTF">2021-03-01T22:40:17Z</dcterms:created>
  <dcterms:modified xsi:type="dcterms:W3CDTF">2023-01-30T19:54:17Z</dcterms:modified>
</cp:coreProperties>
</file>