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7.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73" r:id="rId6"/>
    <p:sldId id="27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652" autoAdjust="0"/>
  </p:normalViewPr>
  <p:slideViewPr>
    <p:cSldViewPr snapToGrid="0">
      <p:cViewPr varScale="1">
        <p:scale>
          <a:sx n="72" d="100"/>
          <a:sy n="72" d="100"/>
        </p:scale>
        <p:origin x="1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0E11A6-F44B-4C79-85E8-04ED3378DD42}" type="datetimeFigureOut">
              <a:rPr lang="en-US" smtClean="0"/>
              <a:t>5/17/2023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50132E-9544-42BE-BAC1-3B5C82912856}" type="slidenum">
              <a:rPr lang="en-US" smtClean="0"/>
              <a:t>‹#›</a:t>
            </a:fld>
            <a:endParaRPr lang="en-US"/>
          </a:p>
        </p:txBody>
      </p:sp>
    </p:spTree>
    <p:extLst>
      <p:ext uri="{BB962C8B-B14F-4D97-AF65-F5344CB8AC3E}">
        <p14:creationId xmlns:p14="http://schemas.microsoft.com/office/powerpoint/2010/main" val="112544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Software developers generally recognize two kinds of constructive relationships: whole-part and peer-to-peer. They use constructive relationships to design and build object-oriented programs. </a:t>
            </a:r>
            <a:r>
              <a:rPr lang="en-US" sz="1800">
                <a:effectLst/>
                <a:latin typeface="Calibri" panose="020F0502020204030204" pitchFamily="34" charset="0"/>
                <a:ea typeface="Times New Roman" panose="02020603050405020304" pitchFamily="18" charset="0"/>
                <a:cs typeface="Times New Roman" panose="02020603050405020304" pitchFamily="18" charset="0"/>
              </a:rPr>
              <a:t>The relationships form the bindings that hold objects together and provide paths for the objects to communicate and cooperate.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D50132E-9544-42BE-BAC1-3B5C82912856}" type="slidenum">
              <a:rPr lang="en-US" smtClean="0"/>
              <a:t>1</a:t>
            </a:fld>
            <a:endParaRPr lang="en-US"/>
          </a:p>
        </p:txBody>
      </p:sp>
    </p:spTree>
    <p:extLst>
      <p:ext uri="{BB962C8B-B14F-4D97-AF65-F5344CB8AC3E}">
        <p14:creationId xmlns:p14="http://schemas.microsoft.com/office/powerpoint/2010/main" val="1292494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Unified Modeling Language or UML recognizes two kinds of whole-part relationships: composition and aggregation. The similarities between the UML connector symbols suggest that the two relationships are similar. But, to justify two relationships, there must be some difference between the two. These similarities and differences are the topics of the following sections.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D50132E-9544-42BE-BAC1-3B5C82912856}" type="slidenum">
              <a:rPr lang="en-US" smtClean="0"/>
              <a:t>2</a:t>
            </a:fld>
            <a:endParaRPr lang="en-US"/>
          </a:p>
        </p:txBody>
      </p:sp>
    </p:spTree>
    <p:extLst>
      <p:ext uri="{BB962C8B-B14F-4D97-AF65-F5344CB8AC3E}">
        <p14:creationId xmlns:p14="http://schemas.microsoft.com/office/powerpoint/2010/main" val="3916616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read composition and aggregation in two different ways. We read them as a “Has-A” relationship from the whole to the part. For example, “a car has an engine” or “a car has a transmission.”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D50132E-9544-42BE-BAC1-3B5C82912856}" type="slidenum">
              <a:rPr lang="en-US" smtClean="0"/>
              <a:t>3</a:t>
            </a:fld>
            <a:endParaRPr lang="en-US"/>
          </a:p>
        </p:txBody>
      </p:sp>
    </p:spTree>
    <p:extLst>
      <p:ext uri="{BB962C8B-B14F-4D97-AF65-F5344CB8AC3E}">
        <p14:creationId xmlns:p14="http://schemas.microsoft.com/office/powerpoint/2010/main" val="1661900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we can also read the relationships from the part to the whole. In this direction, we read the relationships as “Is A Part Of.” So, “an engine is part of a car” or “a transmission is part of a car.”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D50132E-9544-42BE-BAC1-3B5C82912856}" type="slidenum">
              <a:rPr lang="en-US" smtClean="0"/>
              <a:t>4</a:t>
            </a:fld>
            <a:endParaRPr lang="en-US"/>
          </a:p>
        </p:txBody>
      </p:sp>
    </p:spTree>
    <p:extLst>
      <p:ext uri="{BB962C8B-B14F-4D97-AF65-F5344CB8AC3E}">
        <p14:creationId xmlns:p14="http://schemas.microsoft.com/office/powerpoint/2010/main" val="882107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Calibri" panose="020F0502020204030204" pitchFamily="34" charset="0"/>
                <a:ea typeface="Times New Roman" panose="02020603050405020304" pitchFamily="18" charset="0"/>
                <a:cs typeface="Times New Roman" panose="02020603050405020304" pitchFamily="18" charset="0"/>
              </a:rPr>
              <a:t>Association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is also a constructive relationship and is more general than either composition or aggregation. It is unique among the relationships being the only bidirectional one. We recognize it with the “has-a” phrase but note that it reads well in both directions. So, we can say “a contractor has a project” and “a project has a contractor” equally well.</a:t>
            </a:r>
          </a:p>
          <a:p>
            <a:endParaRPr lang="en-US" dirty="0"/>
          </a:p>
        </p:txBody>
      </p:sp>
      <p:sp>
        <p:nvSpPr>
          <p:cNvPr id="4" name="Slide Number Placeholder 3"/>
          <p:cNvSpPr>
            <a:spLocks noGrp="1"/>
          </p:cNvSpPr>
          <p:nvPr>
            <p:ph type="sldNum" sz="quarter" idx="5"/>
          </p:nvPr>
        </p:nvSpPr>
        <p:spPr/>
        <p:txBody>
          <a:bodyPr/>
          <a:lstStyle/>
          <a:p>
            <a:fld id="{2D50132E-9544-42BE-BAC1-3B5C82912856}" type="slidenum">
              <a:rPr lang="en-US" smtClean="0"/>
              <a:t>5</a:t>
            </a:fld>
            <a:endParaRPr lang="en-US"/>
          </a:p>
        </p:txBody>
      </p:sp>
    </p:spTree>
    <p:extLst>
      <p:ext uri="{BB962C8B-B14F-4D97-AF65-F5344CB8AC3E}">
        <p14:creationId xmlns:p14="http://schemas.microsoft.com/office/powerpoint/2010/main" val="1330944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must consider a special, minor case when we model a problem with a UML class diagram. Strings are necessary for most computing, and all modern programming languages support them. Small, specialized languages often provide them as a fundamental or built-in data type, while newer, general-purpose languages commonly implement them as 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 should we represent a string as an attribute in a class diagram? Or should we model it as a whole-part relationship with either aggregation or composition? How you model strings may depend on how they fit into a particular problem. The choice is yours if the problem doesn’t suggest a specific implementation.</a:t>
            </a:r>
          </a:p>
          <a:p>
            <a:endParaRPr lang="en-US" dirty="0"/>
          </a:p>
        </p:txBody>
      </p:sp>
      <p:sp>
        <p:nvSpPr>
          <p:cNvPr id="4" name="Slide Number Placeholder 3"/>
          <p:cNvSpPr>
            <a:spLocks noGrp="1"/>
          </p:cNvSpPr>
          <p:nvPr>
            <p:ph type="sldNum" sz="quarter" idx="5"/>
          </p:nvPr>
        </p:nvSpPr>
        <p:spPr/>
        <p:txBody>
          <a:bodyPr/>
          <a:lstStyle/>
          <a:p>
            <a:fld id="{2D50132E-9544-42BE-BAC1-3B5C82912856}" type="slidenum">
              <a:rPr lang="en-US" smtClean="0"/>
              <a:t>6</a:t>
            </a:fld>
            <a:endParaRPr lang="en-US"/>
          </a:p>
        </p:txBody>
      </p:sp>
    </p:spTree>
    <p:extLst>
      <p:ext uri="{BB962C8B-B14F-4D97-AF65-F5344CB8AC3E}">
        <p14:creationId xmlns:p14="http://schemas.microsoft.com/office/powerpoint/2010/main" val="42356925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5/17/2023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24.xml"/><Relationship Id="rId7" Type="http://schemas.openxmlformats.org/officeDocument/2006/relationships/image" Target="../media/image2.sv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1.png"/><Relationship Id="rId5" Type="http://schemas.openxmlformats.org/officeDocument/2006/relationships/notesSlide" Target="../notesSlides/notesSlide2.xml"/><Relationship Id="rId4" Type="http://schemas.openxmlformats.org/officeDocument/2006/relationships/slideLayout" Target="../slideLayouts/slideLayout5.xml"/><Relationship Id="rId9"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27.xml"/><Relationship Id="rId7" Type="http://schemas.openxmlformats.org/officeDocument/2006/relationships/slideLayout" Target="../slideLayouts/slideLayout5.xml"/><Relationship Id="rId12" Type="http://schemas.openxmlformats.org/officeDocument/2006/relationships/image" Target="../media/image4.sv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image" Target="../media/image3.png"/><Relationship Id="rId5" Type="http://schemas.openxmlformats.org/officeDocument/2006/relationships/tags" Target="../tags/tag29.xml"/><Relationship Id="rId10" Type="http://schemas.openxmlformats.org/officeDocument/2006/relationships/image" Target="../media/image2.svg"/><Relationship Id="rId4" Type="http://schemas.openxmlformats.org/officeDocument/2006/relationships/tags" Target="../tags/tag28.xml"/><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33.xml"/><Relationship Id="rId7" Type="http://schemas.openxmlformats.org/officeDocument/2006/relationships/slideLayout" Target="../slideLayouts/slideLayout5.xml"/><Relationship Id="rId12" Type="http://schemas.openxmlformats.org/officeDocument/2006/relationships/image" Target="../media/image4.sv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image" Target="../media/image3.png"/><Relationship Id="rId5" Type="http://schemas.openxmlformats.org/officeDocument/2006/relationships/tags" Target="../tags/tag35.xml"/><Relationship Id="rId10" Type="http://schemas.openxmlformats.org/officeDocument/2006/relationships/image" Target="../media/image2.svg"/><Relationship Id="rId4" Type="http://schemas.openxmlformats.org/officeDocument/2006/relationships/tags" Target="../tags/tag34.xml"/><Relationship Id="rId9"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7.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Constructive Relationships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fundamental structure of object-oriented programs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06B78A-F1D0-4B2D-84B8-1C3A7BFB35FD}"/>
              </a:ext>
            </a:extLst>
          </p:cNvPr>
          <p:cNvSpPr>
            <a:spLocks noGrp="1"/>
          </p:cNvSpPr>
          <p:nvPr>
            <p:ph type="body" idx="1"/>
            <p:custDataLst>
              <p:tags r:id="rId1"/>
            </p:custDataLst>
          </p:nvPr>
        </p:nvSpPr>
        <p:spPr>
          <a:xfrm>
            <a:off x="1583436" y="2313433"/>
            <a:ext cx="4270248" cy="704087"/>
          </a:xfrm>
        </p:spPr>
        <p:txBody>
          <a:bodyPr/>
          <a:lstStyle/>
          <a:p>
            <a:r>
              <a:rPr lang="en-US" dirty="0"/>
              <a:t>Composition</a:t>
            </a:r>
          </a:p>
        </p:txBody>
      </p:sp>
      <p:sp>
        <p:nvSpPr>
          <p:cNvPr id="5" name="Text Placeholder 4">
            <a:extLst>
              <a:ext uri="{FF2B5EF4-FFF2-40B4-BE49-F238E27FC236}">
                <a16:creationId xmlns:a16="http://schemas.microsoft.com/office/drawing/2014/main" id="{59EBCCF0-D881-4B2C-8D23-B0455C2C06FD}"/>
              </a:ext>
            </a:extLst>
          </p:cNvPr>
          <p:cNvSpPr>
            <a:spLocks noGrp="1"/>
          </p:cNvSpPr>
          <p:nvPr>
            <p:ph type="body" sz="quarter" idx="13"/>
            <p:custDataLst>
              <p:tags r:id="rId2"/>
            </p:custDataLst>
          </p:nvPr>
        </p:nvSpPr>
        <p:spPr>
          <a:xfrm>
            <a:off x="6338316" y="2313433"/>
            <a:ext cx="4270248" cy="704087"/>
          </a:xfrm>
        </p:spPr>
        <p:txBody>
          <a:bodyPr/>
          <a:lstStyle/>
          <a:p>
            <a:r>
              <a:rPr lang="en-US" dirty="0"/>
              <a:t>Aggregation</a:t>
            </a:r>
          </a:p>
        </p:txBody>
      </p:sp>
      <p:sp>
        <p:nvSpPr>
          <p:cNvPr id="6" name="Title 5">
            <a:extLst>
              <a:ext uri="{FF2B5EF4-FFF2-40B4-BE49-F238E27FC236}">
                <a16:creationId xmlns:a16="http://schemas.microsoft.com/office/drawing/2014/main" id="{50A905E5-A39E-4149-834C-1E3891FFCDE9}"/>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Two Whole-Part Implementations</a:t>
            </a:r>
          </a:p>
        </p:txBody>
      </p:sp>
      <p:pic>
        <p:nvPicPr>
          <p:cNvPr id="9" name="Content Placeholder 8">
            <a:extLst>
              <a:ext uri="{FF2B5EF4-FFF2-40B4-BE49-F238E27FC236}">
                <a16:creationId xmlns:a16="http://schemas.microsoft.com/office/drawing/2014/main" id="{5C416749-6C14-62CF-2C8C-E8552F6AAAD2}"/>
              </a:ext>
            </a:extLst>
          </p:cNvPr>
          <p:cNvPicPr>
            <a:picLocks noGrp="1" noChangeAspect="1"/>
          </p:cNvPicPr>
          <p:nvPr>
            <p:ph sz="half" idx="2"/>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93925" y="3298825"/>
            <a:ext cx="3048000" cy="2286000"/>
          </a:xfrm>
        </p:spPr>
      </p:pic>
      <p:pic>
        <p:nvPicPr>
          <p:cNvPr id="14" name="Content Placeholder 13">
            <a:extLst>
              <a:ext uri="{FF2B5EF4-FFF2-40B4-BE49-F238E27FC236}">
                <a16:creationId xmlns:a16="http://schemas.microsoft.com/office/drawing/2014/main" id="{555DDC50-933C-AEF7-D8A3-C75F24AC7695}"/>
              </a:ext>
            </a:extLst>
          </p:cNvPr>
          <p:cNvPicPr>
            <a:picLocks noGrp="1" noChangeAspect="1"/>
          </p:cNvPicPr>
          <p:nvPr>
            <p:ph sz="quarter" idx="4"/>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941344" y="3298825"/>
            <a:ext cx="3048000" cy="2286000"/>
          </a:xfrm>
        </p:spPr>
      </p:pic>
    </p:spTree>
    <p:extLst>
      <p:ext uri="{BB962C8B-B14F-4D97-AF65-F5344CB8AC3E}">
        <p14:creationId xmlns:p14="http://schemas.microsoft.com/office/powerpoint/2010/main" val="109687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06B78A-F1D0-4B2D-84B8-1C3A7BFB35FD}"/>
              </a:ext>
            </a:extLst>
          </p:cNvPr>
          <p:cNvSpPr>
            <a:spLocks noGrp="1"/>
          </p:cNvSpPr>
          <p:nvPr>
            <p:ph type="body" idx="1"/>
            <p:custDataLst>
              <p:tags r:id="rId1"/>
            </p:custDataLst>
          </p:nvPr>
        </p:nvSpPr>
        <p:spPr>
          <a:xfrm>
            <a:off x="1583436" y="2313433"/>
            <a:ext cx="4270248" cy="704087"/>
          </a:xfrm>
        </p:spPr>
        <p:txBody>
          <a:bodyPr/>
          <a:lstStyle/>
          <a:p>
            <a:r>
              <a:rPr lang="en-US" dirty="0"/>
              <a:t>Composition</a:t>
            </a:r>
          </a:p>
        </p:txBody>
      </p:sp>
      <p:sp>
        <p:nvSpPr>
          <p:cNvPr id="5" name="Text Placeholder 4">
            <a:extLst>
              <a:ext uri="{FF2B5EF4-FFF2-40B4-BE49-F238E27FC236}">
                <a16:creationId xmlns:a16="http://schemas.microsoft.com/office/drawing/2014/main" id="{59EBCCF0-D881-4B2C-8D23-B0455C2C06FD}"/>
              </a:ext>
            </a:extLst>
          </p:cNvPr>
          <p:cNvSpPr>
            <a:spLocks noGrp="1"/>
          </p:cNvSpPr>
          <p:nvPr>
            <p:ph type="body" sz="quarter" idx="13"/>
            <p:custDataLst>
              <p:tags r:id="rId2"/>
            </p:custDataLst>
          </p:nvPr>
        </p:nvSpPr>
        <p:spPr>
          <a:xfrm>
            <a:off x="6338316" y="2313433"/>
            <a:ext cx="4270248" cy="704087"/>
          </a:xfrm>
        </p:spPr>
        <p:txBody>
          <a:bodyPr/>
          <a:lstStyle/>
          <a:p>
            <a:r>
              <a:rPr lang="en-US" dirty="0"/>
              <a:t>Aggregation</a:t>
            </a:r>
          </a:p>
        </p:txBody>
      </p:sp>
      <p:sp>
        <p:nvSpPr>
          <p:cNvPr id="6" name="Title 5">
            <a:extLst>
              <a:ext uri="{FF2B5EF4-FFF2-40B4-BE49-F238E27FC236}">
                <a16:creationId xmlns:a16="http://schemas.microsoft.com/office/drawing/2014/main" id="{50A905E5-A39E-4149-834C-1E3891FFCDE9}"/>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Two Whole-Part Implementations</a:t>
            </a:r>
          </a:p>
        </p:txBody>
      </p:sp>
      <p:sp>
        <p:nvSpPr>
          <p:cNvPr id="3" name="TextBox 2">
            <a:extLst>
              <a:ext uri="{FF2B5EF4-FFF2-40B4-BE49-F238E27FC236}">
                <a16:creationId xmlns:a16="http://schemas.microsoft.com/office/drawing/2014/main" id="{70EA19FF-0A0D-4F90-91ED-32000D7EE50B}"/>
              </a:ext>
            </a:extLst>
          </p:cNvPr>
          <p:cNvSpPr txBox="1"/>
          <p:nvPr>
            <p:custDataLst>
              <p:tags r:id="rId4"/>
            </p:custDataLst>
          </p:nvPr>
        </p:nvSpPr>
        <p:spPr>
          <a:xfrm>
            <a:off x="5192814" y="4161854"/>
            <a:ext cx="1819923" cy="646331"/>
          </a:xfrm>
          <a:prstGeom prst="rect">
            <a:avLst/>
          </a:prstGeom>
          <a:noFill/>
        </p:spPr>
        <p:txBody>
          <a:bodyPr wrap="square" rtlCol="0">
            <a:spAutoFit/>
          </a:bodyPr>
          <a:lstStyle/>
          <a:p>
            <a:pPr algn="ctr"/>
            <a:r>
              <a:rPr lang="en-US" sz="3600" dirty="0"/>
              <a:t>“Has-A”</a:t>
            </a:r>
          </a:p>
        </p:txBody>
      </p:sp>
      <p:sp>
        <p:nvSpPr>
          <p:cNvPr id="4" name="Arrow: Down 3">
            <a:extLst>
              <a:ext uri="{FF2B5EF4-FFF2-40B4-BE49-F238E27FC236}">
                <a16:creationId xmlns:a16="http://schemas.microsoft.com/office/drawing/2014/main" id="{7DB5F09C-505B-429A-BBF0-B5BE283A38CF}"/>
              </a:ext>
            </a:extLst>
          </p:cNvPr>
          <p:cNvSpPr/>
          <p:nvPr>
            <p:custDataLst>
              <p:tags r:id="rId5"/>
            </p:custDataLst>
          </p:nvPr>
        </p:nvSpPr>
        <p:spPr>
          <a:xfrm>
            <a:off x="1583436" y="3327400"/>
            <a:ext cx="647700" cy="22194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Down 8">
            <a:extLst>
              <a:ext uri="{FF2B5EF4-FFF2-40B4-BE49-F238E27FC236}">
                <a16:creationId xmlns:a16="http://schemas.microsoft.com/office/drawing/2014/main" id="{B5E21CEF-2654-44EE-B73A-78F47916BA8C}"/>
              </a:ext>
            </a:extLst>
          </p:cNvPr>
          <p:cNvSpPr/>
          <p:nvPr>
            <p:custDataLst>
              <p:tags r:id="rId6"/>
            </p:custDataLst>
          </p:nvPr>
        </p:nvSpPr>
        <p:spPr>
          <a:xfrm>
            <a:off x="9976791" y="3346630"/>
            <a:ext cx="647700" cy="2200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Content Placeholder 11">
            <a:extLst>
              <a:ext uri="{FF2B5EF4-FFF2-40B4-BE49-F238E27FC236}">
                <a16:creationId xmlns:a16="http://schemas.microsoft.com/office/drawing/2014/main" id="{306AE57A-F6FD-4EEA-3000-ED9E8408CDDC}"/>
              </a:ext>
            </a:extLst>
          </p:cNvPr>
          <p:cNvPicPr>
            <a:picLocks noGrp="1" noChangeAspect="1"/>
          </p:cNvPicPr>
          <p:nvPr>
            <p:ph sz="half" idx="2"/>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93925" y="3298825"/>
            <a:ext cx="3048000" cy="2286000"/>
          </a:xfrm>
        </p:spPr>
      </p:pic>
      <p:pic>
        <p:nvPicPr>
          <p:cNvPr id="17" name="Content Placeholder 16">
            <a:extLst>
              <a:ext uri="{FF2B5EF4-FFF2-40B4-BE49-F238E27FC236}">
                <a16:creationId xmlns:a16="http://schemas.microsoft.com/office/drawing/2014/main" id="{95A9D197-F57A-693C-0F6D-7FF0EB98AF1F}"/>
              </a:ext>
            </a:extLst>
          </p:cNvPr>
          <p:cNvPicPr>
            <a:picLocks noGrp="1" noChangeAspect="1"/>
          </p:cNvPicPr>
          <p:nvPr>
            <p:ph sz="quarter" idx="4"/>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41344" y="3298825"/>
            <a:ext cx="3048000" cy="2286000"/>
          </a:xfrm>
        </p:spPr>
      </p:pic>
    </p:spTree>
    <p:extLst>
      <p:ext uri="{BB962C8B-B14F-4D97-AF65-F5344CB8AC3E}">
        <p14:creationId xmlns:p14="http://schemas.microsoft.com/office/powerpoint/2010/main" val="2169440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06B78A-F1D0-4B2D-84B8-1C3A7BFB35FD}"/>
              </a:ext>
            </a:extLst>
          </p:cNvPr>
          <p:cNvSpPr>
            <a:spLocks noGrp="1"/>
          </p:cNvSpPr>
          <p:nvPr>
            <p:ph type="body" idx="1"/>
            <p:custDataLst>
              <p:tags r:id="rId1"/>
            </p:custDataLst>
          </p:nvPr>
        </p:nvSpPr>
        <p:spPr>
          <a:xfrm>
            <a:off x="1583436" y="2313433"/>
            <a:ext cx="4270248" cy="704087"/>
          </a:xfrm>
        </p:spPr>
        <p:txBody>
          <a:bodyPr/>
          <a:lstStyle/>
          <a:p>
            <a:r>
              <a:rPr lang="en-US" dirty="0"/>
              <a:t>Composition</a:t>
            </a:r>
          </a:p>
        </p:txBody>
      </p:sp>
      <p:sp>
        <p:nvSpPr>
          <p:cNvPr id="5" name="Text Placeholder 4">
            <a:extLst>
              <a:ext uri="{FF2B5EF4-FFF2-40B4-BE49-F238E27FC236}">
                <a16:creationId xmlns:a16="http://schemas.microsoft.com/office/drawing/2014/main" id="{59EBCCF0-D881-4B2C-8D23-B0455C2C06FD}"/>
              </a:ext>
            </a:extLst>
          </p:cNvPr>
          <p:cNvSpPr>
            <a:spLocks noGrp="1"/>
          </p:cNvSpPr>
          <p:nvPr>
            <p:ph type="body" sz="quarter" idx="13"/>
            <p:custDataLst>
              <p:tags r:id="rId2"/>
            </p:custDataLst>
          </p:nvPr>
        </p:nvSpPr>
        <p:spPr>
          <a:xfrm>
            <a:off x="6338316" y="2313433"/>
            <a:ext cx="4270248" cy="704087"/>
          </a:xfrm>
        </p:spPr>
        <p:txBody>
          <a:bodyPr/>
          <a:lstStyle/>
          <a:p>
            <a:r>
              <a:rPr lang="en-US" dirty="0"/>
              <a:t>Aggregation</a:t>
            </a:r>
          </a:p>
        </p:txBody>
      </p:sp>
      <p:sp>
        <p:nvSpPr>
          <p:cNvPr id="6" name="Title 5">
            <a:extLst>
              <a:ext uri="{FF2B5EF4-FFF2-40B4-BE49-F238E27FC236}">
                <a16:creationId xmlns:a16="http://schemas.microsoft.com/office/drawing/2014/main" id="{50A905E5-A39E-4149-834C-1E3891FFCDE9}"/>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Two Whole-Part Implementations</a:t>
            </a:r>
          </a:p>
        </p:txBody>
      </p:sp>
      <p:sp>
        <p:nvSpPr>
          <p:cNvPr id="9" name="TextBox 8">
            <a:extLst>
              <a:ext uri="{FF2B5EF4-FFF2-40B4-BE49-F238E27FC236}">
                <a16:creationId xmlns:a16="http://schemas.microsoft.com/office/drawing/2014/main" id="{5FCB8DBE-5470-4EA9-86E2-02C55AA1AFE3}"/>
              </a:ext>
            </a:extLst>
          </p:cNvPr>
          <p:cNvSpPr txBox="1"/>
          <p:nvPr>
            <p:custDataLst>
              <p:tags r:id="rId4"/>
            </p:custDataLst>
          </p:nvPr>
        </p:nvSpPr>
        <p:spPr>
          <a:xfrm>
            <a:off x="5178670" y="3744607"/>
            <a:ext cx="1834068" cy="1200329"/>
          </a:xfrm>
          <a:prstGeom prst="rect">
            <a:avLst/>
          </a:prstGeom>
          <a:noFill/>
        </p:spPr>
        <p:txBody>
          <a:bodyPr wrap="square" rtlCol="0">
            <a:spAutoFit/>
          </a:bodyPr>
          <a:lstStyle/>
          <a:p>
            <a:pPr algn="ctr"/>
            <a:r>
              <a:rPr lang="en-US" sz="3600" dirty="0"/>
              <a:t>“Is A Part-Of”</a:t>
            </a:r>
          </a:p>
        </p:txBody>
      </p:sp>
      <p:sp>
        <p:nvSpPr>
          <p:cNvPr id="10" name="Arrow: Down 9">
            <a:extLst>
              <a:ext uri="{FF2B5EF4-FFF2-40B4-BE49-F238E27FC236}">
                <a16:creationId xmlns:a16="http://schemas.microsoft.com/office/drawing/2014/main" id="{9A369C2E-8A9F-40F1-B8BA-AF0739C54341}"/>
              </a:ext>
            </a:extLst>
          </p:cNvPr>
          <p:cNvSpPr/>
          <p:nvPr>
            <p:custDataLst>
              <p:tags r:id="rId5"/>
            </p:custDataLst>
          </p:nvPr>
        </p:nvSpPr>
        <p:spPr>
          <a:xfrm rot="10800000">
            <a:off x="1583436" y="3327399"/>
            <a:ext cx="647700" cy="22194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Down 10">
            <a:extLst>
              <a:ext uri="{FF2B5EF4-FFF2-40B4-BE49-F238E27FC236}">
                <a16:creationId xmlns:a16="http://schemas.microsoft.com/office/drawing/2014/main" id="{C184871F-527B-4895-B2C6-33C57836D22C}"/>
              </a:ext>
            </a:extLst>
          </p:cNvPr>
          <p:cNvSpPr/>
          <p:nvPr>
            <p:custDataLst>
              <p:tags r:id="rId6"/>
            </p:custDataLst>
          </p:nvPr>
        </p:nvSpPr>
        <p:spPr>
          <a:xfrm rot="10800000">
            <a:off x="9976791" y="3328871"/>
            <a:ext cx="647700" cy="22180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Content Placeholder 11">
            <a:extLst>
              <a:ext uri="{FF2B5EF4-FFF2-40B4-BE49-F238E27FC236}">
                <a16:creationId xmlns:a16="http://schemas.microsoft.com/office/drawing/2014/main" id="{4749A4B2-DCC0-BC72-AF41-AEEA599D7AB9}"/>
              </a:ext>
            </a:extLst>
          </p:cNvPr>
          <p:cNvPicPr>
            <a:picLocks noGrp="1" noChangeAspect="1"/>
          </p:cNvPicPr>
          <p:nvPr>
            <p:ph sz="half" idx="2"/>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93925" y="3298825"/>
            <a:ext cx="3048000" cy="2286000"/>
          </a:xfrm>
        </p:spPr>
      </p:pic>
      <p:pic>
        <p:nvPicPr>
          <p:cNvPr id="17" name="Content Placeholder 16">
            <a:extLst>
              <a:ext uri="{FF2B5EF4-FFF2-40B4-BE49-F238E27FC236}">
                <a16:creationId xmlns:a16="http://schemas.microsoft.com/office/drawing/2014/main" id="{25FE7446-2466-0FB8-CD25-FA13CDEB620D}"/>
              </a:ext>
            </a:extLst>
          </p:cNvPr>
          <p:cNvPicPr>
            <a:picLocks noGrp="1" noChangeAspect="1"/>
          </p:cNvPicPr>
          <p:nvPr>
            <p:ph sz="quarter" idx="4"/>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941344" y="3298825"/>
            <a:ext cx="3048000" cy="2286000"/>
          </a:xfrm>
        </p:spPr>
      </p:pic>
    </p:spTree>
    <p:extLst>
      <p:ext uri="{BB962C8B-B14F-4D97-AF65-F5344CB8AC3E}">
        <p14:creationId xmlns:p14="http://schemas.microsoft.com/office/powerpoint/2010/main" val="279626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6BA0E-A591-CE78-1968-7478AB2E646B}"/>
              </a:ext>
            </a:extLst>
          </p:cNvPr>
          <p:cNvSpPr>
            <a:spLocks noGrp="1"/>
          </p:cNvSpPr>
          <p:nvPr>
            <p:ph type="title"/>
          </p:nvPr>
        </p:nvSpPr>
        <p:spPr>
          <a:xfrm>
            <a:off x="804672" y="964692"/>
            <a:ext cx="3066937" cy="1188720"/>
          </a:xfrm>
        </p:spPr>
        <p:txBody>
          <a:bodyPr vert="horz" lIns="182880" tIns="182880" rIns="182880" bIns="182880" rtlCol="0" anchor="ctr">
            <a:normAutofit/>
          </a:bodyPr>
          <a:lstStyle/>
          <a:p>
            <a:r>
              <a:rPr lang="en-US" dirty="0"/>
              <a:t>Association</a:t>
            </a:r>
          </a:p>
        </p:txBody>
      </p:sp>
      <p:sp>
        <p:nvSpPr>
          <p:cNvPr id="4" name="Content Placeholder 3">
            <a:extLst>
              <a:ext uri="{FF2B5EF4-FFF2-40B4-BE49-F238E27FC236}">
                <a16:creationId xmlns:a16="http://schemas.microsoft.com/office/drawing/2014/main" id="{778688B7-2958-9E71-4FD1-90C821E89686}"/>
              </a:ext>
            </a:extLst>
          </p:cNvPr>
          <p:cNvSpPr>
            <a:spLocks noGrp="1"/>
          </p:cNvSpPr>
          <p:nvPr>
            <p:ph sz="half" idx="2"/>
          </p:nvPr>
        </p:nvSpPr>
        <p:spPr>
          <a:xfrm>
            <a:off x="803244" y="2638044"/>
            <a:ext cx="3063765" cy="3263206"/>
          </a:xfrm>
        </p:spPr>
        <p:txBody>
          <a:bodyPr vert="horz" lIns="91440" tIns="45720" rIns="91440" bIns="45720" rtlCol="0">
            <a:normAutofit/>
          </a:bodyPr>
          <a:lstStyle/>
          <a:p>
            <a:r>
              <a:rPr lang="en-US" dirty="0"/>
              <a:t>Association is bidirectional</a:t>
            </a:r>
          </a:p>
          <a:p>
            <a:r>
              <a:rPr lang="en-US" dirty="0"/>
              <a:t>“Has-a” relationship that reads well in both directions</a:t>
            </a:r>
          </a:p>
          <a:p>
            <a:pPr lvl="1"/>
            <a:r>
              <a:rPr lang="en-US" dirty="0"/>
              <a:t>A contractor “has-a” project</a:t>
            </a:r>
          </a:p>
          <a:p>
            <a:pPr lvl="1"/>
            <a:r>
              <a:rPr lang="en-US" dirty="0"/>
              <a:t>A project “has-a” contractor</a:t>
            </a:r>
          </a:p>
        </p:txBody>
      </p:sp>
      <p:pic>
        <p:nvPicPr>
          <p:cNvPr id="6" name="Content Placeholder 5">
            <a:extLst>
              <a:ext uri="{FF2B5EF4-FFF2-40B4-BE49-F238E27FC236}">
                <a16:creationId xmlns:a16="http://schemas.microsoft.com/office/drawing/2014/main" id="{6A746100-8CA9-3A7F-5545-09AC2D262C96}"/>
              </a:ext>
            </a:extLst>
          </p:cNvPr>
          <p:cNvPicPr>
            <a:picLocks noGrp="1" noChangeAspect="1"/>
          </p:cNvPicPr>
          <p:nvPr>
            <p:ph sz="half"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3366" y="1537778"/>
            <a:ext cx="6227064" cy="3790386"/>
          </a:xfrm>
          <a:prstGeom prst="rect">
            <a:avLst/>
          </a:prstGeom>
        </p:spPr>
      </p:pic>
    </p:spTree>
    <p:extLst>
      <p:ext uri="{BB962C8B-B14F-4D97-AF65-F5344CB8AC3E}">
        <p14:creationId xmlns:p14="http://schemas.microsoft.com/office/powerpoint/2010/main" val="7177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2">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AE59F5-7AD6-4D70-B188-B7EF8C945338}"/>
              </a:ext>
            </a:extLst>
          </p:cNvPr>
          <p:cNvSpPr>
            <a:spLocks noGrp="1"/>
          </p:cNvSpPr>
          <p:nvPr>
            <p:ph type="title"/>
            <p:custDataLst>
              <p:tags r:id="rId1"/>
            </p:custDataLst>
          </p:nvPr>
        </p:nvSpPr>
        <p:spPr bwMode="black">
          <a:xfrm>
            <a:off x="1600200" y="4269282"/>
            <a:ext cx="8991600" cy="1264762"/>
          </a:xfrm>
          <a:prstGeom prst="rect">
            <a:avLst/>
          </a:prstGeom>
        </p:spPr>
        <p:txBody>
          <a:bodyPr vert="horz" lIns="274320" tIns="182880" rIns="274320" bIns="182880" rtlCol="0" anchor="ctr" anchorCtr="1">
            <a:normAutofit/>
          </a:bodyPr>
          <a:lstStyle/>
          <a:p>
            <a:r>
              <a:rPr lang="en-US" sz="3200" dirty="0"/>
              <a:t>Modeling with Library classes</a:t>
            </a:r>
          </a:p>
        </p:txBody>
      </p:sp>
      <p:pic>
        <p:nvPicPr>
          <p:cNvPr id="6" name="Content Placeholder 5">
            <a:extLst>
              <a:ext uri="{FF2B5EF4-FFF2-40B4-BE49-F238E27FC236}">
                <a16:creationId xmlns:a16="http://schemas.microsoft.com/office/drawing/2014/main" id="{0AC5B956-4A44-26FC-1734-8A314EB4640F}"/>
              </a:ext>
            </a:extLst>
          </p:cNvPr>
          <p:cNvPicPr>
            <a:picLocks noGrp="1" noChangeAspect="1"/>
          </p:cNvPicPr>
          <p:nvPr>
            <p:ph sz="half" idx="2"/>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5267" y="1520628"/>
            <a:ext cx="10921466" cy="1540206"/>
          </a:xfrm>
          <a:prstGeom prst="rect">
            <a:avLst/>
          </a:prstGeom>
        </p:spPr>
      </p:pic>
    </p:spTree>
    <p:extLst>
      <p:ext uri="{BB962C8B-B14F-4D97-AF65-F5344CB8AC3E}">
        <p14:creationId xmlns:p14="http://schemas.microsoft.com/office/powerpoint/2010/main" val="13959689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PRESENTER_DUMMYTAG" val="&lt;DummyForForceWrite&gt;&lt;/DummyForForceWrite&gt;"/>
  <p:tag name="HTML_SHAPEINFO" val="&lt;ThreeDShapeInfo&gt;&lt;uuid val=&quot;{9B3276C6-4B87-43B8-BE67-7E13F45F6205}&quot;/&gt;&lt;isInvalidForFieldText val=&quot;0&quot;/&gt;&lt;Image&gt;&lt;filename val=&quot;C:\Users\delroy\AppData\Local\Temp\CP1930414079000Session\CPTrustFolder1930414079015\PPTImport1930414125828\data\asimages\{9B3276C6-4B87-43B8-BE67-7E13F45F6205}_1.png&quot;/&gt;&lt;left val=&quot;167&quot;/&gt;&lt;top val=&quot;249&quot;/&gt;&lt;width val=&quot;945&quot;/&gt;&lt;height val=&quot;174&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6&quot;/&gt;&lt;/TableIndex&gt;&lt;/ShapeTextInfo&gt;"/>
  <p:tag name="PRESENTER_DUMMYTAG" val="&lt;DummyForForceWrite&gt;&lt;/DummyForForceWrite&gt;"/>
  <p:tag name="HTML_SHAPEINFO" val="&lt;ThreeDShapeInfo&gt;&lt;uuid val=&quot;{64A1805A-FBAD-4694-A2CC-3670C84C9731}&quot;/&gt;&lt;isInvalidForFieldText val=&quot;0&quot;/&gt;&lt;Image&gt;&lt;filename val=&quot;C:\Users\delroy\AppData\Local\Temp\CP1930414079000Session\CPTrustFolder1930414079015\PPTImport1930414125828\data\asimages\{64A1805A-FBAD-4694-A2CC-3670C84C9731}_1.png&quot;/&gt;&lt;left val=&quot;282&quot;/&gt;&lt;top val=&quot;452&quot;/&gt;&lt;width val=&quot;715&quot;/&gt;&lt;height val=&quot;135&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B12645E0-A1EC-47C1-9071-30229BB1DFBB}&quot;/&gt;&lt;isInvalidForFieldText val=&quot;0&quot;/&gt;&lt;Image&gt;&lt;filename val=&quot;C:\Users\delroy\AppData\Local\Temp\CP1930414079000Session\CPTrustFolder1930414079015\PPTImport1930414125828\data\asimages\{B12645E0-A1EC-47C1-9071-30229BB1DFBB}_1.png&quot;/&gt;&lt;left val=&quot;167&quot;/&gt;&lt;top val=&quot;647&quot;/&gt;&lt;width val=&quot;159&quot;/&gt;&lt;height val=&quot;35&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FBA109E4-A596-4CDC-A106-46A8C57B8AD5}&quot;/&gt;&lt;isInvalidForFieldText val=&quot;0&quot;/&gt;&lt;Image&gt;&lt;filename val=&quot;C:\Users\delroy\AppData\Local\Temp\CP1688895545640Session\CPTrustFolder1688895545640\PPTImport1688895595468\data\asimages\{FBA109E4-A596-4CDC-A106-46A8C57B8AD5}_2.png&quot;/&gt;&lt;left val=&quot;165&quot;/&gt;&lt;top val=&quot;242&quot;/&gt;&lt;width val=&quot;449&quot;/&gt;&lt;height val=&quot;8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6B809E6E-DEE1-4AD2-97DD-510D875CB343}&quot;/&gt;&lt;isInvalidForFieldText val=&quot;0&quot;/&gt;&lt;Image&gt;&lt;filename val=&quot;C:\Users\delroy\AppData\Local\Temp\CP1688895545640Session\CPTrustFolder1688895545640\PPTImport1688895595468\data\asimages\{6B809E6E-DEE1-4AD2-97DD-510D875CB343}_2.png&quot;/&gt;&lt;left val=&quot;664&quot;/&gt;&lt;top val=&quot;242&quot;/&gt;&lt;width val=&quot;449&quot;/&gt;&lt;height val=&quot;8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ED5BA4A7-FC1B-4081-911E-5A1CB90BCE3A}&quot;/&gt;&lt;isInvalidForFieldText val=&quot;0&quot;/&gt;&lt;Image&gt;&lt;filename val=&quot;C:\Users\delroy\AppData\Local\Temp\CP1688895545640Session\CPTrustFolder1688895545640\PPTImport1688895595468\data\asimages\{ED5BA4A7-FC1B-4081-911E-5A1CB90BCE3A}_2.png&quot;/&gt;&lt;left val=&quot;233&quot;/&gt;&lt;top val=&quot;100&quot;/&gt;&lt;width val=&quot;813&quot;/&gt;&lt;height val=&quot;126&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09129B07-35CF-445D-961D-D748CFDEED3A}&quot;/&gt;&lt;isInvalidForFieldText val=&quot;0&quot;/&gt;&lt;Image&gt;&lt;filename val=&quot;C:\Users\delroy\AppData\Local\Temp\CP1688895545640Session\CPTrustFolder1688895545640\PPTImport1688895595468\data\asimages\{09129B07-35CF-445D-961D-D748CFDEED3A}_3.png&quot;/&gt;&lt;left val=&quot;165&quot;/&gt;&lt;top val=&quot;242&quot;/&gt;&lt;width val=&quot;449&quot;/&gt;&lt;height val=&quot;8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D33CD5F8-9263-45FC-A344-AD241E0CD571}&quot;/&gt;&lt;isInvalidForFieldText val=&quot;0&quot;/&gt;&lt;Image&gt;&lt;filename val=&quot;C:\Users\delroy\AppData\Local\Temp\CP1688895545640Session\CPTrustFolder1688895545640\PPTImport1688895595468\data\asimages\{D33CD5F8-9263-45FC-A344-AD241E0CD571}_3.png&quot;/&gt;&lt;left val=&quot;664&quot;/&gt;&lt;top val=&quot;242&quot;/&gt;&lt;width val=&quot;449&quot;/&gt;&lt;height val=&quot;8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F7F6CC65-8E47-4E7E-AA03-7AA24E906976}&quot;/&gt;&lt;isInvalidForFieldText val=&quot;0&quot;/&gt;&lt;Image&gt;&lt;filename val=&quot;C:\Users\delroy\AppData\Local\Temp\CP1688895545640Session\CPTrustFolder1688895545640\PPTImport1688895595468\data\asimages\{F7F6CC65-8E47-4E7E-AA03-7AA24E906976}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HTML_SHAPEINFO" val="&lt;ThreeDShapeInfo&gt;&lt;uuid val=&quot;{F003C528-6810-4AD1-97F4-5B514307EE60}&quot;/&gt;&lt;isInvalidForFieldText val=&quot;0&quot;/&gt;&lt;Image&gt;&lt;filename val=&quot;C:\Users\delroy\AppData\Local\Temp\CP1688895545640Session\CPTrustFolder1688895545640\PPTImport1688895595468\data\asimages\{F003C528-6810-4AD1-97F4-5B514307EE60}_3.png&quot;/&gt;&lt;left val=&quot;533&quot;/&gt;&lt;top val=&quot;426&quot;/&gt;&lt;width val=&quot;214&quot;/&gt;&lt;height val=&quot;102&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EEFE2CB0-B221-403D-A67A-9B6E78DFF69D}&quot;/&gt;&lt;isInvalidForFieldText val=&quot;0&quot;/&gt;&lt;Image&gt;&lt;filename val=&quot;C:\Users\delroy\AppData\Local\Temp\CP1688895545640Session\CPTrustFolder1688895545640\PPTImport1688895595468\data\asimages\{EEFE2CB0-B221-403D-A67A-9B6E78DFF69D}_4.png&quot;/&gt;&lt;left val=&quot;165&quot;/&gt;&lt;top val=&quot;242&quot;/&gt;&lt;width val=&quot;449&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6A270824-9B56-4F81-B3BE-B3860303FBAC}&quot;/&gt;&lt;isInvalidForFieldText val=&quot;0&quot;/&gt;&lt;Image&gt;&lt;filename val=&quot;C:\Users\delroy\AppData\Local\Temp\CP1688895545640Session\CPTrustFolder1688895545640\PPTImport1688895595468\data\asimages\{6A270824-9B56-4F81-B3BE-B3860303FBAC}_4.png&quot;/&gt;&lt;left val=&quot;664&quot;/&gt;&lt;top val=&quot;242&quot;/&gt;&lt;width val=&quot;449&quot;/&gt;&lt;height val=&quot;8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FCEC8D8F-3110-407C-A7C3-38B8F4388EF9}&quot;/&gt;&lt;isInvalidForFieldText val=&quot;0&quot;/&gt;&lt;Image&gt;&lt;filename val=&quot;C:\Users\delroy\AppData\Local\Temp\CP1688895545640Session\CPTrustFolder1688895545640\PPTImport1688895595468\data\asimages\{FCEC8D8F-3110-407C-A7C3-38B8F4388EF9}_4.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6&quot;/&gt;&lt;lineCharCount val=&quot;8&quot;/&gt;&lt;/TableIndex&gt;&lt;/ShapeTextInfo&gt;"/>
  <p:tag name="HTML_SHAPEINFO" val="&lt;ThreeDShapeInfo&gt;&lt;uuid val=&quot;{809D7152-A156-465F-AF76-2B0FDDB2865B}&quot;/&gt;&lt;isInvalidForFieldText val=&quot;0&quot;/&gt;&lt;Image&gt;&lt;filename val=&quot;C:\Users\delroy\AppData\Local\Temp\CP1688895545640Session\CPTrustFolder1688895545640\PPTImport1688895595468\data\asimages\{809D7152-A156-465F-AF76-2B0FDDB2865B}_4.png&quot;/&gt;&lt;left val=&quot;525&quot;/&gt;&lt;top val=&quot;382&quot;/&gt;&lt;width val=&quot;229&quot;/&gt;&lt;height val=&quot;160&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 name="HTML_SHAPEINFO" val="&lt;ThreeDShapeInfo&gt;&lt;uuid val=&quot;{BB813290-262C-4212-9093-C91A3D354D4D}&quot;/&gt;&lt;isInvalidForFieldText val=&quot;0&quot;/&gt;&lt;Image&gt;&lt;filename val=&quot;C:\Users\delroy\AppData\Local\Temp\CP1688895545640Session\CPTrustFolder1688895545640\PPTImport1688895595468\data\asimages\{BB813290-262C-4212-9093-C91A3D354D4D}_5.png&quot;/&gt;&lt;left val=&quot;167&quot;/&gt;&lt;top val=&quot;447&quot;/&gt;&lt;width val=&quot;945&quot;/&gt;&lt;height val=&quot;134&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137</TotalTime>
  <Words>459</Words>
  <Application>Microsoft Office PowerPoint</Application>
  <PresentationFormat>Widescreen</PresentationFormat>
  <Paragraphs>33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Parcel</vt:lpstr>
      <vt:lpstr>Constructive Relationships</vt:lpstr>
      <vt:lpstr>Two Whole-Part Implementations</vt:lpstr>
      <vt:lpstr>Two Whole-Part Implementations</vt:lpstr>
      <vt:lpstr>Two Whole-Part Implementations</vt:lpstr>
      <vt:lpstr>Association</vt:lpstr>
      <vt:lpstr>Modeling with Library classes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Constructive Relationships</dc:title>
  <dc:creator>Delroy Brinkerhoff</dc:creator>
  <cp:lastModifiedBy>Delroy Brinkerhoff</cp:lastModifiedBy>
  <cp:revision>21</cp:revision>
  <dcterms:created xsi:type="dcterms:W3CDTF">2016-07-13T22:03:45Z</dcterms:created>
  <dcterms:modified xsi:type="dcterms:W3CDTF">2023-05-17T12:50:50Z</dcterms:modified>
</cp:coreProperties>
</file>