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heme/theme2.xml" ContentType="application/vnd.openxmlformats-officedocument.them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1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2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3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notesSlides/notesSlide4.xml" ContentType="application/vnd.openxmlformats-officedocument.presentationml.notesSlid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5.xml" ContentType="application/vnd.openxmlformats-officedocument.presentationml.notesSlide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6.xml" ContentType="application/vnd.openxmlformats-officedocument.presentationml.notesSlid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7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notesSlides/notesSlide8.xml" ContentType="application/vnd.openxmlformats-officedocument.presentationml.notesSlide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9.xml" ContentType="application/vnd.openxmlformats-officedocument.presentationml.notesSlide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8" r:id="rId3"/>
    <p:sldId id="266" r:id="rId4"/>
    <p:sldId id="267" r:id="rId5"/>
    <p:sldId id="264" r:id="rId6"/>
    <p:sldId id="268" r:id="rId7"/>
    <p:sldId id="262" r:id="rId8"/>
    <p:sldId id="263" r:id="rId9"/>
    <p:sldId id="269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53A0FE-1187-42FC-94D3-99042E34F319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6040F-CE3D-4989-B132-74D7AC05F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34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Composition so tightly binds two objects that they have simultaneous lifetimes – they are created and destroyed at the same time. C++ implements composition by embedding or nesting one object inside another. The simultaneous lifetimes and object embedding dictate how we build a composition relationship.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96040F-CE3D-4989-B132-74D7AC05F5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3429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Owner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constructor has five parameters. It passes two of these to its superclass,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and two to its part class,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Pet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and uses the last to initialize its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account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member variable.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96040F-CE3D-4989-B132-74D7AC05F5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329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program creates a variable, including an object, it allocates memory to hold the variable. When a variable is a whole object, the program must allocate enough memory to store all the embedded part objects plus any non-object whole-class member variables. For the program to allocate memory for the whole object, it must “know” the size of the parts; to “know” the size of the parts, the program needs the complete class specification for each part. So, to use composition, programmers must specify the part classes before the whole.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96040F-CE3D-4989-B132-74D7AC05F5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088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Whenever a program creates an object, even an embedded one, it must be constructed or initialized. And initializing a new object is always the responsibility of a constructor function. Coupling this responsibility with the simultaneous lifetimes of the whole and part objects implies that the whole-class constructor must initialize all part objects by calling the appropriate constructor.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use strings in programs so often that it’s easy to forget that “string” is the name of a C++ class with numerous constructors. In this example, the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constructor initializes the member variables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weight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height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with elements in its initializer list. Crucially, the initializer list also initializes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with an </a:t>
            </a:r>
            <a:r>
              <a:rPr lang="en-US" sz="1800" i="1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implicit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call to the string’s default constructor, which creates an empty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96040F-CE3D-4989-B132-74D7AC05F5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152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next example makes the composition relationship between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more apparent. It assumes that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doesn’t have a default constructor or (as is often the case) that we need to call a parameterized constructor.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statement in the whole-class constructor’s body can send a message to (i.e., call a function in) a part object. To ensure that the part objects are ready for immediate use, the whole calls the part constructors in its initializer list. C++ implements composition with a member variable and uses the variable’s name to call the part class’s constructor.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Programs often pass one or more of the whole class constructor’s parameters to a part class constructor. Consequently, the names appearing in the initializer list are not arbitrary: they match the whole class’s member variables and the constructor’s parameters.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96040F-CE3D-4989-B132-74D7AC05F5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6900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Combining composition with other relationships increases the challenge of maneuvering the initialization data through the chain of constructor calls. The Student and Person classes form a short inheritance hierarchy in this example. Additionally, the example forms a composition relationship between the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96040F-CE3D-4989-B132-74D7AC05F5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06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program instantiates a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it must pass data from the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constructor to the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from the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the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Each class uses some of the constructor data to initialize one of its members and passes the rest to the next class in the chain.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96040F-CE3D-4989-B132-74D7AC05F5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508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constructor has four parameters. It retains one to initialize its </a:t>
            </a:r>
            <a:r>
              <a:rPr lang="en-US" sz="1800" kern="100" dirty="0" err="1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gpa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member variable and passes the rest to the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constructor. The program uses the superclass’s name to call its constructor. A superclass constructor call is always the first element in an initializer list. And the number of arguments in the call must match the number of parameters in the constructor function.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Person constructor uses one parameter to initialize the member variable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passes the rest to the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constructor. The program uses the whole class variable name implementing composition to call the part class constructor.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96040F-CE3D-4989-B132-74D7AC05F5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3062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final example also combines composition and inheritance but moves the composition from the superclass to the subclass. As before, our interest begins when the program instantiates an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Owner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 and maneuvers the initializing data into the correct objects.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96040F-CE3D-4989-B132-74D7AC05F5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6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800" kern="1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Owner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constructor splits the data entering as constructor parameters. It first sends some of the data to its superclass, then some to its part class.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96040F-CE3D-4989-B132-74D7AC05F5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76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5/13/2023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818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5/13/2023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335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5/13/2023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505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5/13/2023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0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5/13/2023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9623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5/13/2023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23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5/13/2023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136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5/13/2023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82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5/13/2023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90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5/13/2023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919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40FB4B4-2185-4162-9846-7C5876CD7D32}" type="datetimeFigureOut">
              <a:rPr lang="en-US" smtClean="0"/>
              <a:t>5/13/2023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0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40FB4B4-2185-4162-9846-7C5876CD7D32}" type="datetimeFigureOut">
              <a:rPr lang="en-US" smtClean="0"/>
              <a:t>5/13/2023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246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1.emf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7" Type="http://schemas.openxmlformats.org/officeDocument/2006/relationships/image" Target="../media/image3.sv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7" Type="http://schemas.openxmlformats.org/officeDocument/2006/relationships/image" Target="../media/image5.svg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image" Target="../media/image4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7" Type="http://schemas.openxmlformats.org/officeDocument/2006/relationships/image" Target="../media/image7.svg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tags" Target="../tags/tag43.xml"/><Relationship Id="rId7" Type="http://schemas.openxmlformats.org/officeDocument/2006/relationships/image" Target="../media/image6.png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49.xml"/><Relationship Id="rId7" Type="http://schemas.openxmlformats.org/officeDocument/2006/relationships/image" Target="../media/image9.svg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image" Target="../media/image8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tags" Target="../tags/tag52.xml"/><Relationship Id="rId7" Type="http://schemas.openxmlformats.org/officeDocument/2006/relationships/notesSlide" Target="../notesSlides/notesSlide9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4.xml"/><Relationship Id="rId4" Type="http://schemas.openxmlformats.org/officeDocument/2006/relationships/tags" Target="../tags/tag53.xml"/><Relationship Id="rId9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 bwMode="blackWhite"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/>
          <a:lstStyle/>
          <a:p>
            <a:r>
              <a:rPr lang="en-US" dirty="0"/>
              <a:t>Building Composition:</a:t>
            </a:r>
            <a:br>
              <a:rPr lang="en-US" dirty="0"/>
            </a:br>
            <a:r>
              <a:rPr lang="en-US" dirty="0"/>
              <a:t>Whole-Part by embedding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695194" y="4352544"/>
            <a:ext cx="6801612" cy="1239894"/>
          </a:xfrm>
        </p:spPr>
        <p:txBody>
          <a:bodyPr/>
          <a:lstStyle/>
          <a:p>
            <a:r>
              <a:rPr lang="en-US" dirty="0"/>
              <a:t>The whole creates and passes data to its parts</a:t>
            </a:r>
          </a:p>
        </p:txBody>
      </p:sp>
      <p:sp>
        <p:nvSpPr>
          <p:cNvPr id="4" name="TextBox 3"/>
          <p:cNvSpPr txBox="1"/>
          <p:nvPr>
            <p:custDataLst>
              <p:tags r:id="rId3"/>
            </p:custDataLst>
          </p:nvPr>
        </p:nvSpPr>
        <p:spPr>
          <a:xfrm>
            <a:off x="1600200" y="6179127"/>
            <a:ext cx="1506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Delroy A. Brinkerhoff</a:t>
            </a:r>
          </a:p>
        </p:txBody>
      </p:sp>
    </p:spTree>
    <p:extLst>
      <p:ext uri="{BB962C8B-B14F-4D97-AF65-F5344CB8AC3E}">
        <p14:creationId xmlns:p14="http://schemas.microsoft.com/office/powerpoint/2010/main" val="2124726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18C48-E2FA-4E0E-AD79-A5447B6ACC62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/>
          <a:lstStyle/>
          <a:p>
            <a:r>
              <a:rPr lang="en-US" sz="2800" dirty="0"/>
              <a:t>Inheritance &amp; whole/part (2)</a:t>
            </a:r>
            <a:br>
              <a:rPr lang="en-US" sz="2800" dirty="0"/>
            </a:br>
            <a:r>
              <a:rPr lang="en-US" sz="2800" dirty="0"/>
              <a:t>Continued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8FC503-0F2D-491E-9C19-CD87D8B35D4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94803" y="2299309"/>
            <a:ext cx="1103494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class Person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{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private: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	string  name;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	string  phone;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public: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	Person(string n, string p)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        : name(n), phone(p) {}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};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class Owner : public Person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{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private: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	int  account;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	Pet  my_pet;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public: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	Owner(string n, string p, int a, string pn, string v) : Person(n, p), my_pet(pn, v), account(a) {}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71591D-84A9-F5C9-B27C-854684FF864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5708342" y="2299309"/>
            <a:ext cx="48028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class Pet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{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private: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	    string name;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	    string vaccinations;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public: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	    Pet(string n, string v)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      : name(n), vaccinations(v) {}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337478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2C3C0-3D4A-4780-A303-D138252A8BB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black">
          <a:xfrm>
            <a:off x="5710335" y="964692"/>
            <a:ext cx="5458409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>
            <a:normAutofit/>
          </a:bodyPr>
          <a:lstStyle/>
          <a:p>
            <a:r>
              <a:rPr lang="en-US" dirty="0"/>
              <a:t>Allocating memory For Whole Objects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537536C-69D8-4A48-B76F-8F0B05BA2A1D}"/>
              </a:ext>
            </a:extLst>
          </p:cNvPr>
          <p:cNvPicPr>
            <a:picLocks noGrp="1" noChangeAspect="1"/>
          </p:cNvPicPr>
          <p:nvPr>
            <p:ph sz="half" idx="2"/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7203233" y="2518443"/>
            <a:ext cx="2733869" cy="3122439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3D8DE23-25B9-40F0-97D0-D6D5B774493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928769" y="1611674"/>
            <a:ext cx="4884202" cy="4018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dirty="0">
                <a:latin typeface="Consolas" panose="020B0609020204030204" pitchFamily="49" charset="0"/>
                <a:cs typeface="Courier New" panose="02070309020205020404" pitchFamily="49" charset="0"/>
              </a:rPr>
              <a:t>class engine			// part</a:t>
            </a:r>
          </a:p>
          <a:p>
            <a:pPr>
              <a:lnSpc>
                <a:spcPts val="1800"/>
              </a:lnSpc>
            </a:pPr>
            <a:r>
              <a:rPr lang="en-US" dirty="0">
                <a:latin typeface="Consolas" panose="020B0609020204030204" pitchFamily="49" charset="0"/>
                <a:cs typeface="Courier New" panose="02070309020205020404" pitchFamily="49" charset="0"/>
              </a:rPr>
              <a:t>{</a:t>
            </a:r>
          </a:p>
          <a:p>
            <a:pPr>
              <a:lnSpc>
                <a:spcPts val="1800"/>
              </a:lnSpc>
            </a:pPr>
            <a:r>
              <a:rPr lang="en-US" dirty="0">
                <a:latin typeface="Consolas" panose="020B0609020204030204" pitchFamily="49" charset="0"/>
                <a:cs typeface="Courier New" panose="02070309020205020404" pitchFamily="49" charset="0"/>
              </a:rPr>
              <a:t>};</a:t>
            </a:r>
          </a:p>
          <a:p>
            <a:pPr>
              <a:lnSpc>
                <a:spcPts val="1800"/>
              </a:lnSpc>
            </a:pPr>
            <a:endParaRPr lang="en-US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>
              <a:lnSpc>
                <a:spcPts val="1800"/>
              </a:lnSpc>
            </a:pPr>
            <a:r>
              <a:rPr lang="en-US" dirty="0">
                <a:latin typeface="Consolas" panose="020B0609020204030204" pitchFamily="49" charset="0"/>
                <a:cs typeface="Courier New" panose="02070309020205020404" pitchFamily="49" charset="0"/>
              </a:rPr>
              <a:t>class transmission		// part</a:t>
            </a:r>
          </a:p>
          <a:p>
            <a:pPr>
              <a:lnSpc>
                <a:spcPts val="1800"/>
              </a:lnSpc>
            </a:pPr>
            <a:r>
              <a:rPr lang="en-US" dirty="0">
                <a:latin typeface="Consolas" panose="020B0609020204030204" pitchFamily="49" charset="0"/>
                <a:cs typeface="Courier New" panose="02070309020205020404" pitchFamily="49" charset="0"/>
              </a:rPr>
              <a:t>{</a:t>
            </a:r>
          </a:p>
          <a:p>
            <a:pPr>
              <a:lnSpc>
                <a:spcPts val="1800"/>
              </a:lnSpc>
            </a:pPr>
            <a:r>
              <a:rPr lang="en-US" dirty="0">
                <a:latin typeface="Consolas" panose="020B0609020204030204" pitchFamily="49" charset="0"/>
                <a:cs typeface="Courier New" panose="02070309020205020404" pitchFamily="49" charset="0"/>
              </a:rPr>
              <a:t>};</a:t>
            </a:r>
          </a:p>
          <a:p>
            <a:pPr>
              <a:lnSpc>
                <a:spcPts val="1800"/>
              </a:lnSpc>
            </a:pPr>
            <a:endParaRPr lang="en-US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>
              <a:lnSpc>
                <a:spcPts val="1800"/>
              </a:lnSpc>
            </a:pPr>
            <a:r>
              <a:rPr lang="en-US" dirty="0">
                <a:latin typeface="Consolas" panose="020B0609020204030204" pitchFamily="49" charset="0"/>
                <a:cs typeface="Courier New" panose="02070309020205020404" pitchFamily="49" charset="0"/>
              </a:rPr>
              <a:t>class car				// whole</a:t>
            </a:r>
          </a:p>
          <a:p>
            <a:pPr>
              <a:lnSpc>
                <a:spcPts val="1800"/>
              </a:lnSpc>
            </a:pPr>
            <a:r>
              <a:rPr lang="en-US" dirty="0">
                <a:latin typeface="Consolas" panose="020B0609020204030204" pitchFamily="49" charset="0"/>
                <a:cs typeface="Courier New" panose="02070309020205020404" pitchFamily="49" charset="0"/>
              </a:rPr>
              <a:t>{</a:t>
            </a:r>
          </a:p>
          <a:p>
            <a:pPr>
              <a:lnSpc>
                <a:spcPts val="1800"/>
              </a:lnSpc>
            </a:pPr>
            <a:r>
              <a:rPr lang="en-US" dirty="0">
                <a:latin typeface="Consolas" panose="020B0609020204030204" pitchFamily="49" charset="0"/>
                <a:cs typeface="Courier New" panose="02070309020205020404" pitchFamily="49" charset="0"/>
              </a:rPr>
              <a:t>    private:</a:t>
            </a:r>
          </a:p>
          <a:p>
            <a:pPr>
              <a:lnSpc>
                <a:spcPts val="1800"/>
              </a:lnSpc>
            </a:pPr>
            <a:r>
              <a:rPr lang="en-US" dirty="0">
                <a:latin typeface="Consolas" panose="020B0609020204030204" pitchFamily="49" charset="0"/>
                <a:cs typeface="Courier New" panose="02070309020205020404" pitchFamily="49" charset="0"/>
              </a:rPr>
              <a:t>        engine        cars_engine;</a:t>
            </a:r>
          </a:p>
          <a:p>
            <a:pPr>
              <a:lnSpc>
                <a:spcPts val="1800"/>
              </a:lnSpc>
            </a:pPr>
            <a:r>
              <a:rPr lang="en-US" dirty="0">
                <a:latin typeface="Consolas" panose="020B0609020204030204" pitchFamily="49" charset="0"/>
                <a:cs typeface="Courier New" panose="02070309020205020404" pitchFamily="49" charset="0"/>
              </a:rPr>
              <a:t>        transmission  cars_trans;</a:t>
            </a:r>
          </a:p>
          <a:p>
            <a:pPr>
              <a:lnSpc>
                <a:spcPts val="1800"/>
              </a:lnSpc>
            </a:pPr>
            <a:r>
              <a:rPr lang="en-US" dirty="0">
                <a:latin typeface="Consolas" panose="020B0609020204030204" pitchFamily="49" charset="0"/>
                <a:cs typeface="Courier New" panose="02070309020205020404" pitchFamily="49" charset="0"/>
              </a:rPr>
              <a:t>};</a:t>
            </a:r>
          </a:p>
          <a:p>
            <a:pPr>
              <a:lnSpc>
                <a:spcPts val="1800"/>
              </a:lnSpc>
            </a:pPr>
            <a:endParaRPr lang="en-US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>
              <a:lnSpc>
                <a:spcPts val="1800"/>
              </a:lnSpc>
            </a:pPr>
            <a:endParaRPr lang="en-US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>
              <a:lnSpc>
                <a:spcPts val="1800"/>
              </a:lnSpc>
            </a:pPr>
            <a:r>
              <a:rPr lang="en-US" dirty="0">
                <a:latin typeface="Consolas" panose="020B0609020204030204" pitchFamily="49" charset="0"/>
                <a:cs typeface="Courier New" panose="02070309020205020404" pitchFamily="49" charset="0"/>
              </a:rPr>
              <a:t>car my_car;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4F928FE-2307-541D-F47C-EE04A2A526FE}"/>
              </a:ext>
            </a:extLst>
          </p:cNvPr>
          <p:cNvCxnSpPr/>
          <p:nvPr/>
        </p:nvCxnSpPr>
        <p:spPr>
          <a:xfrm>
            <a:off x="932155" y="5104657"/>
            <a:ext cx="48915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813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DD280-C207-3D7F-1B78-4F4271586D3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/>
          <a:lstStyle/>
          <a:p>
            <a:r>
              <a:rPr lang="en-US" dirty="0"/>
              <a:t>Composition with default constructors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CDFACB7-DAA9-6230-0D9B-E99FF5612C3F}"/>
              </a:ext>
            </a:extLst>
          </p:cNvPr>
          <p:cNvPicPr>
            <a:picLocks noGrp="1" noChangeAspect="1"/>
          </p:cNvPicPr>
          <p:nvPr>
            <p:ph sz="half" idx="1"/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890944" y="2911081"/>
            <a:ext cx="2778688" cy="1945082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0B09BF1-A315-1A34-A3F2-09FD4D6F535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6338315" y="2638044"/>
            <a:ext cx="432968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class Person					// whole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{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private: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	   string	name;		// part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	   int		weight;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	   double	height;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public: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	   Person()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    : weight(0), height(0) {}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606534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F0CF701-0CDD-E605-6FBA-46B71B315BDC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6338314" y="2638044"/>
            <a:ext cx="52204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class Person						// whole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{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private: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  string	name;			// part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  int		weight;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  double	height;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public: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  Person(string n, int w, double h)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      : name(n), weight(), height(h) {}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E23C94-506C-2CE5-20E7-3481E64A5EA4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/>
          <a:lstStyle/>
          <a:p>
            <a:r>
              <a:rPr lang="en-US" dirty="0"/>
              <a:t>Composition without a default constructor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3173999-EA03-B91F-86DE-42814915888A}"/>
              </a:ext>
            </a:extLst>
          </p:cNvPr>
          <p:cNvPicPr>
            <a:picLocks noGrp="1" noChangeAspect="1"/>
          </p:cNvPicPr>
          <p:nvPr>
            <p:ph sz="half" idx="1"/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2702" y="3308147"/>
            <a:ext cx="5220412" cy="1491545"/>
          </a:xfrm>
        </p:spPr>
      </p:pic>
    </p:spTree>
    <p:extLst>
      <p:ext uri="{BB962C8B-B14F-4D97-AF65-F5344CB8AC3E}">
        <p14:creationId xmlns:p14="http://schemas.microsoft.com/office/powerpoint/2010/main" val="766844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7AD7C5BE-418C-4A44-91BF-28E411F75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1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120" y="1559052"/>
            <a:ext cx="10271760" cy="4347972"/>
          </a:xfrm>
          <a:prstGeom prst="rect">
            <a:avLst/>
          </a:prstGeom>
          <a:solidFill>
            <a:srgbClr val="FFFFFF"/>
          </a:solidFill>
          <a:ln w="31750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82508F-7AEF-4F40-B378-40287CE9859B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 bwMode="black">
          <a:xfrm>
            <a:off x="2231136" y="964692"/>
            <a:ext cx="7729728" cy="1188720"/>
          </a:xfrm>
          <a:prstGeom prst="ellipse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2200" dirty="0"/>
              <a:t>Inheritance &amp; whole-part (1)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CC77ED5-11E0-5FFD-4A53-0DAF9ACB996C}"/>
              </a:ext>
            </a:extLst>
          </p:cNvPr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470377" y="2482596"/>
            <a:ext cx="7262920" cy="2930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240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7AD7C5BE-418C-4A44-91BF-28E411F75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1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120" y="1559052"/>
            <a:ext cx="10271760" cy="4347972"/>
          </a:xfrm>
          <a:prstGeom prst="rect">
            <a:avLst/>
          </a:prstGeom>
          <a:solidFill>
            <a:srgbClr val="FFFFFF"/>
          </a:solidFill>
          <a:ln w="31750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82508F-7AEF-4F40-B378-40287CE9859B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 bwMode="black">
          <a:xfrm>
            <a:off x="2231136" y="964692"/>
            <a:ext cx="7729728" cy="1188720"/>
          </a:xfrm>
          <a:prstGeom prst="ellipse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2200" dirty="0"/>
              <a:t>Inheritance &amp; whole-part (1)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CC77ED5-11E0-5FFD-4A53-0DAF9ACB996C}"/>
              </a:ext>
            </a:extLst>
          </p:cNvPr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470377" y="2482596"/>
            <a:ext cx="7262920" cy="2930652"/>
          </a:xfrm>
          <a:prstGeom prst="rect">
            <a:avLst/>
          </a:prstGeom>
        </p:spPr>
      </p:pic>
      <p:sp>
        <p:nvSpPr>
          <p:cNvPr id="3" name="Arrow: Bent 2">
            <a:extLst>
              <a:ext uri="{FF2B5EF4-FFF2-40B4-BE49-F238E27FC236}">
                <a16:creationId xmlns:a16="http://schemas.microsoft.com/office/drawing/2014/main" id="{A1A96974-6AC3-4333-C33D-5CBB397E3F73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4199138" y="2747772"/>
            <a:ext cx="3781887" cy="2392399"/>
          </a:xfrm>
          <a:prstGeom prst="bentArrow">
            <a:avLst/>
          </a:prstGeom>
          <a:solidFill>
            <a:srgbClr val="0070C0">
              <a:alpha val="3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930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EA3A2-8F5B-4672-9ABE-27AD1871946B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/>
          <a:lstStyle/>
          <a:p>
            <a:r>
              <a:rPr lang="en-US" sz="2800" dirty="0"/>
              <a:t>Inheritance &amp; whole-part (1)</a:t>
            </a:r>
            <a:br>
              <a:rPr lang="en-US" sz="2800" dirty="0"/>
            </a:br>
            <a:r>
              <a:rPr lang="en-US" sz="2800" dirty="0"/>
              <a:t>Continued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C6513F-E084-4829-AD13-8224D82B968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802169" y="2500604"/>
            <a:ext cx="859358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  <a:cs typeface="Courier New" panose="02070309020205020404" pitchFamily="49" charset="0"/>
              </a:rPr>
              <a:t>class Person								// superclass and whole</a:t>
            </a:r>
          </a:p>
          <a:p>
            <a:r>
              <a:rPr lang="en-US" sz="1400" dirty="0">
                <a:latin typeface="Consolas" panose="020B06090202040302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dirty="0">
                <a:latin typeface="Consolas" panose="020B0609020204030204" pitchFamily="49" charset="0"/>
                <a:cs typeface="Courier New" panose="02070309020205020404" pitchFamily="49" charset="0"/>
              </a:rPr>
              <a:t>    private:</a:t>
            </a:r>
          </a:p>
          <a:p>
            <a:r>
              <a:rPr lang="en-US" sz="1400" dirty="0">
                <a:latin typeface="Consolas" panose="020B0609020204030204" pitchFamily="49" charset="0"/>
                <a:cs typeface="Courier New" panose="02070309020205020404" pitchFamily="49" charset="0"/>
              </a:rPr>
              <a:t>		string name;</a:t>
            </a:r>
          </a:p>
          <a:p>
            <a:r>
              <a:rPr lang="en-US" sz="1400" dirty="0">
                <a:latin typeface="Consolas" panose="020B0609020204030204" pitchFamily="49" charset="0"/>
                <a:cs typeface="Courier New" panose="02070309020205020404" pitchFamily="49" charset="0"/>
              </a:rPr>
              <a:t>		Address addr;</a:t>
            </a:r>
          </a:p>
          <a:p>
            <a:r>
              <a:rPr lang="en-US" sz="1400" dirty="0">
                <a:latin typeface="Consolas" panose="020B0609020204030204" pitchFamily="49" charset="0"/>
                <a:cs typeface="Courier New" panose="02070309020205020404" pitchFamily="49" charset="0"/>
              </a:rPr>
              <a:t>    public:</a:t>
            </a:r>
          </a:p>
          <a:p>
            <a:r>
              <a:rPr lang="en-US" sz="1400" dirty="0">
                <a:latin typeface="Consolas" panose="020B0609020204030204" pitchFamily="49" charset="0"/>
                <a:cs typeface="Courier New" panose="02070309020205020404" pitchFamily="49" charset="0"/>
              </a:rPr>
              <a:t>		Person(string n, string c, string s) : addr(c, s), name(n) {}</a:t>
            </a:r>
          </a:p>
          <a:p>
            <a:r>
              <a:rPr lang="en-US" sz="1400" dirty="0">
                <a:latin typeface="Consolas" panose="020B06090202040302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4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  <a:cs typeface="Courier New" panose="02070309020205020404" pitchFamily="49" charset="0"/>
              </a:rPr>
              <a:t>class Student : public Person				// subclass</a:t>
            </a:r>
          </a:p>
          <a:p>
            <a:r>
              <a:rPr lang="en-US" sz="1400" dirty="0">
                <a:latin typeface="Consolas" panose="020B06090202040302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dirty="0">
                <a:latin typeface="Consolas" panose="020B0609020204030204" pitchFamily="49" charset="0"/>
                <a:cs typeface="Courier New" panose="02070309020205020404" pitchFamily="49" charset="0"/>
              </a:rPr>
              <a:t>    private:</a:t>
            </a:r>
          </a:p>
          <a:p>
            <a:r>
              <a:rPr lang="en-US" sz="1400" dirty="0">
                <a:latin typeface="Consolas" panose="020B0609020204030204" pitchFamily="49" charset="0"/>
                <a:cs typeface="Courier New" panose="02070309020205020404" pitchFamily="49" charset="0"/>
              </a:rPr>
              <a:t>		double gpa;</a:t>
            </a:r>
          </a:p>
          <a:p>
            <a:r>
              <a:rPr lang="en-US" sz="1400" dirty="0">
                <a:latin typeface="Consolas" panose="020B0609020204030204" pitchFamily="49" charset="0"/>
                <a:cs typeface="Courier New" panose="02070309020205020404" pitchFamily="49" charset="0"/>
              </a:rPr>
              <a:t>    public:</a:t>
            </a:r>
          </a:p>
          <a:p>
            <a:r>
              <a:rPr lang="en-US" sz="1400" dirty="0">
                <a:latin typeface="Consolas" panose="020B0609020204030204" pitchFamily="49" charset="0"/>
                <a:cs typeface="Courier New" panose="02070309020205020404" pitchFamily="49" charset="0"/>
              </a:rPr>
              <a:t>		Student(string n, double g, string c, string s) : Person(n, c, s), gpa(g) {}</a:t>
            </a:r>
          </a:p>
          <a:p>
            <a:r>
              <a:rPr lang="en-US" sz="1400" dirty="0">
                <a:latin typeface="Consolas" panose="020B06090202040302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80937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7AD7C5BE-418C-4A44-91BF-28E411F75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1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120" y="1559052"/>
            <a:ext cx="10271760" cy="4347972"/>
          </a:xfrm>
          <a:prstGeom prst="rect">
            <a:avLst/>
          </a:prstGeom>
          <a:solidFill>
            <a:srgbClr val="FFFFFF"/>
          </a:solidFill>
          <a:ln w="31750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82508F-7AEF-4F40-B378-40287CE9859B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 bwMode="black">
          <a:xfrm>
            <a:off x="2231136" y="964692"/>
            <a:ext cx="7729728" cy="1188720"/>
          </a:xfrm>
          <a:prstGeom prst="ellipse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2200" dirty="0"/>
              <a:t>Inheritance &amp; whole-part (2)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D8285EE-85B8-3547-D317-3CC249D1A494}"/>
              </a:ext>
            </a:extLst>
          </p:cNvPr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02281" y="2482596"/>
            <a:ext cx="6799112" cy="2930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190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7AD7C5BE-418C-4A44-91BF-28E411F75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1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120" y="1559052"/>
            <a:ext cx="10271760" cy="4347972"/>
          </a:xfrm>
          <a:prstGeom prst="rect">
            <a:avLst/>
          </a:prstGeom>
          <a:solidFill>
            <a:srgbClr val="FFFFFF"/>
          </a:solidFill>
          <a:ln w="31750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82508F-7AEF-4F40-B378-40287CE9859B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 bwMode="black">
          <a:xfrm>
            <a:off x="2231136" y="964692"/>
            <a:ext cx="7729728" cy="1188720"/>
          </a:xfrm>
          <a:prstGeom prst="ellipse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2200" dirty="0"/>
              <a:t>Inheritance &amp; whole-part (2)</a:t>
            </a:r>
          </a:p>
        </p:txBody>
      </p:sp>
      <p:sp>
        <p:nvSpPr>
          <p:cNvPr id="3" name="Arrow: Up 2">
            <a:extLst>
              <a:ext uri="{FF2B5EF4-FFF2-40B4-BE49-F238E27FC236}">
                <a16:creationId xmlns:a16="http://schemas.microsoft.com/office/drawing/2014/main" id="{A1A11166-80E3-594F-6062-B3BDA47E3F9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285673" y="3509818"/>
            <a:ext cx="600363" cy="1542473"/>
          </a:xfrm>
          <a:prstGeom prst="upArrow">
            <a:avLst/>
          </a:prstGeom>
          <a:solidFill>
            <a:srgbClr val="0070C0">
              <a:alpha val="3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38C42898-71AF-4922-AC3C-AA54D82A64D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5329382" y="4599697"/>
            <a:ext cx="2272145" cy="572655"/>
          </a:xfrm>
          <a:prstGeom prst="rightArrow">
            <a:avLst/>
          </a:prstGeom>
          <a:solidFill>
            <a:srgbClr val="0070C0">
              <a:alpha val="3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5">
            <a:extLst>
              <a:ext uri="{FF2B5EF4-FFF2-40B4-BE49-F238E27FC236}">
                <a16:creationId xmlns:a16="http://schemas.microsoft.com/office/drawing/2014/main" id="{CA7CE03D-4821-AE78-1B20-F82A5FD4AA97}"/>
              </a:ext>
            </a:extLst>
          </p:cNvPr>
          <p:cNvPicPr>
            <a:picLocks noGrp="1" noChangeAspect="1"/>
          </p:cNvPicPr>
          <p:nvPr>
            <p:ph idx="1"/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702281" y="2482596"/>
            <a:ext cx="6799112" cy="2930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7767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2&quot;/&gt;&lt;/TableIndex&gt;&lt;/ShapeTextInfo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2&quot;/&gt;&lt;/TableIndex&gt;&lt;/ShapeTextInfo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24&quot;/&gt;&lt;lineCharCount val=&quot;13&quot;/&gt;&lt;lineCharCount val=&quot;12&quot;/&gt;&lt;lineCharCount val=&quot;13&quot;/&gt;&lt;lineCharCount val=&quot;11&quot;/&gt;&lt;/TableIndex&gt;&lt;/ShapeTextInfo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9&quot;/&gt;&lt;/TableIndex&gt;&lt;/ShapeTextInfo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2&quot;/&gt;&lt;/TableIndex&gt;&lt;/ShapeTextInfo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24&quot;/&gt;&lt;lineCharCount val=&quot;13&quot;/&gt;&lt;lineCharCount val=&quot;12&quot;/&gt;&lt;lineCharCount val=&quot;13&quot;/&gt;&lt;lineCharCount val=&quot;11&quot;/&gt;&lt;/TableIndex&gt;&lt;/ShapeTextInfo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24&quot;/&gt;&lt;lineCharCount val=&quot;13&quot;/&gt;&lt;lineCharCount val=&quot;12&quot;/&gt;&lt;lineCharCount val=&quot;13&quot;/&gt;&lt;lineCharCount val=&quot;11&quot;/&gt;&lt;/TableIndex&gt;&lt;/ShapeTextInfo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9&quot;/&gt;&lt;/TableIndex&gt;&lt;/ShapeText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24&quot;/&gt;&lt;lineCharCount val=&quot;13&quot;/&gt;&lt;lineCharCount val=&quot;12&quot;/&gt;&lt;lineCharCount val=&quot;13&quot;/&gt;&lt;lineCharCount val=&quot;11&quot;/&gt;&lt;/TableIndex&gt;&lt;/ShapeTextInfo&gt;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2&quot;/&gt;&lt;/TableIndex&gt;&lt;/ShapeTextInfo&gt;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9&quot;/&gt;&lt;/TableIndex&gt;&lt;/ShapeTextInfo&gt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22&quot;/&gt;&lt;lineCharCount val=&quot;23&quot;/&gt;&lt;/TableIndex&gt;&lt;/ShapeTextInfo&gt;"/>
  <p:tag name="PRESENTER_DUMMYTAG" val="&lt;DummyForForceWrite&gt;&lt;/DummyForForceWrite&gt;"/>
  <p:tag name="HTML_SHAPEINFO" val="&lt;ThreeDShapeInfo&gt;&lt;uuid val=&quot;{D68411E6-AE35-4048-8C04-BF491651EF3E}&quot;/&gt;&lt;isInvalidForFieldText val=&quot;0&quot;/&gt;&lt;Image&gt;&lt;filename val=&quot;C:\Users\delroy\AppData\Local\Temp\CP1760015694156Session\CPTrustFolder1760015694156\PPTImport1760015732046\data\asimages\{D68411E6-AE35-4048-8C04-BF491651EF3E}_1.png&quot;/&gt;&lt;left val=&quot;167&quot;/&gt;&lt;top val=&quot;249&quot;/&gt;&lt;width val=&quot;945&quot;/&gt;&lt;height val=&quot;174&quot;/&gt;&lt;hasText val=&quot;1&quot;/&gt;&lt;/Image&gt;&lt;/ThreeDShapeInfo&gt;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46&quot;/&gt;&lt;/TableIndex&gt;&lt;/ShapeTextInfo&gt;"/>
  <p:tag name="PRESENTER_DUMMYTAG" val="&lt;DummyForForceWrite&gt;&lt;/DummyForForceWrite&gt;"/>
  <p:tag name="HTML_SHAPEINFO" val="&lt;ThreeDShapeInfo&gt;&lt;uuid val=&quot;{CE79F017-2B76-4287-B840-F723B4D82BAD}&quot;/&gt;&lt;isInvalidForFieldText val=&quot;0&quot;/&gt;&lt;Image&gt;&lt;filename val=&quot;C:\Users\delroy\AppData\Local\Temp\CP1760015694156Session\CPTrustFolder1760015694156\PPTImport1760015732046\data\asimages\{CE79F017-2B76-4287-B840-F723B4D82BAD}_1.png&quot;/&gt;&lt;left val=&quot;282&quot;/&gt;&lt;top val=&quot;452&quot;/&gt;&lt;width val=&quot;715&quot;/&gt;&lt;height val=&quot;134&quot;/&gt;&lt;hasText val=&quot;1&quot;/&gt;&lt;/Image&gt;&lt;/ThreeDShapeInfo&gt;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1&quot;/&gt;&lt;/TableIndex&gt;&lt;/ShapeTextInfo&gt;"/>
  <p:tag name="PRESENTER_DUMMYTAG" val="&lt;DummyForForceWrite&gt;&lt;/DummyForForceWrite&gt;"/>
  <p:tag name="HTML_SHAPEINFO" val="&lt;ThreeDShapeInfo&gt;&lt;uuid val=&quot;{055320C7-BD30-445C-B8D8-89FF237EDFE5}&quot;/&gt;&lt;isInvalidForFieldText val=&quot;0&quot;/&gt;&lt;Image&gt;&lt;filename val=&quot;C:\Users\delroy\AppData\Local\Temp\CP1760015694156Session\CPTrustFolder1760015694156\PPTImport1760015732046\data\asimages\{055320C7-BD30-445C-B8D8-89FF237EDFE5}_1.png&quot;/&gt;&lt;left val=&quot;167&quot;/&gt;&lt;top val=&quot;647&quot;/&gt;&lt;width val=&quot;159&quot;/&gt;&lt;height val=&quot;35&quot;/&gt;&lt;hasText val=&quot;1&quot;/&gt;&lt;/Image&gt;&lt;/ThreeDShapeInfo&gt;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22&quot;/&gt;&lt;lineCharCount val=&quot;13&quot;/&gt;&lt;/TableIndex&gt;&lt;/ShapeTextInfo&gt;"/>
  <p:tag name="HTML_SHAPEINFO" val="&lt;ThreeDShapeInfo&gt;&lt;uuid val=&quot;{274A8CE3-4FC9-4D6D-A415-C28FD88744AE}&quot;/&gt;&lt;isInvalidForFieldText val=&quot;0&quot;/&gt;&lt;Image&gt;&lt;filename val=&quot;C:\Users\delroy\AppData\Local\Temp\CP1760015694156Session\CPTrustFolder1760015694156\PPTImport1760015732046\data\asimages\{274A8CE3-4FC9-4D6D-A415-C28FD88744AE}_2.png&quot;/&gt;&lt;left val=&quot;598&quot;/&gt;&lt;top val=&quot;100&quot;/&gt;&lt;width val=&quot;586&quot;/&gt;&lt;height val=&quot;126&quot;/&gt;&lt;hasText val=&quot;1&quot;/&gt;&lt;/Image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9&quot;/&gt;&lt;/TableIndex&gt;&lt;/ShapeTextInfo&gt;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7978BC8F-3B82-4DFC-9EE7-C083B6B4D92D}&quot;/&gt;&lt;isInvalidForFieldText val=&quot;0&quot;/&gt;&lt;Image&gt;&lt;filename val=&quot;C:\Users\delroy\AppData\Local\Temp\CP2058016073187Session\CPTrustFolder2058016073187\PPTImport2058030006000\data\asimages\{7978BC8F-3B82-4DFC-9EE7-C083B6B4D92D}.png&quot;/&gt;&lt;left val=&quot;755&quot;/&gt;&lt;top val=&quot;263&quot;/&gt;&lt;width val=&quot;288&quot;/&gt;&lt;height val=&quot;329&quot;/&gt;&lt;hasText val=&quot;1&quot;/&gt;&lt;/Image&gt;&lt;/ThreeDShapeInfo&gt;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7&quot;/&gt;&lt;lineCharCount val=&quot;23&quot;/&gt;&lt;lineCharCount val=&quot;2&quot;/&gt;&lt;lineCharCount val=&quot;3&quot;/&gt;&lt;lineCharCount val=&quot;1&quot;/&gt;&lt;lineCharCount val=&quot;28&quot;/&gt;&lt;lineCharCount val=&quot;2&quot;/&gt;&lt;lineCharCount val=&quot;3&quot;/&gt;&lt;lineCharCount val=&quot;1&quot;/&gt;&lt;lineCharCount val=&quot;22&quot;/&gt;&lt;lineCharCount val=&quot;2&quot;/&gt;&lt;lineCharCount val=&quot;13&quot;/&gt;&lt;lineCharCount val=&quot;35&quot;/&gt;&lt;lineCharCount val=&quot;34&quot;/&gt;&lt;lineCharCount val=&quot;3&quot;/&gt;&lt;lineCharCount val=&quot;1&quot;/&gt;&lt;lineCharCount val=&quot;1&quot;/&gt;&lt;lineCharCount val=&quot;11&quot;/&gt;&lt;/TableIndex&gt;&lt;/ShapeTextInfo&gt;"/>
  <p:tag name="HTML_SHAPEINFO" val="&lt;ThreeDShapeInfo&gt;&lt;uuid val=&quot;{E20DF38F-61E8-45A8-8D54-879C7F71F023}&quot;/&gt;&lt;isInvalidForFieldText val=&quot;0&quot;/&gt;&lt;Image&gt;&lt;filename val=&quot;C:\Users\delroy\AppData\Local\Temp\CP1760015694156Session\CPTrustFolder1760015694156\PPTImport1760015732046\data\asimages\{E20DF38F-61E8-45A8-8D54-879C7F71F023}_2.png&quot;/&gt;&lt;left val=&quot;91&quot;/&gt;&lt;top val=&quot;161&quot;/&gt;&lt;width val=&quot;519&quot;/&gt;&lt;height val=&quot;436&quot;/&gt;&lt;hasText val=&quot;1&quot;/&gt;&lt;/Image&gt;&lt;/ThreeDShapeInfo&gt;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25&quot;/&gt;&lt;lineCharCount val=&quot;12&quot;/&gt;&lt;/TableIndex&gt;&lt;/ShapeTextInfo&gt;"/>
  <p:tag name="HTML_SHAPEINFO" val="&lt;ThreeDShapeInfo&gt;&lt;uuid val=&quot;{C0705F53-8029-41DC-951F-87BD66CAE6E7}&quot;/&gt;&lt;isInvalidForFieldText val=&quot;0&quot;/&gt;&lt;Image&gt;&lt;filename val=&quot;C:\Users\delroy\AppData\Local\Temp\CP1760015694156Session\CPTrustFolder1760015694156\PPTImport1760015732046\data\asimages\{C0705F53-8029-41DC-951F-87BD66CAE6E7}_3.png&quot;/&gt;&lt;left val=&quot;233&quot;/&gt;&lt;top val=&quot;100&quot;/&gt;&lt;width val=&quot;813&quot;/&gt;&lt;height val=&quot;126&quot;/&gt;&lt;hasText val=&quot;1&quot;/&gt;&lt;/Image&gt;&lt;/ThreeDShapeInfo&gt;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DBDFE553-5BED-4999-A329-0C562B9FC4F7}&quot;/&gt;&lt;isInvalidForFieldText val=&quot;0&quot;/&gt;&lt;Image&gt;&lt;filename val=&quot;C:\Users\delroy\AppData\Local\Temp\CP1760015694156Session\CPTrustFolder1760015694156\PPTImport1760015732046\data\asimages\{DBDFE553-5BED-4999-A329-0C562B9FC4F7}_3.png&quot;/&gt;&lt;left val=&quot;197&quot;/&gt;&lt;top val=&quot;304&quot;/&gt;&lt;width val=&quot;293&quot;/&gt;&lt;height val=&quot;205&quot;/&gt;&lt;hasText val=&quot;1&quot;/&gt;&lt;/Image&gt;&lt;/ThreeDShapeInfo&gt;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0&quot;/&gt;&lt;lineCharCount val=&quot;26&quot;/&gt;&lt;lineCharCount val=&quot;2&quot;/&gt;&lt;lineCharCount val=&quot;13&quot;/&gt;&lt;lineCharCount val=&quot;26&quot;/&gt;&lt;lineCharCount val=&quot;17&quot;/&gt;&lt;lineCharCount val=&quot;19&quot;/&gt;&lt;lineCharCount val=&quot;12&quot;/&gt;&lt;lineCharCount val=&quot;13&quot;/&gt;&lt;lineCharCount val=&quot;36&quot;/&gt;&lt;lineCharCount val=&quot;2&quot;/&gt;&lt;/TableIndex&gt;&lt;/ShapeTextInfo&gt;"/>
  <p:tag name="HTML_SHAPEINFO" val="&lt;ThreeDShapeInfo&gt;&lt;uuid val=&quot;{4E2E81C1-A019-4E2A-AC50-EA670AC12CEC}&quot;/&gt;&lt;isInvalidForFieldText val=&quot;0&quot;/&gt;&lt;Image&gt;&lt;filename val=&quot;C:\Users\delroy\AppData\Local\Temp\CP1760015694156Session\CPTrustFolder1760015694156\PPTImport1760015732046\data\asimages\{4E2E81C1-A019-4E2A-AC50-EA670AC12CEC}_3.png&quot;/&gt;&lt;left val=&quot;661&quot;/&gt;&lt;top val=&quot;274&quot;/&gt;&lt;width val=&quot;459&quot;/&gt;&lt;height val=&quot;276&quot;/&gt;&lt;hasText val=&quot;1&quot;/&gt;&lt;/Image&gt;&lt;/ThreeDShapeInfo&gt;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0&quot;/&gt;&lt;lineCharCount val=&quot;27&quot;/&gt;&lt;lineCharCount val=&quot;2&quot;/&gt;&lt;lineCharCount val=&quot;13&quot;/&gt;&lt;lineCharCount val=&quot;31&quot;/&gt;&lt;lineCharCount val=&quot;21&quot;/&gt;&lt;lineCharCount val=&quot;23&quot;/&gt;&lt;lineCharCount val=&quot;12&quot;/&gt;&lt;lineCharCount val=&quot;42&quot;/&gt;&lt;lineCharCount val=&quot;46&quot;/&gt;&lt;lineCharCount val=&quot;2&quot;/&gt;&lt;/TableIndex&gt;&lt;/ShapeTextInfo&gt;"/>
  <p:tag name="HTML_SHAPEINFO" val="&lt;ThreeDShapeInfo&gt;&lt;uuid val=&quot;{C9EF5431-943A-4F8B-B0BD-9DE5352723F5}&quot;/&gt;&lt;isInvalidForFieldText val=&quot;0&quot;/&gt;&lt;Image&gt;&lt;filename val=&quot;C:\Users\delroy\AppData\Local\Temp\CP1760015694156Session\CPTrustFolder1760015694156\PPTImport1760015732046\data\asimages\{C9EF5431-943A-4F8B-B0BD-9DE5352723F5}_4.png&quot;/&gt;&lt;left val=&quot;661&quot;/&gt;&lt;top val=&quot;274&quot;/&gt;&lt;width val=&quot;552&quot;/&gt;&lt;height val=&quot;276&quot;/&gt;&lt;hasText val=&quot;1&quot;/&gt;&lt;/Image&gt;&lt;/ThreeDShapeInfo&gt;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30&quot;/&gt;&lt;lineCharCount val=&quot;11&quot;/&gt;&lt;/TableIndex&gt;&lt;/ShapeTextInfo&gt;"/>
  <p:tag name="HTML_SHAPEINFO" val="&lt;ThreeDShapeInfo&gt;&lt;uuid val=&quot;{483F127A-9B4F-423C-8B22-197F0F60E288}&quot;/&gt;&lt;isInvalidForFieldText val=&quot;0&quot;/&gt;&lt;Image&gt;&lt;filename val=&quot;C:\Users\delroy\AppData\Local\Temp\CP1760015694156Session\CPTrustFolder1760015694156\PPTImport1760015732046\data\asimages\{483F127A-9B4F-423C-8B22-197F0F60E288}_4.png&quot;/&gt;&lt;left val=&quot;233&quot;/&gt;&lt;top val=&quot;100&quot;/&gt;&lt;width val=&quot;813&quot;/&gt;&lt;height val=&quot;126&quot;/&gt;&lt;hasText val=&quot;1&quot;/&gt;&lt;/Image&gt;&lt;/ThreeDShapeInfo&gt;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7F7B9095-546C-4787-909F-295E58388A34}&quot;/&gt;&lt;isInvalidForFieldText val=&quot;0&quot;/&gt;&lt;Image&gt;&lt;filename val=&quot;C:\Users\delroy\AppData\Local\Temp\CP1760015694156Session\CPTrustFolder1760015694156\PPTImport1760015732046\data\asimages\{7F7B9095-546C-4787-909F-295E58388A34}_4.png&quot;/&gt;&lt;left val=&quot;65&quot;/&gt;&lt;top val=&quot;346&quot;/&gt;&lt;width val=&quot;549&quot;/&gt;&lt;height val=&quot;157&quot;/&gt;&lt;hasText val=&quot;1&quot;/&gt;&lt;/Image&gt;&lt;/ThreeDShapeInfo&gt;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8&quot;/&gt;&lt;/TableIndex&gt;&lt;/ShapeTextInfo&gt;"/>
  <p:tag name="HTML_SHAPEINFO" val="&lt;ThreeDShapeInfo&gt;&lt;uuid val=&quot;{BE46B7D7-62C2-496C-822F-1D5B165561F6}&quot;/&gt;&lt;isInvalidForFieldText val=&quot;0&quot;/&gt;&lt;Image&gt;&lt;filename val=&quot;C:\Users\delroy\AppData\Local\Temp\CP1760015694156Session\CPTrustFolder1760015694156\PPTImport1760015732046\data\asimages\{BE46B7D7-62C2-496C-822F-1D5B165561F6}_5.png&quot;/&gt;&lt;left val=&quot;233&quot;/&gt;&lt;top val=&quot;100&quot;/&gt;&lt;width val=&quot;813&quot;/&gt;&lt;height val=&quot;126&quot;/&gt;&lt;hasText val=&quot;1&quot;/&gt;&lt;/Image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C933227-D5DA-4460-B939-A4CFBE0C8BE5}&quot;/&gt;&lt;isInvalidForFieldText val=&quot;0&quot;/&gt;&lt;Image&gt;&lt;filename val=&quot;C:\Users\delroy\AppData\Local\Temp\CP1760015694156Session\CPTrustFolder1760015694156\PPTImport1760015732046\data\asimages\{1C933227-D5DA-4460-B939-A4CFBE0C8BE5}_5.png&quot;/&gt;&lt;left val=&quot;258&quot;/&gt;&lt;top val=&quot;259&quot;/&gt;&lt;width val=&quot;763&quot;/&gt;&lt;height val=&quot;309&quot;/&gt;&lt;hasText val=&quot;1&quot;/&gt;&lt;/Image&gt;&lt;/ThreeDShapeInfo&gt;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8&quot;/&gt;&lt;/TableIndex&gt;&lt;/ShapeTextInfo&gt;"/>
  <p:tag name="HTML_SHAPEINFO" val="&lt;ThreeDShapeInfo&gt;&lt;uuid val=&quot;{0D01FC15-5400-48C2-8D09-F694F7A2A2F0}&quot;/&gt;&lt;isInvalidForFieldText val=&quot;0&quot;/&gt;&lt;Image&gt;&lt;filename val=&quot;C:\Users\delroy\AppData\Local\Temp\CP1760015694156Session\CPTrustFolder1760015694156\PPTImport1760015732046\data\asimages\{0D01FC15-5400-48C2-8D09-F694F7A2A2F0}_6.png&quot;/&gt;&lt;left val=&quot;233&quot;/&gt;&lt;top val=&quot;100&quot;/&gt;&lt;width val=&quot;813&quot;/&gt;&lt;height val=&quot;126&quot;/&gt;&lt;hasText val=&quot;1&quot;/&gt;&lt;/Image&gt;&lt;/ThreeDShapeInfo&gt;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D8B5EA9A-7262-4CB9-B4D2-280F927E89CF}&quot;/&gt;&lt;isInvalidForFieldText val=&quot;0&quot;/&gt;&lt;Image&gt;&lt;filename val=&quot;C:\Users\delroy\AppData\Local\Temp\CP1760015694156Session\CPTrustFolder1760015694156\PPTImport1760015732046\data\asimages\{D8B5EA9A-7262-4CB9-B4D2-280F927E89CF}_6.png&quot;/&gt;&lt;left val=&quot;258&quot;/&gt;&lt;top val=&quot;259&quot;/&gt;&lt;width val=&quot;763&quot;/&gt;&lt;height val=&quot;309&quot;/&gt;&lt;hasText val=&quot;1&quot;/&gt;&lt;/Image&gt;&lt;/ThreeDShapeInfo&gt;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  <p:tag name="HTML_AUTOSHAPE_INFO" val="&lt;ThreeDShapeInfo&gt;&lt;uuid val=&quot;{327DA457-B667-412C-A8A2-AA4D33AE8058}&quot;/&gt;&lt;isInvalidForFieldText val=&quot;1&quot;/&gt;&lt;Image&gt;&lt;filename val=&quot;C:\Users\delroy\AppData\Local\Temp\CP1760015694156Session\CPTrustFolder1760015694156\PPTImport1760015732046\data\asimages\{327DA457-B667-412C-A8A2-AA4D33AE8058}_6_S.png&quot;/&gt;&lt;left val=&quot;439&quot;/&gt;&lt;top val=&quot;287&quot;/&gt;&lt;width val=&quot;399&quot;/&gt;&lt;height val=&quot;253&quot;/&gt;&lt;hasText val=&quot;0&quot;/&gt;&lt;/Image&gt;&lt;Image&gt;&lt;filename val=&quot;C:\Users\delroy\AppData\Local\Temp\CP1760015694156Session\CPTrustFolder1760015694156\PPTImport1760015732046\data\asimages\{327DA457-B667-412C-A8A2-AA4D33AE8058}_6_T.png&quot;/&gt;&lt;left val=&quot;440&quot;/&gt;&lt;top val=&quot;287&quot;/&gt;&lt;width val=&quot;398&quot;/&gt;&lt;height val=&quot;252&quot;/&gt;&lt;hasText val=&quot;1&quot;/&gt;&lt;/Image&gt;&lt;/ThreeDShapeInfo&gt;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29&quot;/&gt;&lt;lineCharCount val=&quot;9&quot;/&gt;&lt;/TableIndex&gt;&lt;/ShapeTextInfo&gt;"/>
  <p:tag name="HTML_SHAPEINFO" val="&lt;ThreeDShapeInfo&gt;&lt;uuid val=&quot;{1BAD444F-268F-4A29-A741-AB453ACA8772}&quot;/&gt;&lt;isInvalidForFieldText val=&quot;0&quot;/&gt;&lt;Image&gt;&lt;filename val=&quot;C:\Users\delroy\AppData\Local\Temp\CP1760015694156Session\CPTrustFolder1760015694156\PPTImport1760015732046\data\asimages\{1BAD444F-268F-4A29-A741-AB453ACA8772}_7.png&quot;/&gt;&lt;left val=&quot;233&quot;/&gt;&lt;top val=&quot;100&quot;/&gt;&lt;width val=&quot;813&quot;/&gt;&lt;height val=&quot;126&quot;/&gt;&lt;hasText val=&quot;1&quot;/&gt;&lt;/Image&gt;&lt;/ThreeDShapeInfo&gt;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6&quot;/&gt;&lt;lineCharCount val=&quot;44&quot;/&gt;&lt;lineCharCount val=&quot;2&quot;/&gt;&lt;lineCharCount val=&quot;13&quot;/&gt;&lt;lineCharCount val=&quot;15&quot;/&gt;&lt;lineCharCount val=&quot;16&quot;/&gt;&lt;lineCharCount val=&quot;12&quot;/&gt;&lt;lineCharCount val=&quot;64&quot;/&gt;&lt;lineCharCount val=&quot;3&quot;/&gt;&lt;lineCharCount val=&quot;1&quot;/&gt;&lt;lineCharCount val=&quot;45&quot;/&gt;&lt;lineCharCount val=&quot;2&quot;/&gt;&lt;lineCharCount val=&quot;13&quot;/&gt;&lt;lineCharCount val=&quot;14&quot;/&gt;&lt;lineCharCount val=&quot;12&quot;/&gt;&lt;lineCharCount val=&quot;79&quot;/&gt;&lt;lineCharCount val=&quot;1&quot;/&gt;&lt;/TableIndex&gt;&lt;/ShapeTextInfo&gt;"/>
  <p:tag name="HTML_SHAPEINFO" val="&lt;ThreeDShapeInfo&gt;&lt;uuid val=&quot;{BAA08E74-F328-455D-803F-CE1CFC871495}&quot;/&gt;&lt;isInvalidForFieldText val=&quot;0&quot;/&gt;&lt;Image&gt;&lt;filename val=&quot;C:\Users\delroy\AppData\Local\Temp\CP1760015694156Session\CPTrustFolder1760015694156\PPTImport1760015732046\data\asimages\{BAA08E74-F328-455D-803F-CE1CFC871495}_7.png&quot;/&gt;&lt;left val=&quot;186&quot;/&gt;&lt;top val=&quot;261&quot;/&gt;&lt;width val=&quot;905&quot;/&gt;&lt;height val=&quot;376&quot;/&gt;&lt;hasText val=&quot;1&quot;/&gt;&lt;/Image&gt;&lt;/ThreeDShapeInfo&gt;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8&quot;/&gt;&lt;/TableIndex&gt;&lt;/ShapeTextInfo&gt;"/>
  <p:tag name="HTML_SHAPEINFO" val="&lt;ThreeDShapeInfo&gt;&lt;uuid val=&quot;{E81A7D2B-81DD-40A1-BFEE-DCCB7E8CE114}&quot;/&gt;&lt;isInvalidForFieldText val=&quot;0&quot;/&gt;&lt;Image&gt;&lt;filename val=&quot;C:\Users\delroy\AppData\Local\Temp\CP1760015694156Session\CPTrustFolder1760015694156\PPTImport1760015732046\data\asimages\{E81A7D2B-81DD-40A1-BFEE-DCCB7E8CE114}_8.png&quot;/&gt;&lt;left val=&quot;233&quot;/&gt;&lt;top val=&quot;100&quot;/&gt;&lt;width val=&quot;813&quot;/&gt;&lt;height val=&quot;126&quot;/&gt;&lt;hasText val=&quot;1&quot;/&gt;&lt;/Image&gt;&lt;/ThreeDShapeInfo&gt;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A921EB5E-3180-4503-AAB0-E19806EA94CB}&quot;/&gt;&lt;isInvalidForFieldText val=&quot;0&quot;/&gt;&lt;Image&gt;&lt;filename val=&quot;C:\Users\delroy\AppData\Local\Temp\CP1760015694156Session\CPTrustFolder1760015694156\PPTImport1760015732046\data\asimages\{A921EB5E-3180-4503-AAB0-E19806EA94CB}_8.png&quot;/&gt;&lt;left val=&quot;282&quot;/&gt;&lt;top val=&quot;259&quot;/&gt;&lt;width val=&quot;715&quot;/&gt;&lt;height val=&quot;309&quot;/&gt;&lt;hasText val=&quot;1&quot;/&gt;&lt;/Image&gt;&lt;/ThreeDShape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8&quot;/&gt;&lt;/TableIndex&gt;&lt;/ShapeTextInfo&gt;"/>
  <p:tag name="HTML_SHAPEINFO" val="&lt;ThreeDShapeInfo&gt;&lt;uuid val=&quot;{7FC99EC6-627A-42A2-8BEB-28F3D4764383}&quot;/&gt;&lt;isInvalidForFieldText val=&quot;0&quot;/&gt;&lt;Image&gt;&lt;filename val=&quot;C:\Users\delroy\AppData\Local\Temp\CP1760015694156Session\CPTrustFolder1760015694156\PPTImport1760015732046\data\asimages\{7FC99EC6-627A-42A2-8BEB-28F3D4764383}_9.png&quot;/&gt;&lt;left val=&quot;233&quot;/&gt;&lt;top val=&quot;100&quot;/&gt;&lt;width val=&quot;813&quot;/&gt;&lt;height val=&quot;126&quot;/&gt;&lt;hasText val=&quot;1&quot;/&gt;&lt;/Image&gt;&lt;/ThreeDShapeInfo&gt;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A7DBF9D9-73C3-4DEF-8128-55C8EF9B1CE9}&quot;/&gt;&lt;isInvalidForFieldText val=&quot;0&quot;/&gt;&lt;Image&gt;&lt;filename val=&quot;C:\Users\delroy\AppData\Local\Temp\CP1760015694156Session\CPTrustFolder1760015694156\PPTImport1760015732046\data\asimages\{A7DBF9D9-73C3-4DEF-8128-55C8EF9B1CE9}_9.png&quot;/&gt;&lt;left val=&quot;282&quot;/&gt;&lt;top val=&quot;259&quot;/&gt;&lt;width val=&quot;715&quot;/&gt;&lt;height val=&quot;309&quot;/&gt;&lt;hasText val=&quot;1&quot;/&gt;&lt;/Image&gt;&lt;/ThreeDShapeInfo&gt;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29&quot;/&gt;&lt;lineCharCount val=&quot;9&quot;/&gt;&lt;/TableIndex&gt;&lt;/ShapeTextInfo&gt;"/>
  <p:tag name="HTML_SHAPEINFO" val="&lt;ThreeDShapeInfo&gt;&lt;uuid val=&quot;{363E296F-262C-4E77-BDF1-99D9755AA361}&quot;/&gt;&lt;isInvalidForFieldText val=&quot;0&quot;/&gt;&lt;Image&gt;&lt;filename val=&quot;C:\Users\delroy\AppData\Local\Temp\CP1760015694156Session\CPTrustFolder1760015694156\PPTImport1760015732046\data\asimages\{363E296F-262C-4E77-BDF1-99D9755AA361}_10.png&quot;/&gt;&lt;left val=&quot;233&quot;/&gt;&lt;top val=&quot;100&quot;/&gt;&lt;width val=&quot;813&quot;/&gt;&lt;height val=&quot;126&quot;/&gt;&lt;hasText val=&quot;1&quot;/&gt;&lt;/Image&gt;&lt;/ThreeDShapeInfo&gt;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8&quot;/&gt;&lt;lineCharCount val=&quot;13&quot;/&gt;&lt;lineCharCount val=&quot;2&quot;/&gt;&lt;lineCharCount val=&quot;13&quot;/&gt;&lt;lineCharCount val=&quot;16&quot;/&gt;&lt;lineCharCount val=&quot;17&quot;/&gt;&lt;lineCharCount val=&quot;12&quot;/&gt;&lt;lineCharCount val=&quot;29&quot;/&gt;&lt;lineCharCount val=&quot;36&quot;/&gt;&lt;lineCharCount val=&quot;3&quot;/&gt;&lt;lineCharCount val=&quot;1&quot;/&gt;&lt;lineCharCount val=&quot;28&quot;/&gt;&lt;lineCharCount val=&quot;2&quot;/&gt;&lt;lineCharCount val=&quot;13&quot;/&gt;&lt;lineCharCount val=&quot;16&quot;/&gt;&lt;lineCharCount val=&quot;15&quot;/&gt;&lt;lineCharCount val=&quot;12&quot;/&gt;&lt;lineCharCount val=&quot;101&quot;/&gt;&lt;lineCharCount val=&quot;2&quot;/&gt;&lt;/TableIndex&gt;&lt;/ShapeTextInfo&gt;"/>
  <p:tag name="HTML_SHAPEINFO" val="&lt;ThreeDShapeInfo&gt;&lt;uuid val=&quot;{1976FBA6-8E62-41F5-9D02-9FB6932F60DD}&quot;/&gt;&lt;isInvalidForFieldText val=&quot;0&quot;/&gt;&lt;Image&gt;&lt;filename val=&quot;C:\Users\delroy\AppData\Local\Temp\CP1760015694156Session\CPTrustFolder1760015694156\PPTImport1760015732046\data\asimages\{1976FBA6-8E62-41F5-9D02-9FB6932F60DD}_10.png&quot;/&gt;&lt;left val=&quot;60&quot;/&gt;&lt;top val=&quot;239&quot;/&gt;&lt;width val=&quot;1161&quot;/&gt;&lt;height val=&quot;421&quot;/&gt;&lt;hasText val=&quot;1&quot;/&gt;&lt;/Image&gt;&lt;/ThreeDShapeInfo&gt;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9&quot;/&gt;&lt;lineCharCount val=&quot;10&quot;/&gt;&lt;lineCharCount val=&quot;2&quot;/&gt;&lt;lineCharCount val=&quot;13&quot;/&gt;&lt;lineCharCount val=&quot;18&quot;/&gt;&lt;lineCharCount val=&quot;26&quot;/&gt;&lt;lineCharCount val=&quot;12&quot;/&gt;&lt;lineCharCount val=&quot;29&quot;/&gt;&lt;lineCharCount val=&quot;42&quot;/&gt;&lt;lineCharCount val=&quot;2&quot;/&gt;&lt;/TableIndex&gt;&lt;/ShapeTextInfo&gt;"/>
  <p:tag name="HTML_SHAPEINFO" val="&lt;ThreeDShapeInfo&gt;&lt;uuid val=&quot;{D782D15B-139E-4B46-8CAB-C790CB7C5752}&quot;/&gt;&lt;isInvalidForFieldText val=&quot;0&quot;/&gt;&lt;Image&gt;&lt;filename val=&quot;C:\Users\delroy\AppData\Local\Temp\CP1760015694156Session\CPTrustFolder1760015694156\PPTImport1760015732046\data\asimages\{D782D15B-139E-4B46-8CAB-C790CB7C5752}_10.png&quot;/&gt;&lt;left val=&quot;595&quot;/&gt;&lt;top val=&quot;238&quot;/&gt;&lt;width val=&quot;508&quot;/&gt;&lt;height val=&quot;251&quot;/&gt;&lt;hasText val=&quot;1&quot;/&gt;&lt;/Image&gt;&lt;/ThreeDShape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27&quot;/&gt;&lt;lineCharCount val=&quot;5&quot;/&gt;&lt;/TableIndex&gt;&lt;/ShapeText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5&quot;/&gt;&lt;/TableIndex&gt;&lt;/ShapeText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9&quot;/&gt;&lt;/TableIndex&gt;&lt;/ShapeTextInfo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1274</TotalTime>
  <Words>1270</Words>
  <Application>Microsoft Office PowerPoint</Application>
  <PresentationFormat>Widescreen</PresentationFormat>
  <Paragraphs>116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Consolas</vt:lpstr>
      <vt:lpstr>Gill Sans MT</vt:lpstr>
      <vt:lpstr>Parcel</vt:lpstr>
      <vt:lpstr>Building Composition: Whole-Part by embedding</vt:lpstr>
      <vt:lpstr>Allocating memory For Whole Objects</vt:lpstr>
      <vt:lpstr>Composition with default constructors</vt:lpstr>
      <vt:lpstr>Composition without a default constructor</vt:lpstr>
      <vt:lpstr>Inheritance &amp; whole-part (1)</vt:lpstr>
      <vt:lpstr>Inheritance &amp; whole-part (1)</vt:lpstr>
      <vt:lpstr>Inheritance &amp; whole-part (1) Continued</vt:lpstr>
      <vt:lpstr>Inheritance &amp; whole-part (2)</vt:lpstr>
      <vt:lpstr>Inheritance &amp; whole-part (2)</vt:lpstr>
      <vt:lpstr>Inheritance &amp; whole/part (2) Continued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Composition</dc:title>
  <dc:creator>Delroy Brinkerhoff</dc:creator>
  <cp:lastModifiedBy>Delroy Brinkerhoff</cp:lastModifiedBy>
  <cp:revision>40</cp:revision>
  <dcterms:created xsi:type="dcterms:W3CDTF">2016-07-13T22:03:45Z</dcterms:created>
  <dcterms:modified xsi:type="dcterms:W3CDTF">2023-05-13T16:54:11Z</dcterms:modified>
</cp:coreProperties>
</file>