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2.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125" autoAdjust="0"/>
  </p:normalViewPr>
  <p:slideViewPr>
    <p:cSldViewPr snapToGrid="0">
      <p:cViewPr varScale="1">
        <p:scale>
          <a:sx n="107" d="100"/>
          <a:sy n="107" d="100"/>
        </p:scale>
        <p:origin x="714" y="108"/>
      </p:cViewPr>
      <p:guideLst/>
    </p:cSldViewPr>
  </p:slideViewPr>
  <p:notesTextViewPr>
    <p:cViewPr>
      <p:scale>
        <a:sx n="1" d="1"/>
        <a:sy n="1" d="1"/>
      </p:scale>
      <p:origin x="0" y="-34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C6EDF7-9CF8-463F-B418-082D99EE0629}" type="datetimeFigureOut">
              <a:rPr lang="en-US" smtClean="0"/>
              <a:t>6/9/2023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EDC0B-F9CB-483A-8255-6F8420F33F23}" type="slidenum">
              <a:rPr lang="en-US" smtClean="0"/>
              <a:t>‹#›</a:t>
            </a:fld>
            <a:endParaRPr lang="en-US"/>
          </a:p>
        </p:txBody>
      </p:sp>
    </p:spTree>
    <p:extLst>
      <p:ext uri="{BB962C8B-B14F-4D97-AF65-F5344CB8AC3E}">
        <p14:creationId xmlns:p14="http://schemas.microsoft.com/office/powerpoint/2010/main" val="1922962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Conceptually, the only difference between composition and aggregation is their binding strength. Whereas composition has strong binding, aggregation is weak. Their respective implementations reflect the difference between their strengths. C++ implements the weaker but more flexible aggregation relationship with pointer member variables in the whole class, one for each part.</a:t>
            </a:r>
          </a:p>
          <a:p>
            <a:endParaRPr lang="en-US" dirty="0"/>
          </a:p>
        </p:txBody>
      </p:sp>
      <p:sp>
        <p:nvSpPr>
          <p:cNvPr id="4" name="Slide Number Placeholder 3"/>
          <p:cNvSpPr>
            <a:spLocks noGrp="1"/>
          </p:cNvSpPr>
          <p:nvPr>
            <p:ph type="sldNum" sz="quarter" idx="5"/>
          </p:nvPr>
        </p:nvSpPr>
        <p:spPr/>
        <p:txBody>
          <a:bodyPr/>
          <a:lstStyle/>
          <a:p>
            <a:fld id="{B31EDC0B-F9CB-483A-8255-6F8420F33F23}" type="slidenum">
              <a:rPr lang="en-US" smtClean="0"/>
              <a:t>1</a:t>
            </a:fld>
            <a:endParaRPr lang="en-US"/>
          </a:p>
        </p:txBody>
      </p:sp>
    </p:spTree>
    <p:extLst>
      <p:ext uri="{BB962C8B-B14F-4D97-AF65-F5344CB8AC3E}">
        <p14:creationId xmlns:p14="http://schemas.microsoft.com/office/powerpoint/2010/main" val="4037834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Like composition, aggregation creates a whole-part hierarchy. So, the role names “whole” and “part” are still natural and appropriate. Conversely, the connector symbol is arbitrary and unnatural. It replaces composition’s solid or filled-in diamonds with hollow or outlined ones. The connectors’ similarities reinforce the relationship’s similarities. Conceptually, the only difference between the two relationships is the strength or tightness of their bindings. </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Replacing embedding with pointers causes aggregation’s weaker binding, leading to the other differences between the two relationships. The ease with which a program can change the addresses saved in pointers affects the object’s lifetime and sharing. First, it allows the program to independently create and destroy the whole and part objects, giving them independent lifetimes. The program can create, destroy, or change the relationship whenever convenient.</a:t>
            </a:r>
          </a:p>
          <a:p>
            <a:pPr marL="0" marR="0">
              <a:lnSpc>
                <a:spcPct val="107000"/>
              </a:lnSpc>
              <a:spcBef>
                <a:spcPts val="0"/>
              </a:spcBef>
              <a:spcAft>
                <a:spcPts val="800"/>
              </a:spcAft>
            </a:pPr>
            <a:r>
              <a:rPr lang="en-US" sz="1800">
                <a:effectLst/>
                <a:latin typeface="Calibri" panose="020F0502020204030204" pitchFamily="34" charset="0"/>
                <a:ea typeface="Times New Roman" panose="02020603050405020304" pitchFamily="18" charset="0"/>
                <a:cs typeface="Times New Roman" panose="02020603050405020304" pitchFamily="18" charset="0"/>
              </a:rPr>
              <a:t>Finally, the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whole object points to its parts, which exist outside the whole. Many objects can point to the same part object, making sharing straightforward. But sharing introduces another issue: which whole object is responsible for managing or destroying the part? Sometimes it’s convenient to think of a part as having an “owner” that is responsible for it. If the original problem doesn’t suggest an “owner,” we arbitrarily select one.</a:t>
            </a:r>
          </a:p>
          <a:p>
            <a:endParaRPr lang="en-US" dirty="0"/>
          </a:p>
        </p:txBody>
      </p:sp>
      <p:sp>
        <p:nvSpPr>
          <p:cNvPr id="4" name="Slide Number Placeholder 3"/>
          <p:cNvSpPr>
            <a:spLocks noGrp="1"/>
          </p:cNvSpPr>
          <p:nvPr>
            <p:ph type="sldNum" sz="quarter" idx="5"/>
          </p:nvPr>
        </p:nvSpPr>
        <p:spPr/>
        <p:txBody>
          <a:bodyPr/>
          <a:lstStyle/>
          <a:p>
            <a:fld id="{B31EDC0B-F9CB-483A-8255-6F8420F33F23}" type="slidenum">
              <a:rPr lang="en-US" smtClean="0"/>
              <a:t>2</a:t>
            </a:fld>
            <a:endParaRPr lang="en-US"/>
          </a:p>
        </p:txBody>
      </p:sp>
    </p:spTree>
    <p:extLst>
      <p:ext uri="{BB962C8B-B14F-4D97-AF65-F5344CB8AC3E}">
        <p14:creationId xmlns:p14="http://schemas.microsoft.com/office/powerpoint/2010/main" val="2840445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return to the car example to illustrate the aggregation relationship. We again note that aggregation is a one-way relationship, so neither the engine nor the transmission “know about” or reference the car. As before, we specify the part classes before the whole, typically by including the appropriate header files before the whole-class specification. We build the relationship with two pointer member variables in the car class. If we don’t create the part objects in the whole-class constructor, we should initialize the pointers to null. Otherwise, they have random values that make working with them more difficult.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picture abstractly illustrates the organization of the objects in memory.</a:t>
            </a:r>
          </a:p>
          <a:p>
            <a:endParaRPr lang="en-US" dirty="0"/>
          </a:p>
        </p:txBody>
      </p:sp>
      <p:sp>
        <p:nvSpPr>
          <p:cNvPr id="4" name="Slide Number Placeholder 3"/>
          <p:cNvSpPr>
            <a:spLocks noGrp="1"/>
          </p:cNvSpPr>
          <p:nvPr>
            <p:ph type="sldNum" sz="quarter" idx="5"/>
          </p:nvPr>
        </p:nvSpPr>
        <p:spPr/>
        <p:txBody>
          <a:bodyPr/>
          <a:lstStyle/>
          <a:p>
            <a:fld id="{B31EDC0B-F9CB-483A-8255-6F8420F33F23}" type="slidenum">
              <a:rPr lang="en-US" smtClean="0"/>
              <a:t>3</a:t>
            </a:fld>
            <a:endParaRPr lang="en-US"/>
          </a:p>
        </p:txBody>
      </p:sp>
    </p:spTree>
    <p:extLst>
      <p:ext uri="{BB962C8B-B14F-4D97-AF65-F5344CB8AC3E}">
        <p14:creationId xmlns:p14="http://schemas.microsoft.com/office/powerpoint/2010/main" val="2148392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6/9/2023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6/9/2023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6/9/2023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6/9/2023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6/9/2023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27.xml"/><Relationship Id="rId7" Type="http://schemas.openxmlformats.org/officeDocument/2006/relationships/notesSlide" Target="../notesSlides/notesSlide2.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slideLayout" Target="../slideLayouts/slideLayout4.xml"/><Relationship Id="rId5" Type="http://schemas.openxmlformats.org/officeDocument/2006/relationships/tags" Target="../tags/tag29.xml"/><Relationship Id="rId4" Type="http://schemas.openxmlformats.org/officeDocument/2006/relationships/tags" Target="../tags/tag28.xml"/><Relationship Id="rId9"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image" Target="../media/image4.svg"/><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3.png"/><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Aggregation</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Pointer member variables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5C238-B69E-4FBB-9AC9-9F87C0DB9C9E}"/>
              </a:ext>
            </a:extLst>
          </p:cNvPr>
          <p:cNvSpPr>
            <a:spLocks noGrp="1"/>
          </p:cNvSpPr>
          <p:nvPr>
            <p:ph type="title"/>
            <p:custDataLst>
              <p:tags r:id="rId1"/>
            </p:custDataLst>
          </p:nvPr>
        </p:nvSpPr>
        <p:spPr bwMode="black">
          <a:xfrm>
            <a:off x="804672" y="964692"/>
            <a:ext cx="5894832"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Aggregation Characteristics</a:t>
            </a:r>
          </a:p>
        </p:txBody>
      </p:sp>
      <p:sp>
        <p:nvSpPr>
          <p:cNvPr id="3" name="Content Placeholder 2">
            <a:extLst>
              <a:ext uri="{FF2B5EF4-FFF2-40B4-BE49-F238E27FC236}">
                <a16:creationId xmlns:a16="http://schemas.microsoft.com/office/drawing/2014/main" id="{49B25C05-9997-42B4-88E9-EDA4C5A57321}"/>
              </a:ext>
            </a:extLst>
          </p:cNvPr>
          <p:cNvSpPr>
            <a:spLocks noGrp="1"/>
          </p:cNvSpPr>
          <p:nvPr>
            <p:ph sz="half" idx="1"/>
            <p:custDataLst>
              <p:tags r:id="rId2"/>
            </p:custDataLst>
          </p:nvPr>
        </p:nvSpPr>
        <p:spPr>
          <a:xfrm>
            <a:off x="803243" y="2638044"/>
            <a:ext cx="5963317" cy="3263206"/>
          </a:xfrm>
        </p:spPr>
        <p:txBody>
          <a:bodyPr vert="horz" lIns="91440" tIns="45720" rIns="91440" bIns="45720" rtlCol="0">
            <a:normAutofit/>
          </a:bodyPr>
          <a:lstStyle/>
          <a:p>
            <a:r>
              <a:rPr lang="en-US" dirty="0"/>
              <a:t>Parts are bound weakly or loosely to the whole object with pointers</a:t>
            </a:r>
          </a:p>
          <a:p>
            <a:r>
              <a:rPr lang="en-US" dirty="0"/>
              <a:t>Parts and the whole may be created and destroyed at different times, so they have independent lifetimes</a:t>
            </a:r>
          </a:p>
          <a:p>
            <a:r>
              <a:rPr lang="en-US" dirty="0"/>
              <a:t>Parts can be changed or replaced whenever it is convenient</a:t>
            </a:r>
          </a:p>
          <a:p>
            <a:r>
              <a:rPr lang="en-US" dirty="0"/>
              <a:t>The parts may be shared with other objects in the program, making ownership of the part an important issue</a:t>
            </a:r>
          </a:p>
          <a:p>
            <a:r>
              <a:rPr lang="en-US" dirty="0"/>
              <a:t>Parts are implemented as pointer member variables in the whole class</a:t>
            </a:r>
          </a:p>
        </p:txBody>
      </p:sp>
      <p:sp>
        <p:nvSpPr>
          <p:cNvPr id="18" name="Rectangle 17">
            <a:extLst>
              <a:ext uri="{FF2B5EF4-FFF2-40B4-BE49-F238E27FC236}">
                <a16:creationId xmlns:a16="http://schemas.microsoft.com/office/drawing/2014/main" id="{879398A9-0D0D-4901-BDDF-B3D93CECA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011FEC3B-E514-4E21-B2CB-7903A7356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7551298"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3FA33F12-1309-A015-ED41-0E3CFA63D48E}"/>
              </a:ext>
            </a:extLst>
          </p:cNvPr>
          <p:cNvPicPr>
            <a:picLocks noGrp="1" noChangeAspect="1"/>
          </p:cNvPicPr>
          <p:nvPr>
            <p:ph sz="half" idx="2"/>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715890" y="2184815"/>
            <a:ext cx="3328416" cy="2496312"/>
          </a:xfrm>
          <a:prstGeom prst="rect">
            <a:avLst/>
          </a:prstGeom>
        </p:spPr>
      </p:pic>
    </p:spTree>
    <p:extLst>
      <p:ext uri="{BB962C8B-B14F-4D97-AF65-F5344CB8AC3E}">
        <p14:creationId xmlns:p14="http://schemas.microsoft.com/office/powerpoint/2010/main" val="4105014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B246A-67BF-4AF5-A485-26E39D764823}"/>
              </a:ext>
            </a:extLst>
          </p:cNvPr>
          <p:cNvSpPr>
            <a:spLocks noGrp="1"/>
          </p:cNvSpPr>
          <p:nvPr>
            <p:ph type="title"/>
            <p:custDataLst>
              <p:tags r:id="rId1"/>
            </p:custDataLst>
          </p:nvPr>
        </p:nvSpPr>
        <p:spPr bwMode="black">
          <a:xfrm>
            <a:off x="1408428" y="964692"/>
            <a:ext cx="3809896" cy="1188720"/>
          </a:xfrm>
          <a:prstGeom prst="rect">
            <a:avLst/>
          </a:prstGeom>
          <a:solidFill>
            <a:srgbClr val="FFFFFF"/>
          </a:solidFill>
          <a:ln w="31750" cap="sq">
            <a:solidFill>
              <a:srgbClr val="404040"/>
            </a:solidFill>
            <a:miter lim="800000"/>
          </a:ln>
        </p:spPr>
        <p:txBody>
          <a:bodyPr/>
          <a:lstStyle/>
          <a:p>
            <a:r>
              <a:rPr lang="en-US" dirty="0"/>
              <a:t>Implementing Aggregation</a:t>
            </a:r>
          </a:p>
        </p:txBody>
      </p:sp>
      <p:sp>
        <p:nvSpPr>
          <p:cNvPr id="11" name="Content Placeholder 3">
            <a:extLst>
              <a:ext uri="{FF2B5EF4-FFF2-40B4-BE49-F238E27FC236}">
                <a16:creationId xmlns:a16="http://schemas.microsoft.com/office/drawing/2014/main" id="{92F6B9A6-7198-4319-9336-3814D45DE25B}"/>
              </a:ext>
            </a:extLst>
          </p:cNvPr>
          <p:cNvSpPr>
            <a:spLocks noGrp="1"/>
          </p:cNvSpPr>
          <p:nvPr>
            <p:ph sz="half" idx="2"/>
            <p:custDataLst>
              <p:tags r:id="rId2"/>
            </p:custDataLst>
          </p:nvPr>
        </p:nvSpPr>
        <p:spPr>
          <a:xfrm>
            <a:off x="5643229" y="964692"/>
            <a:ext cx="5310909" cy="4296283"/>
          </a:xfrm>
        </p:spPr>
        <p:txBody>
          <a:bodyPr vert="horz" lIns="91440" tIns="45720" rIns="91440" bIns="45720" rtlCol="0">
            <a:normAutofit/>
          </a:bodyPr>
          <a:lstStyle/>
          <a:p>
            <a:pPr marL="0" indent="0">
              <a:lnSpc>
                <a:spcPts val="1800"/>
              </a:lnSpc>
              <a:spcBef>
                <a:spcPts val="0"/>
              </a:spcBef>
              <a:buNone/>
            </a:pPr>
            <a:r>
              <a:rPr lang="en-US" dirty="0">
                <a:latin typeface="Consolas" panose="020B0609020204030204" pitchFamily="49" charset="0"/>
                <a:cs typeface="Courier New" panose="02070309020205020404" pitchFamily="49" charset="0"/>
              </a:rPr>
              <a:t>class Engine</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    . . .</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endParaRPr lang="en-US" dirty="0">
              <a:latin typeface="Consolas" panose="020B0609020204030204" pitchFamily="49" charset="0"/>
              <a:cs typeface="Courier New" panose="02070309020205020404" pitchFamily="49" charset="0"/>
            </a:endParaRPr>
          </a:p>
          <a:p>
            <a:pPr marL="0" indent="0">
              <a:lnSpc>
                <a:spcPts val="1800"/>
              </a:lnSpc>
              <a:spcBef>
                <a:spcPts val="0"/>
              </a:spcBef>
              <a:buNone/>
            </a:pPr>
            <a:r>
              <a:rPr lang="en-US" dirty="0">
                <a:latin typeface="Consolas" panose="020B0609020204030204" pitchFamily="49" charset="0"/>
                <a:cs typeface="Courier New" panose="02070309020205020404" pitchFamily="49" charset="0"/>
              </a:rPr>
              <a:t>class Transmission</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    . . .</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endParaRPr lang="en-US" dirty="0">
              <a:latin typeface="Consolas" panose="020B0609020204030204" pitchFamily="49" charset="0"/>
              <a:cs typeface="Courier New" panose="02070309020205020404" pitchFamily="49" charset="0"/>
            </a:endParaRPr>
          </a:p>
          <a:p>
            <a:pPr marL="0" indent="0">
              <a:lnSpc>
                <a:spcPts val="1800"/>
              </a:lnSpc>
              <a:spcBef>
                <a:spcPts val="0"/>
              </a:spcBef>
              <a:buNone/>
            </a:pPr>
            <a:r>
              <a:rPr lang="en-US" dirty="0">
                <a:latin typeface="Consolas" panose="020B0609020204030204" pitchFamily="49" charset="0"/>
                <a:cs typeface="Courier New" panose="02070309020205020404" pitchFamily="49" charset="0"/>
              </a:rPr>
              <a:t>class Car</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    private:</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        Engine</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motor = </a:t>
            </a:r>
            <a:r>
              <a:rPr lang="en-US" dirty="0" err="1">
                <a:latin typeface="Consolas" panose="020B0609020204030204" pitchFamily="49" charset="0"/>
                <a:cs typeface="Courier New" panose="02070309020205020404" pitchFamily="49" charset="0"/>
              </a:rPr>
              <a:t>nullptr</a:t>
            </a: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        Transmission</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trans = </a:t>
            </a:r>
            <a:r>
              <a:rPr lang="en-US" dirty="0" err="1">
                <a:latin typeface="Consolas" panose="020B0609020204030204" pitchFamily="49" charset="0"/>
                <a:cs typeface="Courier New" panose="02070309020205020404" pitchFamily="49" charset="0"/>
              </a:rPr>
              <a:t>nullptr</a:t>
            </a: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    . . .</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p:txBody>
      </p:sp>
      <p:pic>
        <p:nvPicPr>
          <p:cNvPr id="20" name="Content Placeholder 19">
            <a:extLst>
              <a:ext uri="{FF2B5EF4-FFF2-40B4-BE49-F238E27FC236}">
                <a16:creationId xmlns:a16="http://schemas.microsoft.com/office/drawing/2014/main" id="{B0889F11-F23F-D2CC-E5B3-E042297527A3}"/>
              </a:ext>
            </a:extLst>
          </p:cNvPr>
          <p:cNvPicPr>
            <a:picLocks noGrp="1" noChangeAspect="1"/>
          </p:cNvPicPr>
          <p:nvPr>
            <p:ph sz="half"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35984" y="2443237"/>
            <a:ext cx="3882339" cy="2847049"/>
          </a:xfrm>
        </p:spPr>
      </p:pic>
    </p:spTree>
    <p:extLst>
      <p:ext uri="{BB962C8B-B14F-4D97-AF65-F5344CB8AC3E}">
        <p14:creationId xmlns:p14="http://schemas.microsoft.com/office/powerpoint/2010/main" val="22251832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PRESENTER_DUMMYTAG" val="&lt;DummyForForceWrite&gt;&lt;/DummyForForceWrite&gt;"/>
  <p:tag name="HTML_SHAPEINFO" val="&lt;ThreeDShapeInfo&gt;&lt;uuid val=&quot;{9CAC00F5-2AE6-4D2E-939D-D01843C6203D}&quot;/&gt;&lt;isInvalidForFieldText val=&quot;0&quot;/&gt;&lt;Image&gt;&lt;filename val=&quot;C:\Users\delroy\AppData\Local\Temp\CP171213972078Session\CPTrustFolder171213972078\PPTImport171214101046\data\asimages\{9CAC00F5-2AE6-4D2E-939D-D01843C6203D}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PRESENTER_DUMMYTAG" val="&lt;DummyForForceWrite&gt;&lt;/DummyForForceWrite&gt;"/>
  <p:tag name="HTML_SHAPEINFO" val="&lt;ThreeDShapeInfo&gt;&lt;uuid val=&quot;{94B5EB87-838A-40D4-98BF-D090C0BE73B3}&quot;/&gt;&lt;isInvalidForFieldText val=&quot;0&quot;/&gt;&lt;Image&gt;&lt;filename val=&quot;C:\Users\delroy\AppData\Local\Temp\CP171213972078Session\CPTrustFolder171213972078\PPTImport171214101046\data\asimages\{94B5EB87-838A-40D4-98BF-D090C0BE73B3}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B9E06A3A-D7EB-4BF0-A6D4-670F43EFD098}&quot;/&gt;&lt;isInvalidForFieldText val=&quot;0&quot;/&gt;&lt;Image&gt;&lt;filename val=&quot;C:\Users\delroy\AppData\Local\Temp\CP171213972078Session\CPTrustFolder171213972078\PPTImport171214101046\data\asimages\{B9E06A3A-D7EB-4BF0-A6D4-670F43EFD098}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15&quot;/&gt;&lt;/TableIndex&gt;&lt;/ShapeTextInfo&gt;"/>
  <p:tag name="HTML_SHAPEINFO" val="&lt;ThreeDShapeInfo&gt;&lt;uuid val=&quot;{C12C9B23-1D0D-468D-88DD-B0BBE76F3EA3}&quot;/&gt;&lt;isInvalidForFieldText val=&quot;0&quot;/&gt;&lt;Image&gt;&lt;filename val=&quot;C:\Users\delroy\AppData\Local\Temp\CP171213972078Session\CPTrustFolder171213972078\PPTImport171214101046\data\asimages\{C12C9B23-1D0D-468D-88DD-B0BBE76F3EA3}_2.png&quot;/&gt;&lt;left val=&quot;83&quot;/&gt;&lt;top val=&quot;100&quot;/&gt;&lt;width val=&quot;620&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59&quot;/&gt;&lt;lineCharCount val=&quot;9&quot;/&gt;&lt;lineCharCount val=&quot;52&quot;/&gt;&lt;lineCharCount val=&quot;52&quot;/&gt;&lt;lineCharCount val=&quot;59&quot;/&gt;&lt;lineCharCount val=&quot;59&quot;/&gt;&lt;lineCharCount val=&quot;48&quot;/&gt;&lt;lineCharCount val=&quot;57&quot;/&gt;&lt;lineCharCount val=&quot;11&quot;/&gt;&lt;/TableIndex&gt;&lt;/ShapeTextInfo&gt;"/>
  <p:tag name="HTML_SHAPEINFO" val="&lt;ThreeDShapeInfo&gt;&lt;uuid val=&quot;{9ECAED28-232F-4325-9C98-9FEF516ABFBB}&quot;/&gt;&lt;isInvalidForFieldText val=&quot;0&quot;/&gt;&lt;Image&gt;&lt;filename val=&quot;C:\Users\delroy\AppData\Local\Temp\CP171213972078Session\CPTrustFolder171213972078\PPTImport171214101046\data\asimages\{9ECAED28-232F-4325-9C98-9FEF516ABFBB}_2.png&quot;/&gt;&lt;left val=&quot;79&quot;/&gt;&lt;top val=&quot;273&quot;/&gt;&lt;width val=&quot;640&quot;/&gt;&lt;height val=&quot;346&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INFO" val="&lt;ThreeDShapeInfo&gt;&lt;uuid val=&quot;{58EFAA17-F941-48A0-BCA2-F6F0B2192408}&quot;/&gt;&lt;isInvalidForFieldText val=&quot;0&quot;/&gt;&lt;Image&gt;&lt;filename val=&quot;C:\Users\delroy\AppData\Local\Temp\CP171213972078Session\CPTrustFolder171213972078\PPTImport171214101046\data\asimages\{58EFAA17-F941-48A0-BCA2-F6F0B2192408}_2.png&quot;/&gt;&lt;left val=&quot;809&quot;/&gt;&lt;top val=&quot;228&quot;/&gt;&lt;width val=&quot;351&quot;/&gt;&lt;height val=&quot;263&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3&quot;/&gt;&lt;lineCharCount val=&quot;11&quot;/&gt;&lt;/TableIndex&gt;&lt;/ShapeTextInfo&gt;"/>
  <p:tag name="HTML_SHAPEINFO" val="&lt;ThreeDShapeInfo&gt;&lt;uuid val=&quot;{61E0FC1D-16F3-488B-A847-70E54B71E2DE}&quot;/&gt;&lt;isInvalidForFieldText val=&quot;0&quot;/&gt;&lt;Image&gt;&lt;filename val=&quot;C:\Users\delroy\AppData\Local\Temp\CP171213972078Session\CPTrustFolder171213972078\PPTImport171214101046\data\asimages\{61E0FC1D-16F3-488B-A847-70E54B71E2DE}_3.png&quot;/&gt;&lt;left val=&quot;147&quot;/&gt;&lt;top val=&quot;100&quot;/&gt;&lt;width val=&quot;401&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7&quot;/&gt;&lt;lineCharCount val=&quot;13&quot;/&gt;&lt;lineCharCount val=&quot;2&quot;/&gt;&lt;lineCharCount val=&quot;10&quot;/&gt;&lt;lineCharCount val=&quot;3&quot;/&gt;&lt;lineCharCount val=&quot;1&quot;/&gt;&lt;lineCharCount val=&quot;19&quot;/&gt;&lt;lineCharCount val=&quot;2&quot;/&gt;&lt;lineCharCount val=&quot;10&quot;/&gt;&lt;lineCharCount val=&quot;3&quot;/&gt;&lt;lineCharCount val=&quot;1&quot;/&gt;&lt;lineCharCount val=&quot;10&quot;/&gt;&lt;lineCharCount val=&quot;2&quot;/&gt;&lt;lineCharCount val=&quot;13&quot;/&gt;&lt;lineCharCount val=&quot;40&quot;/&gt;&lt;lineCharCount val=&quot;40&quot;/&gt;&lt;lineCharCount val=&quot;10&quot;/&gt;&lt;lineCharCount val=&quot;2&quot;/&gt;&lt;/TableIndex&gt;&lt;/ShapeTextInfo&gt;"/>
  <p:tag name="HTML_SHAPEINFO" val="&lt;ThreeDShapeInfo&gt;&lt;uuid val=&quot;{5683B3A3-8E0D-465E-806C-A98D7E05230B}&quot;/&gt;&lt;isInvalidForFieldText val=&quot;0&quot;/&gt;&lt;Image&gt;&lt;filename val=&quot;C:\Users\delroy\AppData\Local\Temp\CP171213972078Session\CPTrustFolder171213972078\PPTImport171214101046\data\asimages\{5683B3A3-8E0D-465E-806C-A98D7E05230B}_3.png&quot;/&gt;&lt;left val=&quot;586&quot;/&gt;&lt;top val=&quot;93&quot;/&gt;&lt;width val=&quot;564&quot;/&gt;&lt;height val=&quot;459&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INFO" val="&lt;ThreeDShapeInfo&gt;&lt;uuid val=&quot;{3D2A973B-9520-400D-BF05-A42C97FB7BAD}&quot;/&gt;&lt;isInvalidForFieldText val=&quot;0&quot;/&gt;&lt;Image&gt;&lt;filename val=&quot;C:\Users\delroy\AppData\Local\Temp\CP171213972078Session\CPTrustFolder171213972078\PPTImport171214101046\data\asimages\{3D2A973B-9520-400D-BF05-A42C97FB7BAD}_3.png&quot;/&gt;&lt;left val=&quot;139&quot;/&gt;&lt;top val=&quot;255&quot;/&gt;&lt;width val=&quot;408&quot;/&gt;&lt;height val=&quot;300&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302</TotalTime>
  <Words>542</Words>
  <Application>Microsoft Office PowerPoint</Application>
  <PresentationFormat>Widescreen</PresentationFormat>
  <Paragraphs>36</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Consolas</vt:lpstr>
      <vt:lpstr>Gill Sans MT</vt:lpstr>
      <vt:lpstr>Parcel</vt:lpstr>
      <vt:lpstr>Aggregation</vt:lpstr>
      <vt:lpstr>Aggregation Characteristics</vt:lpstr>
      <vt:lpstr>Implementing Aggregation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Aggregation</dc:title>
  <dc:creator>Delroy Brinkerhoff</dc:creator>
  <cp:lastModifiedBy>Delroy Brinkerhoff</cp:lastModifiedBy>
  <cp:revision>19</cp:revision>
  <dcterms:created xsi:type="dcterms:W3CDTF">2016-07-13T22:03:45Z</dcterms:created>
  <dcterms:modified xsi:type="dcterms:W3CDTF">2023-06-09T19:15:25Z</dcterms:modified>
</cp:coreProperties>
</file>