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68" r:id="rId2"/>
    <p:sldId id="257" r:id="rId3"/>
    <p:sldId id="264" r:id="rId4"/>
    <p:sldId id="261" r:id="rId5"/>
    <p:sldId id="262" r:id="rId6"/>
    <p:sldId id="259" r:id="rId7"/>
    <p:sldId id="263" r:id="rId8"/>
    <p:sldId id="266" r:id="rId9"/>
    <p:sldId id="271" r:id="rId10"/>
    <p:sldId id="269" r:id="rId11"/>
    <p:sldId id="267" r:id="rId12"/>
    <p:sldId id="272" r:id="rId13"/>
    <p:sldId id="27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184" autoAdjust="0"/>
  </p:normalViewPr>
  <p:slideViewPr>
    <p:cSldViewPr snapToGrid="0">
      <p:cViewPr varScale="1">
        <p:scale>
          <a:sx n="106" d="100"/>
          <a:sy n="106" d="100"/>
        </p:scale>
        <p:origin x="75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B9C77D-E208-4BDC-AF39-95EA499FB877}" type="datetimeFigureOut">
              <a:rPr lang="en-US" smtClean="0"/>
              <a:t>5/16/2023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7B76FC-4474-43E5-AF25-79F619687DBD}" type="slidenum">
              <a:rPr lang="en-US" smtClean="0"/>
              <a:t>‹#›</a:t>
            </a:fld>
            <a:endParaRPr lang="en-US"/>
          </a:p>
        </p:txBody>
      </p:sp>
    </p:spTree>
    <p:extLst>
      <p:ext uri="{BB962C8B-B14F-4D97-AF65-F5344CB8AC3E}">
        <p14:creationId xmlns:p14="http://schemas.microsoft.com/office/powerpoint/2010/main" val="2920912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Like composition, aggregation is a whole-part relationship. But it replaces composition’s strong binding with weak binding. This replacement affects how C++ implements aggregation and where the program can build it. The whole can create its parts with </a:t>
            </a:r>
            <a:r>
              <a:rPr lang="en-US" sz="1800" kern="100">
                <a:effectLst/>
                <a:latin typeface="Calibri" panose="020F0502020204030204" pitchFamily="34" charset="0"/>
                <a:ea typeface="Times New Roman" panose="02020603050405020304" pitchFamily="18" charset="0"/>
                <a:cs typeface="Times New Roman" panose="02020603050405020304" pitchFamily="18" charset="0"/>
              </a:rPr>
              <a:t>a constructor, </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or the program can create them with setter functions.</a:t>
            </a:r>
          </a:p>
          <a:p>
            <a:endParaRPr lang="en-US" dirty="0"/>
          </a:p>
        </p:txBody>
      </p:sp>
      <p:sp>
        <p:nvSpPr>
          <p:cNvPr id="4" name="Slide Number Placeholder 3"/>
          <p:cNvSpPr>
            <a:spLocks noGrp="1"/>
          </p:cNvSpPr>
          <p:nvPr>
            <p:ph type="sldNum" sz="quarter" idx="5"/>
          </p:nvPr>
        </p:nvSpPr>
        <p:spPr/>
        <p:txBody>
          <a:bodyPr/>
          <a:lstStyle/>
          <a:p>
            <a:fld id="{E27B76FC-4474-43E5-AF25-79F619687DBD}" type="slidenum">
              <a:rPr lang="en-US" smtClean="0"/>
              <a:t>1</a:t>
            </a:fld>
            <a:endParaRPr lang="en-US"/>
          </a:p>
        </p:txBody>
      </p:sp>
    </p:spTree>
    <p:extLst>
      <p:ext uri="{BB962C8B-B14F-4D97-AF65-F5344CB8AC3E}">
        <p14:creationId xmlns:p14="http://schemas.microsoft.com/office/powerpoint/2010/main" val="10548910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C++ code shows the data as the program passes it from one constructor to the next. Four data elements enter the Student constructor, which retains one element and passes three to its superclass, Person, by calling the Person constructor. The Person constructor retains one element and passes the remaining two to the Address constructor. Making the Address variable,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addr</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a pointer, and using the new operator to create the Address object are the only differences between the composition and aggregation examples. </a:t>
            </a:r>
          </a:p>
          <a:p>
            <a:endParaRPr lang="en-US" dirty="0"/>
          </a:p>
        </p:txBody>
      </p:sp>
      <p:sp>
        <p:nvSpPr>
          <p:cNvPr id="4" name="Slide Number Placeholder 3"/>
          <p:cNvSpPr>
            <a:spLocks noGrp="1"/>
          </p:cNvSpPr>
          <p:nvPr>
            <p:ph type="sldNum" sz="quarter" idx="5"/>
          </p:nvPr>
        </p:nvSpPr>
        <p:spPr/>
        <p:txBody>
          <a:bodyPr/>
          <a:lstStyle/>
          <a:p>
            <a:fld id="{E27B76FC-4474-43E5-AF25-79F619687DBD}" type="slidenum">
              <a:rPr lang="en-US" smtClean="0"/>
              <a:t>10</a:t>
            </a:fld>
            <a:endParaRPr lang="en-US"/>
          </a:p>
        </p:txBody>
      </p:sp>
    </p:spTree>
    <p:extLst>
      <p:ext uri="{BB962C8B-B14F-4D97-AF65-F5344CB8AC3E}">
        <p14:creationId xmlns:p14="http://schemas.microsoft.com/office/powerpoint/2010/main" val="33493794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This example moves the aggregation relationship from the super- to the subclass. </a:t>
            </a:r>
          </a:p>
          <a:p>
            <a:endParaRPr lang="en-US" dirty="0"/>
          </a:p>
        </p:txBody>
      </p:sp>
      <p:sp>
        <p:nvSpPr>
          <p:cNvPr id="4" name="Slide Number Placeholder 3"/>
          <p:cNvSpPr>
            <a:spLocks noGrp="1"/>
          </p:cNvSpPr>
          <p:nvPr>
            <p:ph type="sldNum" sz="quarter" idx="5"/>
          </p:nvPr>
        </p:nvSpPr>
        <p:spPr/>
        <p:txBody>
          <a:bodyPr/>
          <a:lstStyle/>
          <a:p>
            <a:fld id="{E27B76FC-4474-43E5-AF25-79F619687DBD}" type="slidenum">
              <a:rPr lang="en-US" smtClean="0"/>
              <a:t>11</a:t>
            </a:fld>
            <a:endParaRPr lang="en-US"/>
          </a:p>
        </p:txBody>
      </p:sp>
    </p:spTree>
    <p:extLst>
      <p:ext uri="{BB962C8B-B14F-4D97-AF65-F5344CB8AC3E}">
        <p14:creationId xmlns:p14="http://schemas.microsoft.com/office/powerpoint/2010/main" val="18363503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As in the corresponding composition example, we begin following the data when the program instantiates an Owner object. The constructor passes some data to the superclass, Person, and the rest to the part class, Pet.</a:t>
            </a:r>
          </a:p>
          <a:p>
            <a:endParaRPr lang="en-US" dirty="0"/>
          </a:p>
        </p:txBody>
      </p:sp>
      <p:sp>
        <p:nvSpPr>
          <p:cNvPr id="4" name="Slide Number Placeholder 3"/>
          <p:cNvSpPr>
            <a:spLocks noGrp="1"/>
          </p:cNvSpPr>
          <p:nvPr>
            <p:ph type="sldNum" sz="quarter" idx="5"/>
          </p:nvPr>
        </p:nvSpPr>
        <p:spPr/>
        <p:txBody>
          <a:bodyPr/>
          <a:lstStyle/>
          <a:p>
            <a:fld id="{E27B76FC-4474-43E5-AF25-79F619687DBD}" type="slidenum">
              <a:rPr lang="en-US" smtClean="0"/>
              <a:t>12</a:t>
            </a:fld>
            <a:endParaRPr lang="en-US"/>
          </a:p>
        </p:txBody>
      </p:sp>
    </p:spTree>
    <p:extLst>
      <p:ext uri="{BB962C8B-B14F-4D97-AF65-F5344CB8AC3E}">
        <p14:creationId xmlns:p14="http://schemas.microsoft.com/office/powerpoint/2010/main" val="36253887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When the program instantiates an Owner object, its constructor calls the Person and Pet constructors – initializing inheritance first, then aggregation. The new operator returns a pointer to the newly created Pet object, which the constructor saves in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my_pet</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t>
            </a:r>
          </a:p>
          <a:p>
            <a:endParaRPr lang="en-US" dirty="0"/>
          </a:p>
        </p:txBody>
      </p:sp>
      <p:sp>
        <p:nvSpPr>
          <p:cNvPr id="4" name="Slide Number Placeholder 3"/>
          <p:cNvSpPr>
            <a:spLocks noGrp="1"/>
          </p:cNvSpPr>
          <p:nvPr>
            <p:ph type="sldNum" sz="quarter" idx="5"/>
          </p:nvPr>
        </p:nvSpPr>
        <p:spPr/>
        <p:txBody>
          <a:bodyPr/>
          <a:lstStyle/>
          <a:p>
            <a:fld id="{E27B76FC-4474-43E5-AF25-79F619687DBD}" type="slidenum">
              <a:rPr lang="en-US" smtClean="0"/>
              <a:t>13</a:t>
            </a:fld>
            <a:endParaRPr lang="en-US"/>
          </a:p>
        </p:txBody>
      </p:sp>
    </p:spTree>
    <p:extLst>
      <p:ext uri="{BB962C8B-B14F-4D97-AF65-F5344CB8AC3E}">
        <p14:creationId xmlns:p14="http://schemas.microsoft.com/office/powerpoint/2010/main" val="11720863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two whole-part relationships have many common characteristics, beginning with the UML connector symbols. The symbol for both relationships is a diamond attached to the whole class, but aggregation’s diamond is outlined where composition’s is solid or filled-in. And C++ implements both relationships with class-scope variables. But it’s the difference in their binding strengths that differentiates the two relationships.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C++ implements aggregation’s weak binding with a pointer variable. An abstract representation of the whole and part objects in memory illustrates that they are separate, distinct, and don’t overlap. This organization allows the two objects to have independent lifetimes and allows the whole to share its parts with other program objects.</a:t>
            </a:r>
          </a:p>
          <a:p>
            <a:endParaRPr lang="en-US" dirty="0"/>
          </a:p>
        </p:txBody>
      </p:sp>
      <p:sp>
        <p:nvSpPr>
          <p:cNvPr id="4" name="Slide Number Placeholder 3"/>
          <p:cNvSpPr>
            <a:spLocks noGrp="1"/>
          </p:cNvSpPr>
          <p:nvPr>
            <p:ph type="sldNum" sz="quarter" idx="5"/>
          </p:nvPr>
        </p:nvSpPr>
        <p:spPr/>
        <p:txBody>
          <a:bodyPr/>
          <a:lstStyle/>
          <a:p>
            <a:fld id="{E27B76FC-4474-43E5-AF25-79F619687DBD}" type="slidenum">
              <a:rPr lang="en-US" smtClean="0"/>
              <a:t>2</a:t>
            </a:fld>
            <a:endParaRPr lang="en-US"/>
          </a:p>
        </p:txBody>
      </p:sp>
    </p:spTree>
    <p:extLst>
      <p:ext uri="{BB962C8B-B14F-4D97-AF65-F5344CB8AC3E}">
        <p14:creationId xmlns:p14="http://schemas.microsoft.com/office/powerpoint/2010/main" val="36363601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We add two new class features to help manage aggregation. First, the program must initialize the pointer variable. As illustrated here, it can initialize it to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nullptr</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in the class specification. Alternatively, the program can initialize the pointer in the constructor to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nullptr</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or the address of an existing part object.</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Suppose the program initializes a pointer variable to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nullptr</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or needs to update an existing aggregation connection. In that case, it must have the means to save a new address in the pointer. It’s common for the whole class in an aggregation to include a setter function to perform this task.</a:t>
            </a:r>
          </a:p>
          <a:p>
            <a:pPr marL="0" marR="0">
              <a:lnSpc>
                <a:spcPct val="107000"/>
              </a:lnSpc>
              <a:spcBef>
                <a:spcPts val="0"/>
              </a:spcBef>
              <a:spcAft>
                <a:spcPts val="800"/>
              </a:spcAft>
            </a:pPr>
            <a:endParaRPr lang="en-US" dirty="0"/>
          </a:p>
        </p:txBody>
      </p:sp>
      <p:sp>
        <p:nvSpPr>
          <p:cNvPr id="4" name="Slide Number Placeholder 3"/>
          <p:cNvSpPr>
            <a:spLocks noGrp="1"/>
          </p:cNvSpPr>
          <p:nvPr>
            <p:ph type="sldNum" sz="quarter" idx="5"/>
          </p:nvPr>
        </p:nvSpPr>
        <p:spPr/>
        <p:txBody>
          <a:bodyPr/>
          <a:lstStyle/>
          <a:p>
            <a:fld id="{E27B76FC-4474-43E5-AF25-79F619687DBD}" type="slidenum">
              <a:rPr lang="en-US" smtClean="0"/>
              <a:t>3</a:t>
            </a:fld>
            <a:endParaRPr lang="en-US"/>
          </a:p>
        </p:txBody>
      </p:sp>
    </p:spTree>
    <p:extLst>
      <p:ext uri="{BB962C8B-B14F-4D97-AF65-F5344CB8AC3E}">
        <p14:creationId xmlns:p14="http://schemas.microsoft.com/office/powerpoint/2010/main" val="3099152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UML class diagram doesn’t show the functions’ detail, so we turn to C++ code to continue.</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first two functions are default constructors, but the class may only have one of these. The first constructor is the old-school version used before C++ allowed initializing member variables in the class specification. The second default constructor is newer and only necessary if the class has one or more non-default constructors but still needs a default. Choose the appropriate function.</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third constructor builds a fully-populated Person object. Using the new operator in an initializer list is legal and allows us to create a part-object and form an aggregation relationship when creating the whole object.</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last constructor demonstrates that we can create the whole object without creating the part or building the aggregation relationship. We can forgo setting the pointer variable if the class specification Initializes it.</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setter function allows the program to build a new aggregation relationship between “this” (the whole) and the parameter (the part) objects whenever needed. The test for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nullptr</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is old-school from the days when deleting a null caused memory errors. While the test is optional, the delete operation is necessary to prevent a memory leak.</a:t>
            </a:r>
          </a:p>
          <a:p>
            <a:endParaRPr lang="en-US" dirty="0"/>
          </a:p>
        </p:txBody>
      </p:sp>
      <p:sp>
        <p:nvSpPr>
          <p:cNvPr id="4" name="Slide Number Placeholder 3"/>
          <p:cNvSpPr>
            <a:spLocks noGrp="1"/>
          </p:cNvSpPr>
          <p:nvPr>
            <p:ph type="sldNum" sz="quarter" idx="5"/>
          </p:nvPr>
        </p:nvSpPr>
        <p:spPr/>
        <p:txBody>
          <a:bodyPr/>
          <a:lstStyle/>
          <a:p>
            <a:fld id="{E27B76FC-4474-43E5-AF25-79F619687DBD}" type="slidenum">
              <a:rPr lang="en-US" smtClean="0"/>
              <a:t>4</a:t>
            </a:fld>
            <a:endParaRPr lang="en-US"/>
          </a:p>
        </p:txBody>
      </p:sp>
    </p:spTree>
    <p:extLst>
      <p:ext uri="{BB962C8B-B14F-4D97-AF65-F5344CB8AC3E}">
        <p14:creationId xmlns:p14="http://schemas.microsoft.com/office/powerpoint/2010/main" val="41133060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Building an aggregation relationship between a Car (the whole) and an Engine (the part) provides a clear picture of the data movement between the objects. The first Car constructor builds the part from the Engine’s size and number of cylinders with the new operator. The second constructor installs an existing Engine object.</a:t>
            </a:r>
          </a:p>
          <a:p>
            <a:endParaRPr lang="en-US" dirty="0"/>
          </a:p>
        </p:txBody>
      </p:sp>
      <p:sp>
        <p:nvSpPr>
          <p:cNvPr id="4" name="Slide Number Placeholder 3"/>
          <p:cNvSpPr>
            <a:spLocks noGrp="1"/>
          </p:cNvSpPr>
          <p:nvPr>
            <p:ph type="sldNum" sz="quarter" idx="5"/>
          </p:nvPr>
        </p:nvSpPr>
        <p:spPr/>
        <p:txBody>
          <a:bodyPr/>
          <a:lstStyle/>
          <a:p>
            <a:fld id="{E27B76FC-4474-43E5-AF25-79F619687DBD}" type="slidenum">
              <a:rPr lang="en-US" smtClean="0"/>
              <a:t>5</a:t>
            </a:fld>
            <a:endParaRPr lang="en-US"/>
          </a:p>
        </p:txBody>
      </p:sp>
    </p:spTree>
    <p:extLst>
      <p:ext uri="{BB962C8B-B14F-4D97-AF65-F5344CB8AC3E}">
        <p14:creationId xmlns:p14="http://schemas.microsoft.com/office/powerpoint/2010/main" val="9319836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You might ask yourself if aggregation is the best relationship to bind an Engine to a Car. After all, we usually imagine the Engine staying with the Car as we drive it down the road. But what if the Car is a racecar with several spare Engines? Aggregation allows a whole object to share its parts with other program objects. So, the program could have a class named Warehouse that manages the location of all the Engines, including the one in the racecar. The Warehouse tracks the Engines with an array of pointers. We’ll return to this idea when we finish with aggregation.</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When multiple objects share a part, which one creates the part is generally not a concern. However, which object destroys or deletes it is a crucial concern. It’s convenient for programmers to mentally assign one of the sharing objects as the part’s owner. The owner is the object assigned the responsibility of deleting a part. Sometimes the problem suggests which whole is most naturally the owner. Otherwise, programmers may choose whichever makes the program easiest to write.</a:t>
            </a:r>
          </a:p>
          <a:p>
            <a:endParaRPr lang="en-US" dirty="0"/>
          </a:p>
        </p:txBody>
      </p:sp>
      <p:sp>
        <p:nvSpPr>
          <p:cNvPr id="4" name="Slide Number Placeholder 3"/>
          <p:cNvSpPr>
            <a:spLocks noGrp="1"/>
          </p:cNvSpPr>
          <p:nvPr>
            <p:ph type="sldNum" sz="quarter" idx="5"/>
          </p:nvPr>
        </p:nvSpPr>
        <p:spPr/>
        <p:txBody>
          <a:bodyPr/>
          <a:lstStyle/>
          <a:p>
            <a:fld id="{E27B76FC-4474-43E5-AF25-79F619687DBD}" type="slidenum">
              <a:rPr lang="en-US" smtClean="0"/>
              <a:t>6</a:t>
            </a:fld>
            <a:endParaRPr lang="en-US"/>
          </a:p>
        </p:txBody>
      </p:sp>
    </p:spTree>
    <p:extLst>
      <p:ext uri="{BB962C8B-B14F-4D97-AF65-F5344CB8AC3E}">
        <p14:creationId xmlns:p14="http://schemas.microsoft.com/office/powerpoint/2010/main" val="3553151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In this example, the class specification initializes the pointer variable, and the class has two setter functions to update it as needed. Both functions check for and delete an existing part before creating a new one. The first setter builds the part from the “raw data” passed in through its parameters. The second setter builds the aggregation relationship with an existing Engine object. The if-tests are optional.</a:t>
            </a:r>
          </a:p>
          <a:p>
            <a:endParaRPr lang="en-US" dirty="0"/>
          </a:p>
        </p:txBody>
      </p:sp>
      <p:sp>
        <p:nvSpPr>
          <p:cNvPr id="4" name="Slide Number Placeholder 3"/>
          <p:cNvSpPr>
            <a:spLocks noGrp="1"/>
          </p:cNvSpPr>
          <p:nvPr>
            <p:ph type="sldNum" sz="quarter" idx="5"/>
          </p:nvPr>
        </p:nvSpPr>
        <p:spPr/>
        <p:txBody>
          <a:bodyPr/>
          <a:lstStyle/>
          <a:p>
            <a:fld id="{E27B76FC-4474-43E5-AF25-79F619687DBD}" type="slidenum">
              <a:rPr lang="en-US" smtClean="0"/>
              <a:t>7</a:t>
            </a:fld>
            <a:endParaRPr lang="en-US"/>
          </a:p>
        </p:txBody>
      </p:sp>
    </p:spTree>
    <p:extLst>
      <p:ext uri="{BB962C8B-B14F-4D97-AF65-F5344CB8AC3E}">
        <p14:creationId xmlns:p14="http://schemas.microsoft.com/office/powerpoint/2010/main" val="42593157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Tracking and understanding the data movements through the constructors becomes more challenging when the program uses multiple relationships - this example couples aggregation with inheritance. We return to the Student-Person-Address example used previously to demonstrate composition. The only change to the UML class diagram is that aggregation replaces composition.</a:t>
            </a:r>
          </a:p>
          <a:p>
            <a:endParaRPr lang="en-US" dirty="0"/>
          </a:p>
        </p:txBody>
      </p:sp>
      <p:sp>
        <p:nvSpPr>
          <p:cNvPr id="4" name="Slide Number Placeholder 3"/>
          <p:cNvSpPr>
            <a:spLocks noGrp="1"/>
          </p:cNvSpPr>
          <p:nvPr>
            <p:ph type="sldNum" sz="quarter" idx="5"/>
          </p:nvPr>
        </p:nvSpPr>
        <p:spPr/>
        <p:txBody>
          <a:bodyPr/>
          <a:lstStyle/>
          <a:p>
            <a:fld id="{E27B76FC-4474-43E5-AF25-79F619687DBD}" type="slidenum">
              <a:rPr lang="en-US" smtClean="0"/>
              <a:t>8</a:t>
            </a:fld>
            <a:endParaRPr lang="en-US"/>
          </a:p>
        </p:txBody>
      </p:sp>
    </p:spTree>
    <p:extLst>
      <p:ext uri="{BB962C8B-B14F-4D97-AF65-F5344CB8AC3E}">
        <p14:creationId xmlns:p14="http://schemas.microsoft.com/office/powerpoint/2010/main" val="36357909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As before, the example begins when the program instantiates a Student object. We begin following the data from the Student constructor to the Person and from the Person to the Address.</a:t>
            </a:r>
          </a:p>
          <a:p>
            <a:endParaRPr lang="en-US" dirty="0"/>
          </a:p>
        </p:txBody>
      </p:sp>
      <p:sp>
        <p:nvSpPr>
          <p:cNvPr id="4" name="Slide Number Placeholder 3"/>
          <p:cNvSpPr>
            <a:spLocks noGrp="1"/>
          </p:cNvSpPr>
          <p:nvPr>
            <p:ph type="sldNum" sz="quarter" idx="5"/>
          </p:nvPr>
        </p:nvSpPr>
        <p:spPr/>
        <p:txBody>
          <a:bodyPr/>
          <a:lstStyle/>
          <a:p>
            <a:fld id="{E27B76FC-4474-43E5-AF25-79F619687DBD}" type="slidenum">
              <a:rPr lang="en-US" smtClean="0"/>
              <a:t>9</a:t>
            </a:fld>
            <a:endParaRPr lang="en-US"/>
          </a:p>
        </p:txBody>
      </p:sp>
    </p:spTree>
    <p:extLst>
      <p:ext uri="{BB962C8B-B14F-4D97-AF65-F5344CB8AC3E}">
        <p14:creationId xmlns:p14="http://schemas.microsoft.com/office/powerpoint/2010/main" val="2058584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5/16/2023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5/16/2023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5/16/2023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5/16/2023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5/16/2023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5/16/2023</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14.sv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14.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6.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12.sv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1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Building  Aggregation:</a:t>
            </a:r>
            <a:br>
              <a:rPr lang="en-US" dirty="0"/>
            </a:br>
            <a:r>
              <a:rPr lang="en-US" dirty="0"/>
              <a:t>Whole-Part with pointers</a:t>
            </a:r>
          </a:p>
        </p:txBody>
      </p:sp>
      <p:sp>
        <p:nvSpPr>
          <p:cNvPr id="3" name="Subtitle 2"/>
          <p:cNvSpPr>
            <a:spLocks noGrp="1"/>
          </p:cNvSpPr>
          <p:nvPr>
            <p:ph type="subTitle" idx="1"/>
          </p:nvPr>
        </p:nvSpPr>
        <p:spPr/>
        <p:txBody>
          <a:bodyPr/>
          <a:lstStyle/>
          <a:p>
            <a:r>
              <a:rPr lang="en-US" dirty="0"/>
              <a:t>The whole </a:t>
            </a:r>
            <a:r>
              <a:rPr lang="en-US" i="1" dirty="0"/>
              <a:t>can</a:t>
            </a:r>
            <a:r>
              <a:rPr lang="en-US" dirty="0"/>
              <a:t> create its parts,</a:t>
            </a:r>
          </a:p>
          <a:p>
            <a:r>
              <a:rPr lang="en-US" dirty="0"/>
              <a:t>or the program can create the parts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928842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64CC5-A438-00B5-1972-BC51955BBCC4}"/>
              </a:ext>
            </a:extLst>
          </p:cNvPr>
          <p:cNvSpPr>
            <a:spLocks noGrp="1"/>
          </p:cNvSpPr>
          <p:nvPr>
            <p:ph type="title"/>
          </p:nvPr>
        </p:nvSpPr>
        <p:spPr>
          <a:xfrm>
            <a:off x="2231136" y="694093"/>
            <a:ext cx="7729728" cy="1188720"/>
          </a:xfrm>
        </p:spPr>
        <p:txBody>
          <a:bodyPr/>
          <a:lstStyle/>
          <a:p>
            <a:r>
              <a:rPr lang="en-US" dirty="0"/>
              <a:t>Multi-class Example 1</a:t>
            </a:r>
          </a:p>
        </p:txBody>
      </p:sp>
      <p:sp>
        <p:nvSpPr>
          <p:cNvPr id="5" name="TextBox 4">
            <a:extLst>
              <a:ext uri="{FF2B5EF4-FFF2-40B4-BE49-F238E27FC236}">
                <a16:creationId xmlns:a16="http://schemas.microsoft.com/office/drawing/2014/main" id="{7AE9A34E-F97A-2B04-4223-B7DA10229E17}"/>
              </a:ext>
            </a:extLst>
          </p:cNvPr>
          <p:cNvSpPr txBox="1"/>
          <p:nvPr/>
        </p:nvSpPr>
        <p:spPr>
          <a:xfrm>
            <a:off x="1526959" y="2101105"/>
            <a:ext cx="4107256" cy="2308324"/>
          </a:xfrm>
          <a:prstGeom prst="rect">
            <a:avLst/>
          </a:prstGeom>
          <a:noFill/>
        </p:spPr>
        <p:txBody>
          <a:bodyPr wrap="square" rtlCol="0">
            <a:spAutoFit/>
          </a:bodyPr>
          <a:lstStyle/>
          <a:p>
            <a:r>
              <a:rPr lang="en-US" sz="1600" dirty="0">
                <a:latin typeface="Consolas" panose="020B0609020204030204" pitchFamily="49" charset="0"/>
              </a:rPr>
              <a:t>class Address</a:t>
            </a:r>
          </a:p>
          <a:p>
            <a:r>
              <a:rPr lang="en-US" sz="1600" dirty="0">
                <a:latin typeface="Consolas" panose="020B0609020204030204" pitchFamily="49" charset="0"/>
              </a:rPr>
              <a:t>{</a:t>
            </a:r>
          </a:p>
          <a:p>
            <a:r>
              <a:rPr lang="en-US" sz="1600" dirty="0">
                <a:latin typeface="Consolas" panose="020B0609020204030204" pitchFamily="49" charset="0"/>
              </a:rPr>
              <a:t>    private:</a:t>
            </a:r>
          </a:p>
          <a:p>
            <a:r>
              <a:rPr lang="en-US" sz="1600" dirty="0">
                <a:latin typeface="Consolas" panose="020B0609020204030204" pitchFamily="49" charset="0"/>
              </a:rPr>
              <a:t>        string city;</a:t>
            </a:r>
          </a:p>
          <a:p>
            <a:r>
              <a:rPr lang="en-US" sz="1600" dirty="0">
                <a:latin typeface="Consolas" panose="020B0609020204030204" pitchFamily="49" charset="0"/>
              </a:rPr>
              <a:t>        string state;</a:t>
            </a:r>
          </a:p>
          <a:p>
            <a:r>
              <a:rPr lang="en-US" sz="1600" dirty="0">
                <a:latin typeface="Consolas" panose="020B0609020204030204" pitchFamily="49" charset="0"/>
              </a:rPr>
              <a:t>    public:</a:t>
            </a:r>
          </a:p>
          <a:p>
            <a:r>
              <a:rPr lang="en-US" sz="1600" dirty="0">
                <a:latin typeface="Consolas" panose="020B0609020204030204" pitchFamily="49" charset="0"/>
              </a:rPr>
              <a:t>        Address(string c, string s)</a:t>
            </a:r>
          </a:p>
          <a:p>
            <a:r>
              <a:rPr lang="en-US" sz="1600" dirty="0">
                <a:latin typeface="Consolas" panose="020B0609020204030204" pitchFamily="49" charset="0"/>
              </a:rPr>
              <a:t>	    : city(c), state(s) {}</a:t>
            </a:r>
          </a:p>
          <a:p>
            <a:r>
              <a:rPr lang="en-US" sz="1600" dirty="0">
                <a:latin typeface="Consolas" panose="020B0609020204030204" pitchFamily="49" charset="0"/>
              </a:rPr>
              <a:t>};</a:t>
            </a:r>
          </a:p>
        </p:txBody>
      </p:sp>
      <p:sp>
        <p:nvSpPr>
          <p:cNvPr id="6" name="TextBox 5">
            <a:extLst>
              <a:ext uri="{FF2B5EF4-FFF2-40B4-BE49-F238E27FC236}">
                <a16:creationId xmlns:a16="http://schemas.microsoft.com/office/drawing/2014/main" id="{2D0E3AF9-134C-8C0D-C799-8D77770C679A}"/>
              </a:ext>
            </a:extLst>
          </p:cNvPr>
          <p:cNvSpPr txBox="1"/>
          <p:nvPr/>
        </p:nvSpPr>
        <p:spPr>
          <a:xfrm>
            <a:off x="6338315" y="2101105"/>
            <a:ext cx="5087246" cy="2554545"/>
          </a:xfrm>
          <a:prstGeom prst="rect">
            <a:avLst/>
          </a:prstGeom>
          <a:noFill/>
        </p:spPr>
        <p:txBody>
          <a:bodyPr wrap="square" rtlCol="0">
            <a:spAutoFit/>
          </a:bodyPr>
          <a:lstStyle/>
          <a:p>
            <a:r>
              <a:rPr lang="en-US" sz="1600" dirty="0">
                <a:latin typeface="Consolas" panose="020B0609020204030204" pitchFamily="49" charset="0"/>
              </a:rPr>
              <a:t>class Person</a:t>
            </a:r>
          </a:p>
          <a:p>
            <a:r>
              <a:rPr lang="en-US" sz="1600" dirty="0">
                <a:latin typeface="Consolas" panose="020B0609020204030204" pitchFamily="49" charset="0"/>
              </a:rPr>
              <a:t>{</a:t>
            </a:r>
          </a:p>
          <a:p>
            <a:r>
              <a:rPr lang="en-US" sz="1600" dirty="0">
                <a:latin typeface="Consolas" panose="020B0609020204030204" pitchFamily="49" charset="0"/>
              </a:rPr>
              <a:t>    private:</a:t>
            </a:r>
          </a:p>
          <a:p>
            <a:r>
              <a:rPr lang="en-US" sz="1600" dirty="0">
                <a:latin typeface="Consolas" panose="020B0609020204030204" pitchFamily="49" charset="0"/>
              </a:rPr>
              <a:t>        string	name;</a:t>
            </a:r>
          </a:p>
          <a:p>
            <a:r>
              <a:rPr lang="en-US" sz="1600" dirty="0">
                <a:latin typeface="Consolas" panose="020B0609020204030204" pitchFamily="49" charset="0"/>
              </a:rPr>
              <a:t>        Address</a:t>
            </a:r>
            <a:r>
              <a:rPr lang="en-US" sz="1600" dirty="0">
                <a:solidFill>
                  <a:srgbClr val="FF0000"/>
                </a:solidFill>
                <a:latin typeface="Consolas" panose="020B0609020204030204" pitchFamily="49" charset="0"/>
              </a:rPr>
              <a:t>*</a:t>
            </a:r>
            <a:r>
              <a:rPr lang="en-US" sz="1600" dirty="0">
                <a:latin typeface="Consolas" panose="020B0609020204030204" pitchFamily="49" charset="0"/>
              </a:rPr>
              <a:t>	addr;	// aggregation</a:t>
            </a:r>
          </a:p>
          <a:p>
            <a:r>
              <a:rPr lang="en-US" sz="1600" dirty="0">
                <a:latin typeface="Consolas" panose="020B0609020204030204" pitchFamily="49" charset="0"/>
              </a:rPr>
              <a:t>    public:</a:t>
            </a:r>
          </a:p>
          <a:p>
            <a:r>
              <a:rPr lang="en-US" sz="1600" dirty="0">
                <a:latin typeface="Consolas" panose="020B0609020204030204" pitchFamily="49" charset="0"/>
              </a:rPr>
              <a:t>        Person(string n, string c, string s)</a:t>
            </a:r>
          </a:p>
          <a:p>
            <a:r>
              <a:rPr lang="en-US" sz="1600" dirty="0">
                <a:latin typeface="Consolas" panose="020B0609020204030204" pitchFamily="49" charset="0"/>
              </a:rPr>
              <a:t>	        : addr(new Address(c, s)),</a:t>
            </a:r>
          </a:p>
          <a:p>
            <a:r>
              <a:rPr lang="en-US" sz="1600" dirty="0">
                <a:latin typeface="Consolas" panose="020B0609020204030204" pitchFamily="49" charset="0"/>
              </a:rPr>
              <a:t>              name(n) {}</a:t>
            </a:r>
          </a:p>
          <a:p>
            <a:r>
              <a:rPr lang="en-US" sz="1600" dirty="0">
                <a:latin typeface="Consolas" panose="020B0609020204030204" pitchFamily="49" charset="0"/>
              </a:rPr>
              <a:t>};</a:t>
            </a:r>
          </a:p>
        </p:txBody>
      </p:sp>
      <p:sp>
        <p:nvSpPr>
          <p:cNvPr id="7" name="TextBox 6">
            <a:extLst>
              <a:ext uri="{FF2B5EF4-FFF2-40B4-BE49-F238E27FC236}">
                <a16:creationId xmlns:a16="http://schemas.microsoft.com/office/drawing/2014/main" id="{B3225A7B-DCE7-DD7F-BE57-55116080B88C}"/>
              </a:ext>
            </a:extLst>
          </p:cNvPr>
          <p:cNvSpPr txBox="1"/>
          <p:nvPr/>
        </p:nvSpPr>
        <p:spPr>
          <a:xfrm>
            <a:off x="1323753" y="4506418"/>
            <a:ext cx="9544494" cy="1815882"/>
          </a:xfrm>
          <a:prstGeom prst="rect">
            <a:avLst/>
          </a:prstGeom>
          <a:noFill/>
        </p:spPr>
        <p:txBody>
          <a:bodyPr wrap="square" rtlCol="0">
            <a:spAutoFit/>
          </a:bodyPr>
          <a:lstStyle/>
          <a:p>
            <a:r>
              <a:rPr lang="en-US" sz="1600" dirty="0">
                <a:latin typeface="Consolas" panose="020B0609020204030204" pitchFamily="49" charset="0"/>
              </a:rPr>
              <a:t>class Student : public Person</a:t>
            </a:r>
          </a:p>
          <a:p>
            <a:r>
              <a:rPr lang="en-US" sz="1600" dirty="0">
                <a:latin typeface="Consolas" panose="020B0609020204030204" pitchFamily="49" charset="0"/>
              </a:rPr>
              <a:t>{</a:t>
            </a:r>
          </a:p>
          <a:p>
            <a:r>
              <a:rPr lang="en-US" sz="1600" dirty="0">
                <a:latin typeface="Consolas" panose="020B0609020204030204" pitchFamily="49" charset="0"/>
              </a:rPr>
              <a:t>    private:</a:t>
            </a:r>
          </a:p>
          <a:p>
            <a:r>
              <a:rPr lang="en-US" sz="1600" dirty="0">
                <a:latin typeface="Consolas" panose="020B0609020204030204" pitchFamily="49" charset="0"/>
              </a:rPr>
              <a:t>        double gpa;</a:t>
            </a:r>
          </a:p>
          <a:p>
            <a:r>
              <a:rPr lang="en-US" sz="1600" dirty="0">
                <a:latin typeface="Consolas" panose="020B0609020204030204" pitchFamily="49" charset="0"/>
              </a:rPr>
              <a:t>    public:</a:t>
            </a:r>
          </a:p>
          <a:p>
            <a:r>
              <a:rPr lang="en-US" sz="1600" dirty="0">
                <a:latin typeface="Consolas" panose="020B0609020204030204" pitchFamily="49" charset="0"/>
              </a:rPr>
              <a:t>        Student(string n, double g, string c, string s) : Person(n, c, s), gpa(g) {}</a:t>
            </a:r>
          </a:p>
          <a:p>
            <a:r>
              <a:rPr lang="en-US" sz="1600" dirty="0">
                <a:latin typeface="Consolas" panose="020B0609020204030204" pitchFamily="49" charset="0"/>
              </a:rPr>
              <a:t>};</a:t>
            </a:r>
          </a:p>
        </p:txBody>
      </p:sp>
    </p:spTree>
    <p:extLst>
      <p:ext uri="{BB962C8B-B14F-4D97-AF65-F5344CB8AC3E}">
        <p14:creationId xmlns:p14="http://schemas.microsoft.com/office/powerpoint/2010/main" val="2164098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EC7FF834-B204-4967-8D47-8BB36EAF0E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F780A22D-61EA-43E3-BD94-3E39CF902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918509"/>
            <a:ext cx="12192000" cy="19394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69D72F9-BBEA-2B98-DD50-82E730ECBCA5}"/>
              </a:ext>
            </a:extLst>
          </p:cNvPr>
          <p:cNvSpPr>
            <a:spLocks noGrp="1"/>
          </p:cNvSpPr>
          <p:nvPr>
            <p:ph type="title"/>
          </p:nvPr>
        </p:nvSpPr>
        <p:spPr>
          <a:xfrm>
            <a:off x="1600200" y="4269282"/>
            <a:ext cx="8991600" cy="1264762"/>
          </a:xfrm>
          <a:prstGeom prst="flowChartDocument">
            <a:avLst/>
          </a:prstGeom>
        </p:spPr>
        <p:txBody>
          <a:bodyPr vert="horz" lIns="274320" tIns="182880" rIns="274320" bIns="182880" rtlCol="0" anchor="ctr" anchorCtr="1">
            <a:normAutofit/>
          </a:bodyPr>
          <a:lstStyle/>
          <a:p>
            <a:r>
              <a:rPr lang="en-US" sz="3200" dirty="0"/>
              <a:t>Inheritance &amp; Aggregation 2</a:t>
            </a:r>
          </a:p>
        </p:txBody>
      </p:sp>
      <p:pic>
        <p:nvPicPr>
          <p:cNvPr id="9" name="Graphic 8">
            <a:extLst>
              <a:ext uri="{FF2B5EF4-FFF2-40B4-BE49-F238E27FC236}">
                <a16:creationId xmlns:a16="http://schemas.microsoft.com/office/drawing/2014/main" id="{3B3BA84F-3ED9-68B4-5CB8-83CF4927DF9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18180" y="640078"/>
            <a:ext cx="8755640" cy="3301307"/>
          </a:xfrm>
          <a:prstGeom prst="rect">
            <a:avLst/>
          </a:prstGeom>
        </p:spPr>
      </p:pic>
    </p:spTree>
    <p:extLst>
      <p:ext uri="{BB962C8B-B14F-4D97-AF65-F5344CB8AC3E}">
        <p14:creationId xmlns:p14="http://schemas.microsoft.com/office/powerpoint/2010/main" val="2611185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EC7FF834-B204-4967-8D47-8BB36EAF0E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F780A22D-61EA-43E3-BD94-3E39CF902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918509"/>
            <a:ext cx="12192000" cy="19394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69D72F9-BBEA-2B98-DD50-82E730ECBCA5}"/>
              </a:ext>
            </a:extLst>
          </p:cNvPr>
          <p:cNvSpPr>
            <a:spLocks noGrp="1"/>
          </p:cNvSpPr>
          <p:nvPr>
            <p:ph type="title"/>
          </p:nvPr>
        </p:nvSpPr>
        <p:spPr>
          <a:xfrm>
            <a:off x="1600200" y="4269282"/>
            <a:ext cx="8991600" cy="1264762"/>
          </a:xfrm>
          <a:prstGeom prst="flowChartDocument">
            <a:avLst/>
          </a:prstGeom>
        </p:spPr>
        <p:txBody>
          <a:bodyPr vert="horz" lIns="274320" tIns="182880" rIns="274320" bIns="182880" rtlCol="0" anchor="ctr" anchorCtr="1">
            <a:normAutofit/>
          </a:bodyPr>
          <a:lstStyle/>
          <a:p>
            <a:r>
              <a:rPr lang="en-US" sz="3200" dirty="0"/>
              <a:t>Inheritance &amp; Aggregation 2</a:t>
            </a:r>
          </a:p>
        </p:txBody>
      </p:sp>
      <p:pic>
        <p:nvPicPr>
          <p:cNvPr id="9" name="Graphic 8">
            <a:extLst>
              <a:ext uri="{FF2B5EF4-FFF2-40B4-BE49-F238E27FC236}">
                <a16:creationId xmlns:a16="http://schemas.microsoft.com/office/drawing/2014/main" id="{3B3BA84F-3ED9-68B4-5CB8-83CF4927DF9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18180" y="640078"/>
            <a:ext cx="8755640" cy="3301307"/>
          </a:xfrm>
          <a:prstGeom prst="rect">
            <a:avLst/>
          </a:prstGeom>
        </p:spPr>
      </p:pic>
      <p:sp>
        <p:nvSpPr>
          <p:cNvPr id="3" name="Arrow: Up 2">
            <a:extLst>
              <a:ext uri="{FF2B5EF4-FFF2-40B4-BE49-F238E27FC236}">
                <a16:creationId xmlns:a16="http://schemas.microsoft.com/office/drawing/2014/main" id="{8D759337-DA48-49C1-2047-1A20BEA25946}"/>
              </a:ext>
            </a:extLst>
          </p:cNvPr>
          <p:cNvSpPr/>
          <p:nvPr/>
        </p:nvSpPr>
        <p:spPr>
          <a:xfrm>
            <a:off x="3903667" y="1802167"/>
            <a:ext cx="816117" cy="1704513"/>
          </a:xfrm>
          <a:prstGeom prst="upArrow">
            <a:avLst/>
          </a:prstGeom>
          <a:solidFill>
            <a:srgbClr val="0070C0">
              <a:alpha val="40000"/>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4" name="Arrow: Right 3">
            <a:extLst>
              <a:ext uri="{FF2B5EF4-FFF2-40B4-BE49-F238E27FC236}">
                <a16:creationId xmlns:a16="http://schemas.microsoft.com/office/drawing/2014/main" id="{48A27F04-1D38-92FE-187D-B2DD695C0AC6}"/>
              </a:ext>
            </a:extLst>
          </p:cNvPr>
          <p:cNvSpPr/>
          <p:nvPr/>
        </p:nvSpPr>
        <p:spPr>
          <a:xfrm>
            <a:off x="5078026" y="2945326"/>
            <a:ext cx="2228295" cy="758455"/>
          </a:xfrm>
          <a:prstGeom prst="rightArrow">
            <a:avLst/>
          </a:prstGeom>
          <a:solidFill>
            <a:srgbClr val="0070C0">
              <a:alpha val="40000"/>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83736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42792-EBF9-965B-EA04-804E8260ED77}"/>
              </a:ext>
            </a:extLst>
          </p:cNvPr>
          <p:cNvSpPr>
            <a:spLocks noGrp="1"/>
          </p:cNvSpPr>
          <p:nvPr>
            <p:ph type="title"/>
          </p:nvPr>
        </p:nvSpPr>
        <p:spPr>
          <a:xfrm>
            <a:off x="6096000" y="689474"/>
            <a:ext cx="3864864" cy="1188720"/>
          </a:xfrm>
        </p:spPr>
        <p:txBody>
          <a:bodyPr/>
          <a:lstStyle/>
          <a:p>
            <a:r>
              <a:rPr lang="en-US" dirty="0"/>
              <a:t>Multi-class Example 2</a:t>
            </a:r>
          </a:p>
        </p:txBody>
      </p:sp>
      <p:sp>
        <p:nvSpPr>
          <p:cNvPr id="5" name="TextBox 4">
            <a:extLst>
              <a:ext uri="{FF2B5EF4-FFF2-40B4-BE49-F238E27FC236}">
                <a16:creationId xmlns:a16="http://schemas.microsoft.com/office/drawing/2014/main" id="{D5769A06-4227-A97C-0F23-383395C4E202}"/>
              </a:ext>
            </a:extLst>
          </p:cNvPr>
          <p:cNvSpPr txBox="1"/>
          <p:nvPr/>
        </p:nvSpPr>
        <p:spPr>
          <a:xfrm>
            <a:off x="621438" y="693818"/>
            <a:ext cx="4891595" cy="2308324"/>
          </a:xfrm>
          <a:prstGeom prst="rect">
            <a:avLst/>
          </a:prstGeom>
          <a:noFill/>
        </p:spPr>
        <p:txBody>
          <a:bodyPr wrap="square" rtlCol="0">
            <a:spAutoFit/>
          </a:bodyPr>
          <a:lstStyle/>
          <a:p>
            <a:r>
              <a:rPr lang="en-US" sz="1600" dirty="0">
                <a:latin typeface="Consolas" panose="020B0609020204030204" pitchFamily="49" charset="0"/>
              </a:rPr>
              <a:t>class Pet</a:t>
            </a:r>
          </a:p>
          <a:p>
            <a:r>
              <a:rPr lang="en-US" sz="1600" dirty="0">
                <a:latin typeface="Consolas" panose="020B0609020204030204" pitchFamily="49" charset="0"/>
              </a:rPr>
              <a:t>{</a:t>
            </a:r>
          </a:p>
          <a:p>
            <a:r>
              <a:rPr lang="en-US" sz="1600" dirty="0">
                <a:latin typeface="Consolas" panose="020B0609020204030204" pitchFamily="49" charset="0"/>
              </a:rPr>
              <a:t>    private:</a:t>
            </a:r>
          </a:p>
          <a:p>
            <a:r>
              <a:rPr lang="en-US" sz="1600" dirty="0">
                <a:latin typeface="Consolas" panose="020B0609020204030204" pitchFamily="49" charset="0"/>
              </a:rPr>
              <a:t>        string name;</a:t>
            </a:r>
          </a:p>
          <a:p>
            <a:r>
              <a:rPr lang="en-US" sz="1600" dirty="0">
                <a:latin typeface="Consolas" panose="020B0609020204030204" pitchFamily="49" charset="0"/>
              </a:rPr>
              <a:t>        string vaccinations;</a:t>
            </a:r>
          </a:p>
          <a:p>
            <a:r>
              <a:rPr lang="en-US" sz="1600" dirty="0">
                <a:latin typeface="Consolas" panose="020B0609020204030204" pitchFamily="49" charset="0"/>
              </a:rPr>
              <a:t>    public:</a:t>
            </a:r>
          </a:p>
          <a:p>
            <a:r>
              <a:rPr lang="en-US" sz="1600" dirty="0">
                <a:latin typeface="Consolas" panose="020B0609020204030204" pitchFamily="49" charset="0"/>
              </a:rPr>
              <a:t>        Pet(string pn, string v)</a:t>
            </a:r>
          </a:p>
          <a:p>
            <a:r>
              <a:rPr lang="en-US" sz="1600" dirty="0">
                <a:latin typeface="Consolas" panose="020B0609020204030204" pitchFamily="49" charset="0"/>
              </a:rPr>
              <a:t>            : name(pn), vaccinations(v) {}</a:t>
            </a:r>
          </a:p>
          <a:p>
            <a:r>
              <a:rPr lang="en-US" sz="1600" dirty="0">
                <a:latin typeface="Consolas" panose="020B0609020204030204" pitchFamily="49" charset="0"/>
              </a:rPr>
              <a:t>};</a:t>
            </a:r>
          </a:p>
        </p:txBody>
      </p:sp>
      <p:sp>
        <p:nvSpPr>
          <p:cNvPr id="6" name="TextBox 5">
            <a:extLst>
              <a:ext uri="{FF2B5EF4-FFF2-40B4-BE49-F238E27FC236}">
                <a16:creationId xmlns:a16="http://schemas.microsoft.com/office/drawing/2014/main" id="{B43E9270-CC5F-F91D-740B-4D6E59E51B24}"/>
              </a:ext>
            </a:extLst>
          </p:cNvPr>
          <p:cNvSpPr txBox="1"/>
          <p:nvPr/>
        </p:nvSpPr>
        <p:spPr>
          <a:xfrm>
            <a:off x="6338315" y="2069858"/>
            <a:ext cx="4368155" cy="1815882"/>
          </a:xfrm>
          <a:prstGeom prst="rect">
            <a:avLst/>
          </a:prstGeom>
          <a:noFill/>
        </p:spPr>
        <p:txBody>
          <a:bodyPr wrap="square" rtlCol="0">
            <a:spAutoFit/>
          </a:bodyPr>
          <a:lstStyle/>
          <a:p>
            <a:r>
              <a:rPr lang="en-US" sz="1600" dirty="0">
                <a:latin typeface="Consolas" panose="020B0609020204030204" pitchFamily="49" charset="0"/>
              </a:rPr>
              <a:t>class Person</a:t>
            </a:r>
          </a:p>
          <a:p>
            <a:r>
              <a:rPr lang="en-US" sz="1600" dirty="0">
                <a:latin typeface="Consolas" panose="020B0609020204030204" pitchFamily="49" charset="0"/>
              </a:rPr>
              <a:t>{</a:t>
            </a:r>
          </a:p>
          <a:p>
            <a:r>
              <a:rPr lang="en-US" sz="1600" dirty="0">
                <a:latin typeface="Consolas" panose="020B0609020204030204" pitchFamily="49" charset="0"/>
              </a:rPr>
              <a:t>    private:</a:t>
            </a:r>
          </a:p>
          <a:p>
            <a:r>
              <a:rPr lang="en-US" sz="1600" dirty="0">
                <a:latin typeface="Consolas" panose="020B0609020204030204" pitchFamily="49" charset="0"/>
              </a:rPr>
              <a:t>        string name;</a:t>
            </a:r>
          </a:p>
          <a:p>
            <a:r>
              <a:rPr lang="en-US" sz="1600" dirty="0">
                <a:latin typeface="Consolas" panose="020B0609020204030204" pitchFamily="49" charset="0"/>
              </a:rPr>
              <a:t>    public:</a:t>
            </a:r>
          </a:p>
          <a:p>
            <a:r>
              <a:rPr lang="en-US" sz="1600" dirty="0">
                <a:latin typeface="Consolas" panose="020B0609020204030204" pitchFamily="49" charset="0"/>
              </a:rPr>
              <a:t>        Person(string n) : name(n) {}</a:t>
            </a:r>
          </a:p>
          <a:p>
            <a:r>
              <a:rPr lang="en-US" sz="1600" dirty="0">
                <a:latin typeface="Consolas" panose="020B0609020204030204" pitchFamily="49" charset="0"/>
              </a:rPr>
              <a:t>};</a:t>
            </a:r>
          </a:p>
        </p:txBody>
      </p:sp>
      <p:sp>
        <p:nvSpPr>
          <p:cNvPr id="7" name="TextBox 6">
            <a:extLst>
              <a:ext uri="{FF2B5EF4-FFF2-40B4-BE49-F238E27FC236}">
                <a16:creationId xmlns:a16="http://schemas.microsoft.com/office/drawing/2014/main" id="{FE1CDAED-277E-59CA-2052-A6464F439CCF}"/>
              </a:ext>
            </a:extLst>
          </p:cNvPr>
          <p:cNvSpPr txBox="1"/>
          <p:nvPr/>
        </p:nvSpPr>
        <p:spPr>
          <a:xfrm>
            <a:off x="618479" y="3816812"/>
            <a:ext cx="7309280" cy="2308324"/>
          </a:xfrm>
          <a:prstGeom prst="rect">
            <a:avLst/>
          </a:prstGeom>
          <a:noFill/>
        </p:spPr>
        <p:txBody>
          <a:bodyPr wrap="square" rtlCol="0">
            <a:spAutoFit/>
          </a:bodyPr>
          <a:lstStyle/>
          <a:p>
            <a:r>
              <a:rPr lang="en-US" sz="1600" dirty="0">
                <a:latin typeface="Consolas" panose="020B0609020204030204" pitchFamily="49" charset="0"/>
              </a:rPr>
              <a:t>class Owner : public Person</a:t>
            </a:r>
          </a:p>
          <a:p>
            <a:r>
              <a:rPr lang="en-US" sz="1600" dirty="0">
                <a:latin typeface="Consolas" panose="020B0609020204030204" pitchFamily="49" charset="0"/>
              </a:rPr>
              <a:t>{</a:t>
            </a:r>
          </a:p>
          <a:p>
            <a:r>
              <a:rPr lang="en-US" sz="1600" dirty="0">
                <a:latin typeface="Consolas" panose="020B0609020204030204" pitchFamily="49" charset="0"/>
              </a:rPr>
              <a:t>    private:</a:t>
            </a:r>
          </a:p>
          <a:p>
            <a:r>
              <a:rPr lang="en-US" sz="1600" dirty="0">
                <a:latin typeface="Consolas" panose="020B0609020204030204" pitchFamily="49" charset="0"/>
              </a:rPr>
              <a:t>        Pet</a:t>
            </a:r>
            <a:r>
              <a:rPr lang="en-US" sz="1600" dirty="0">
                <a:solidFill>
                  <a:srgbClr val="FF0000"/>
                </a:solidFill>
                <a:latin typeface="Consolas" panose="020B0609020204030204" pitchFamily="49" charset="0"/>
              </a:rPr>
              <a:t>*</a:t>
            </a:r>
            <a:r>
              <a:rPr lang="en-US" sz="1600" dirty="0">
                <a:latin typeface="Consolas" panose="020B0609020204030204" pitchFamily="49" charset="0"/>
              </a:rPr>
              <a:t>	my_pet;		// aggregation</a:t>
            </a:r>
          </a:p>
          <a:p>
            <a:r>
              <a:rPr lang="en-US" sz="1600" dirty="0">
                <a:latin typeface="Consolas" panose="020B0609020204030204" pitchFamily="49" charset="0"/>
              </a:rPr>
              <a:t>        int	account;</a:t>
            </a:r>
          </a:p>
          <a:p>
            <a:r>
              <a:rPr lang="en-US" sz="1600" dirty="0">
                <a:latin typeface="Consolas" panose="020B0609020204030204" pitchFamily="49" charset="0"/>
              </a:rPr>
              <a:t>    public:</a:t>
            </a:r>
          </a:p>
          <a:p>
            <a:r>
              <a:rPr lang="en-US" sz="1600" dirty="0">
                <a:latin typeface="Consolas" panose="020B0609020204030204" pitchFamily="49" charset="0"/>
              </a:rPr>
              <a:t>        Owner(string n, int a, string pn, string v)</a:t>
            </a:r>
          </a:p>
          <a:p>
            <a:r>
              <a:rPr lang="en-US" sz="1600" dirty="0">
                <a:latin typeface="Consolas" panose="020B0609020204030204" pitchFamily="49" charset="0"/>
              </a:rPr>
              <a:t>            : Person(n), my_pet(new Pet(pn, v)), account(a) {}</a:t>
            </a:r>
          </a:p>
          <a:p>
            <a:r>
              <a:rPr lang="en-US" sz="1600" dirty="0">
                <a:latin typeface="Consolas" panose="020B0609020204030204" pitchFamily="49" charset="0"/>
              </a:rPr>
              <a:t>};</a:t>
            </a:r>
          </a:p>
        </p:txBody>
      </p:sp>
    </p:spTree>
    <p:extLst>
      <p:ext uri="{BB962C8B-B14F-4D97-AF65-F5344CB8AC3E}">
        <p14:creationId xmlns:p14="http://schemas.microsoft.com/office/powerpoint/2010/main" val="351665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FD52A351-751F-BC58-4C2C-23F415A08DBA}"/>
              </a:ext>
            </a:extLst>
          </p:cNvPr>
          <p:cNvPicPr>
            <a:picLocks noGrp="1" noChangeAspect="1"/>
          </p:cNvPicPr>
          <p:nvPr>
            <p:ph sz="half" idx="2"/>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1733" y="3377509"/>
            <a:ext cx="4671595" cy="1959055"/>
          </a:xfrm>
          <a:prstGeom prst="rect">
            <a:avLst/>
          </a:prstGeom>
        </p:spPr>
      </p:pic>
      <p:sp>
        <p:nvSpPr>
          <p:cNvPr id="22" name="Rectangle 21">
            <a:extLst>
              <a:ext uri="{FF2B5EF4-FFF2-40B4-BE49-F238E27FC236}">
                <a16:creationId xmlns:a16="http://schemas.microsoft.com/office/drawing/2014/main" id="{DCD3F51F-E0F2-41F0-9EAD-111C87DFF5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704E171-8054-25CB-0877-5CB824E65E02}"/>
              </a:ext>
            </a:extLst>
          </p:cNvPr>
          <p:cNvSpPr>
            <a:spLocks noGrp="1"/>
          </p:cNvSpPr>
          <p:nvPr>
            <p:ph type="title"/>
          </p:nvPr>
        </p:nvSpPr>
        <p:spPr>
          <a:xfrm>
            <a:off x="6119732" y="1290025"/>
            <a:ext cx="5291327" cy="1188720"/>
          </a:xfrm>
          <a:solidFill>
            <a:srgbClr val="FFFFFF"/>
          </a:solidFill>
          <a:ln>
            <a:solidFill>
              <a:srgbClr val="404040"/>
            </a:solidFill>
          </a:ln>
        </p:spPr>
        <p:txBody>
          <a:bodyPr vert="horz" lIns="182880" tIns="182880" rIns="182880" bIns="182880" rtlCol="0" anchor="ctr">
            <a:normAutofit/>
          </a:bodyPr>
          <a:lstStyle/>
          <a:p>
            <a:r>
              <a:rPr lang="en-US" dirty="0"/>
              <a:t>Aggregation</a:t>
            </a:r>
          </a:p>
        </p:txBody>
      </p:sp>
      <p:pic>
        <p:nvPicPr>
          <p:cNvPr id="8" name="Graphic 7">
            <a:extLst>
              <a:ext uri="{FF2B5EF4-FFF2-40B4-BE49-F238E27FC236}">
                <a16:creationId xmlns:a16="http://schemas.microsoft.com/office/drawing/2014/main" id="{12D322D6-A549-92C6-B5F1-29A975FCDB5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21733" y="1215451"/>
            <a:ext cx="4671595" cy="1840325"/>
          </a:xfrm>
          <a:prstGeom prst="rect">
            <a:avLst/>
          </a:prstGeom>
        </p:spPr>
      </p:pic>
      <p:sp>
        <p:nvSpPr>
          <p:cNvPr id="17" name="Content Placeholder 16">
            <a:extLst>
              <a:ext uri="{FF2B5EF4-FFF2-40B4-BE49-F238E27FC236}">
                <a16:creationId xmlns:a16="http://schemas.microsoft.com/office/drawing/2014/main" id="{4C5EA8FD-6C79-822C-27FD-1E1EE7B54ADE}"/>
              </a:ext>
            </a:extLst>
          </p:cNvPr>
          <p:cNvSpPr>
            <a:spLocks noGrp="1"/>
          </p:cNvSpPr>
          <p:nvPr>
            <p:ph sz="half" idx="1"/>
          </p:nvPr>
        </p:nvSpPr>
        <p:spPr>
          <a:xfrm>
            <a:off x="6119732" y="2858703"/>
            <a:ext cx="5285791" cy="3042547"/>
          </a:xfrm>
        </p:spPr>
        <p:txBody>
          <a:bodyPr vert="horz" lIns="91440" tIns="45720" rIns="91440" bIns="45720" rtlCol="0">
            <a:normAutofit/>
          </a:bodyPr>
          <a:lstStyle/>
          <a:p>
            <a:r>
              <a:rPr lang="en-US" dirty="0">
                <a:solidFill>
                  <a:srgbClr val="FFFFFF"/>
                </a:solidFill>
              </a:rPr>
              <a:t>C++ implements aggregation with pointer member variables</a:t>
            </a:r>
          </a:p>
          <a:p>
            <a:pPr lvl="1"/>
            <a:r>
              <a:rPr lang="en-US" dirty="0">
                <a:solidFill>
                  <a:srgbClr val="FFFFFF"/>
                </a:solidFill>
              </a:rPr>
              <a:t>Variables are not shown as class attributes in UML diagrams</a:t>
            </a:r>
          </a:p>
          <a:p>
            <a:pPr lvl="1"/>
            <a:r>
              <a:rPr lang="en-US" dirty="0">
                <a:solidFill>
                  <a:srgbClr val="FFFFFF"/>
                </a:solidFill>
              </a:rPr>
              <a:t>Programmers translate the aggregation connector into a variable</a:t>
            </a:r>
          </a:p>
          <a:p>
            <a:pPr lvl="1"/>
            <a:r>
              <a:rPr lang="en-US" dirty="0">
                <a:solidFill>
                  <a:srgbClr val="FFFFFF"/>
                </a:solidFill>
              </a:rPr>
              <a:t>Variables are defined in class scope in the whole class</a:t>
            </a:r>
          </a:p>
          <a:p>
            <a:r>
              <a:rPr lang="en-US" dirty="0">
                <a:solidFill>
                  <a:srgbClr val="FFFFFF"/>
                </a:solidFill>
              </a:rPr>
              <a:t>A pointer in the whole object points to an instance of the part object</a:t>
            </a:r>
          </a:p>
          <a:p>
            <a:pPr lvl="1"/>
            <a:endParaRPr lang="en-US" dirty="0">
              <a:solidFill>
                <a:srgbClr val="FFFFFF"/>
              </a:solidFill>
            </a:endParaRPr>
          </a:p>
        </p:txBody>
      </p:sp>
    </p:spTree>
    <p:extLst>
      <p:ext uri="{BB962C8B-B14F-4D97-AF65-F5344CB8AC3E}">
        <p14:creationId xmlns:p14="http://schemas.microsoft.com/office/powerpoint/2010/main" val="3106504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419501C6-F015-4273-AF88-E0F6C8538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CA677DB7-5829-45BD-9754-5EC484CC42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859A11-72EF-47E1-38DE-DE8B3B134163}"/>
              </a:ext>
            </a:extLst>
          </p:cNvPr>
          <p:cNvSpPr>
            <a:spLocks noGrp="1"/>
          </p:cNvSpPr>
          <p:nvPr>
            <p:ph type="title"/>
          </p:nvPr>
        </p:nvSpPr>
        <p:spPr>
          <a:xfrm>
            <a:off x="804672" y="2404872"/>
            <a:ext cx="3044950" cy="1627792"/>
          </a:xfrm>
        </p:spPr>
        <p:txBody>
          <a:bodyPr vert="horz" lIns="274320" tIns="182880" rIns="274320" bIns="182880" rtlCol="0" anchor="ctr" anchorCtr="1">
            <a:normAutofit/>
          </a:bodyPr>
          <a:lstStyle/>
          <a:p>
            <a:r>
              <a:rPr lang="en-US" dirty="0"/>
              <a:t>Person class</a:t>
            </a:r>
          </a:p>
        </p:txBody>
      </p:sp>
      <p:pic>
        <p:nvPicPr>
          <p:cNvPr id="4" name="Graphic 3">
            <a:extLst>
              <a:ext uri="{FF2B5EF4-FFF2-40B4-BE49-F238E27FC236}">
                <a16:creationId xmlns:a16="http://schemas.microsoft.com/office/drawing/2014/main" id="{1214643A-E63C-7AFD-0B0E-C0A209FE9EE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94376" y="1221762"/>
            <a:ext cx="6257544" cy="4099770"/>
          </a:xfrm>
          <a:prstGeom prst="rect">
            <a:avLst/>
          </a:prstGeom>
        </p:spPr>
      </p:pic>
    </p:spTree>
    <p:extLst>
      <p:ext uri="{BB962C8B-B14F-4D97-AF65-F5344CB8AC3E}">
        <p14:creationId xmlns:p14="http://schemas.microsoft.com/office/powerpoint/2010/main" val="2023997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C3B3F-1BCC-08F2-7DCB-EDB784344BB2}"/>
              </a:ext>
            </a:extLst>
          </p:cNvPr>
          <p:cNvSpPr>
            <a:spLocks noGrp="1"/>
          </p:cNvSpPr>
          <p:nvPr>
            <p:ph type="title"/>
          </p:nvPr>
        </p:nvSpPr>
        <p:spPr/>
        <p:txBody>
          <a:bodyPr>
            <a:normAutofit/>
          </a:bodyPr>
          <a:lstStyle/>
          <a:p>
            <a:r>
              <a:rPr lang="en-US" dirty="0"/>
              <a:t>Person class member functions</a:t>
            </a:r>
          </a:p>
        </p:txBody>
      </p:sp>
      <p:sp>
        <p:nvSpPr>
          <p:cNvPr id="3" name="TextBox 2">
            <a:extLst>
              <a:ext uri="{FF2B5EF4-FFF2-40B4-BE49-F238E27FC236}">
                <a16:creationId xmlns:a16="http://schemas.microsoft.com/office/drawing/2014/main" id="{BECE66D0-C9A7-FE92-F1D0-89B82F5BAD53}"/>
              </a:ext>
            </a:extLst>
          </p:cNvPr>
          <p:cNvSpPr txBox="1"/>
          <p:nvPr/>
        </p:nvSpPr>
        <p:spPr>
          <a:xfrm>
            <a:off x="7252724" y="2519135"/>
            <a:ext cx="3418240" cy="1754326"/>
          </a:xfrm>
          <a:prstGeom prst="rect">
            <a:avLst/>
          </a:prstGeom>
          <a:noFill/>
        </p:spPr>
        <p:txBody>
          <a:bodyPr wrap="square" rtlCol="0">
            <a:spAutoFit/>
          </a:bodyPr>
          <a:lstStyle/>
          <a:p>
            <a:r>
              <a:rPr lang="en-US" dirty="0">
                <a:latin typeface="Consolas" panose="020B0609020204030204" pitchFamily="49" charset="0"/>
              </a:rPr>
              <a:t>void setName(string* n)</a:t>
            </a:r>
          </a:p>
          <a:p>
            <a:r>
              <a:rPr lang="en-US" dirty="0">
                <a:latin typeface="Consolas" panose="020B0609020204030204" pitchFamily="49" charset="0"/>
              </a:rPr>
              <a:t>{</a:t>
            </a:r>
          </a:p>
          <a:p>
            <a:r>
              <a:rPr lang="en-US" dirty="0">
                <a:latin typeface="Consolas" panose="020B0609020204030204" pitchFamily="49" charset="0"/>
              </a:rPr>
              <a:t>    if (name != nullptr)</a:t>
            </a:r>
          </a:p>
          <a:p>
            <a:r>
              <a:rPr lang="en-US" dirty="0">
                <a:latin typeface="Consolas" panose="020B0609020204030204" pitchFamily="49" charset="0"/>
              </a:rPr>
              <a:t>        delete name;</a:t>
            </a:r>
          </a:p>
          <a:p>
            <a:r>
              <a:rPr lang="en-US" dirty="0">
                <a:latin typeface="Consolas" panose="020B0609020204030204" pitchFamily="49" charset="0"/>
              </a:rPr>
              <a:t>    name = n;</a:t>
            </a:r>
          </a:p>
          <a:p>
            <a:r>
              <a:rPr lang="en-US" dirty="0">
                <a:latin typeface="Consolas" panose="020B0609020204030204" pitchFamily="49" charset="0"/>
              </a:rPr>
              <a:t>}</a:t>
            </a:r>
          </a:p>
        </p:txBody>
      </p:sp>
      <p:sp>
        <p:nvSpPr>
          <p:cNvPr id="7" name="TextBox 6">
            <a:extLst>
              <a:ext uri="{FF2B5EF4-FFF2-40B4-BE49-F238E27FC236}">
                <a16:creationId xmlns:a16="http://schemas.microsoft.com/office/drawing/2014/main" id="{21B51019-79C6-6265-E53C-A2BF28E447E0}"/>
              </a:ext>
            </a:extLst>
          </p:cNvPr>
          <p:cNvSpPr txBox="1"/>
          <p:nvPr/>
        </p:nvSpPr>
        <p:spPr>
          <a:xfrm>
            <a:off x="1521036" y="2521358"/>
            <a:ext cx="4879764" cy="3970318"/>
          </a:xfrm>
          <a:prstGeom prst="rect">
            <a:avLst/>
          </a:prstGeom>
          <a:noFill/>
        </p:spPr>
        <p:txBody>
          <a:bodyPr wrap="square" rtlCol="0">
            <a:spAutoFit/>
          </a:bodyPr>
          <a:lstStyle/>
          <a:p>
            <a:r>
              <a:rPr lang="en-US" dirty="0">
                <a:latin typeface="Consolas" panose="020B0609020204030204" pitchFamily="49" charset="0"/>
              </a:rPr>
              <a:t>public:</a:t>
            </a:r>
          </a:p>
          <a:p>
            <a:r>
              <a:rPr lang="en-US" dirty="0">
                <a:latin typeface="Consolas" panose="020B0609020204030204" pitchFamily="49" charset="0"/>
              </a:rPr>
              <a:t>    Person() : name(nullptr),</a:t>
            </a:r>
          </a:p>
          <a:p>
            <a:r>
              <a:rPr lang="en-US" dirty="0">
                <a:latin typeface="Consolas" panose="020B0609020204030204" pitchFamily="49" charset="0"/>
              </a:rPr>
              <a:t>          weight(0), height(0) {}</a:t>
            </a:r>
          </a:p>
          <a:p>
            <a:endParaRPr lang="en-US" dirty="0">
              <a:latin typeface="Consolas" panose="020B0609020204030204" pitchFamily="49" charset="0"/>
            </a:endParaRPr>
          </a:p>
          <a:p>
            <a:r>
              <a:rPr lang="en-US" dirty="0">
                <a:latin typeface="Consolas" panose="020B0609020204030204" pitchFamily="49" charset="0"/>
              </a:rPr>
              <a:t>    Person() {}</a:t>
            </a:r>
          </a:p>
          <a:p>
            <a:endParaRPr lang="en-US" dirty="0">
              <a:latin typeface="Consolas" panose="020B0609020204030204" pitchFamily="49" charset="0"/>
            </a:endParaRPr>
          </a:p>
          <a:p>
            <a:r>
              <a:rPr lang="en-US" dirty="0">
                <a:latin typeface="Consolas" panose="020B0609020204030204" pitchFamily="49" charset="0"/>
              </a:rPr>
              <a:t>    Person(string n, int w, double h)</a:t>
            </a:r>
          </a:p>
          <a:p>
            <a:r>
              <a:rPr lang="en-US" dirty="0">
                <a:latin typeface="Consolas" panose="020B0609020204030204" pitchFamily="49" charset="0"/>
              </a:rPr>
              <a:t>        : name(new string(n)),</a:t>
            </a:r>
          </a:p>
          <a:p>
            <a:r>
              <a:rPr lang="en-US" dirty="0">
                <a:latin typeface="Consolas" panose="020B0609020204030204" pitchFamily="49" charset="0"/>
              </a:rPr>
              <a:t>          weight(w), height(h) {}</a:t>
            </a:r>
          </a:p>
          <a:p>
            <a:endParaRPr lang="en-US" dirty="0">
              <a:latin typeface="Consolas" panose="020B0609020204030204" pitchFamily="49" charset="0"/>
            </a:endParaRPr>
          </a:p>
          <a:p>
            <a:r>
              <a:rPr lang="en-US" dirty="0">
                <a:latin typeface="Consolas" panose="020B0609020204030204" pitchFamily="49" charset="0"/>
              </a:rPr>
              <a:t>    Person(int w, double h)</a:t>
            </a:r>
          </a:p>
          <a:p>
            <a:r>
              <a:rPr lang="en-US" dirty="0">
                <a:latin typeface="Consolas" panose="020B0609020204030204" pitchFamily="49" charset="0"/>
              </a:rPr>
              <a:t>        : name(nullptr),</a:t>
            </a:r>
          </a:p>
          <a:p>
            <a:r>
              <a:rPr lang="en-US" dirty="0">
                <a:latin typeface="Consolas" panose="020B0609020204030204" pitchFamily="49" charset="0"/>
              </a:rPr>
              <a:t>          weight(w), height(h) {}</a:t>
            </a:r>
          </a:p>
          <a:p>
            <a:endParaRPr lang="en-US" dirty="0"/>
          </a:p>
        </p:txBody>
      </p:sp>
    </p:spTree>
    <p:extLst>
      <p:ext uri="{BB962C8B-B14F-4D97-AF65-F5344CB8AC3E}">
        <p14:creationId xmlns:p14="http://schemas.microsoft.com/office/powerpoint/2010/main" val="681133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B5FFF9A-2458-BCDE-B44D-3393DA72C216}"/>
              </a:ext>
            </a:extLst>
          </p:cNvPr>
          <p:cNvSpPr txBox="1"/>
          <p:nvPr/>
        </p:nvSpPr>
        <p:spPr>
          <a:xfrm>
            <a:off x="6338315" y="2638044"/>
            <a:ext cx="5158268" cy="2893100"/>
          </a:xfrm>
          <a:prstGeom prst="rect">
            <a:avLst/>
          </a:prstGeom>
          <a:noFill/>
        </p:spPr>
        <p:txBody>
          <a:bodyPr wrap="square" rtlCol="0">
            <a:spAutoFit/>
          </a:bodyPr>
          <a:lstStyle/>
          <a:p>
            <a:r>
              <a:rPr lang="en-US" sz="1400" dirty="0">
                <a:latin typeface="Consolas" panose="020B0609020204030204" pitchFamily="49" charset="0"/>
              </a:rPr>
              <a:t>class Car</a:t>
            </a:r>
          </a:p>
          <a:p>
            <a:r>
              <a:rPr lang="en-US" sz="1400" dirty="0">
                <a:latin typeface="Consolas" panose="020B0609020204030204" pitchFamily="49" charset="0"/>
              </a:rPr>
              <a:t>{</a:t>
            </a:r>
          </a:p>
          <a:p>
            <a:r>
              <a:rPr lang="en-US" sz="1400" dirty="0">
                <a:latin typeface="Consolas" panose="020B0609020204030204" pitchFamily="49" charset="0"/>
              </a:rPr>
              <a:t>    private:</a:t>
            </a:r>
          </a:p>
          <a:p>
            <a:r>
              <a:rPr lang="en-US" sz="1400" dirty="0">
                <a:latin typeface="Consolas" panose="020B0609020204030204" pitchFamily="49" charset="0"/>
              </a:rPr>
              <a:t>        Engine</a:t>
            </a:r>
            <a:r>
              <a:rPr lang="en-US" sz="1400" dirty="0">
                <a:solidFill>
                  <a:srgbClr val="FF0000"/>
                </a:solidFill>
                <a:latin typeface="Consolas" panose="020B0609020204030204" pitchFamily="49" charset="0"/>
              </a:rPr>
              <a:t>*</a:t>
            </a:r>
            <a:r>
              <a:rPr lang="en-US" sz="1400" dirty="0">
                <a:latin typeface="Consolas" panose="020B0609020204030204" pitchFamily="49" charset="0"/>
              </a:rPr>
              <a:t>	motor;</a:t>
            </a:r>
          </a:p>
          <a:p>
            <a:r>
              <a:rPr lang="en-US" sz="1400" dirty="0">
                <a:latin typeface="Consolas" panose="020B0609020204030204" pitchFamily="49" charset="0"/>
              </a:rPr>
              <a:t>        string	model;</a:t>
            </a:r>
          </a:p>
          <a:p>
            <a:endParaRPr lang="en-US" sz="1400" dirty="0">
              <a:latin typeface="Consolas" panose="020B0609020204030204" pitchFamily="49" charset="0"/>
            </a:endParaRPr>
          </a:p>
          <a:p>
            <a:r>
              <a:rPr lang="en-US" sz="1400" dirty="0">
                <a:latin typeface="Consolas" panose="020B0609020204030204" pitchFamily="49" charset="0"/>
              </a:rPr>
              <a:t>    public:</a:t>
            </a:r>
          </a:p>
          <a:p>
            <a:r>
              <a:rPr lang="en-US" sz="1400" dirty="0">
                <a:latin typeface="Consolas" panose="020B0609020204030204" pitchFamily="49" charset="0"/>
              </a:rPr>
              <a:t>        Car(string m, double </a:t>
            </a:r>
            <a:r>
              <a:rPr lang="en-US" sz="1400" dirty="0">
                <a:solidFill>
                  <a:srgbClr val="FF0000"/>
                </a:solidFill>
                <a:latin typeface="Consolas" panose="020B0609020204030204" pitchFamily="49" charset="0"/>
              </a:rPr>
              <a:t>s</a:t>
            </a:r>
            <a:r>
              <a:rPr lang="en-US" sz="1400" dirty="0">
                <a:latin typeface="Consolas" panose="020B0609020204030204" pitchFamily="49" charset="0"/>
              </a:rPr>
              <a:t>, int </a:t>
            </a:r>
            <a:r>
              <a:rPr lang="en-US" sz="1400" dirty="0">
                <a:solidFill>
                  <a:srgbClr val="FF0000"/>
                </a:solidFill>
                <a:latin typeface="Consolas" panose="020B0609020204030204" pitchFamily="49" charset="0"/>
              </a:rPr>
              <a:t>c</a:t>
            </a:r>
            <a:r>
              <a:rPr lang="en-US" sz="1400" dirty="0">
                <a:latin typeface="Consolas" panose="020B0609020204030204" pitchFamily="49" charset="0"/>
              </a:rPr>
              <a:t>)</a:t>
            </a:r>
          </a:p>
          <a:p>
            <a:r>
              <a:rPr lang="en-US" sz="1400" dirty="0">
                <a:latin typeface="Consolas" panose="020B0609020204030204" pitchFamily="49" charset="0"/>
              </a:rPr>
              <a:t>            : motor(new Engine(</a:t>
            </a:r>
            <a:r>
              <a:rPr lang="en-US" sz="1400" dirty="0">
                <a:solidFill>
                  <a:srgbClr val="FF0000"/>
                </a:solidFill>
                <a:latin typeface="Consolas" panose="020B0609020204030204" pitchFamily="49" charset="0"/>
              </a:rPr>
              <a:t>s</a:t>
            </a:r>
            <a:r>
              <a:rPr lang="en-US" sz="1400" dirty="0">
                <a:latin typeface="Consolas" panose="020B0609020204030204" pitchFamily="49" charset="0"/>
              </a:rPr>
              <a:t>, </a:t>
            </a:r>
            <a:r>
              <a:rPr lang="en-US" sz="1400" dirty="0">
                <a:solidFill>
                  <a:srgbClr val="FF0000"/>
                </a:solidFill>
                <a:latin typeface="Consolas" panose="020B0609020204030204" pitchFamily="49" charset="0"/>
              </a:rPr>
              <a:t>c</a:t>
            </a:r>
            <a:r>
              <a:rPr lang="en-US" sz="1400" dirty="0">
                <a:latin typeface="Consolas" panose="020B0609020204030204" pitchFamily="49" charset="0"/>
              </a:rPr>
              <a:t>)), model(m) {}</a:t>
            </a:r>
          </a:p>
          <a:p>
            <a:endParaRPr lang="en-US" sz="1400" dirty="0">
              <a:latin typeface="Consolas" panose="020B0609020204030204" pitchFamily="49" charset="0"/>
            </a:endParaRPr>
          </a:p>
          <a:p>
            <a:r>
              <a:rPr lang="en-US" sz="1400" dirty="0">
                <a:latin typeface="Consolas" panose="020B0609020204030204" pitchFamily="49" charset="0"/>
              </a:rPr>
              <a:t>        Car(string m, Engine* </a:t>
            </a:r>
            <a:r>
              <a:rPr lang="en-US" sz="1400" dirty="0">
                <a:solidFill>
                  <a:srgbClr val="00B0F0"/>
                </a:solidFill>
                <a:latin typeface="Consolas" panose="020B0609020204030204" pitchFamily="49" charset="0"/>
              </a:rPr>
              <a:t>e</a:t>
            </a:r>
            <a:r>
              <a:rPr lang="en-US" sz="1400" dirty="0">
                <a:latin typeface="Consolas" panose="020B0609020204030204" pitchFamily="49" charset="0"/>
              </a:rPr>
              <a:t>)</a:t>
            </a:r>
          </a:p>
          <a:p>
            <a:r>
              <a:rPr lang="en-US" sz="1400" dirty="0">
                <a:latin typeface="Consolas" panose="020B0609020204030204" pitchFamily="49" charset="0"/>
              </a:rPr>
              <a:t>            : motor(</a:t>
            </a:r>
            <a:r>
              <a:rPr lang="en-US" sz="1400" dirty="0">
                <a:solidFill>
                  <a:srgbClr val="00B0F0"/>
                </a:solidFill>
                <a:latin typeface="Consolas" panose="020B0609020204030204" pitchFamily="49" charset="0"/>
              </a:rPr>
              <a:t>e</a:t>
            </a:r>
            <a:r>
              <a:rPr lang="en-US" sz="1400" dirty="0">
                <a:latin typeface="Consolas" panose="020B0609020204030204" pitchFamily="49" charset="0"/>
              </a:rPr>
              <a:t>), model(m) {}</a:t>
            </a:r>
          </a:p>
          <a:p>
            <a:r>
              <a:rPr lang="en-US" sz="1400" dirty="0">
                <a:latin typeface="Consolas" panose="020B0609020204030204" pitchFamily="49" charset="0"/>
              </a:rPr>
              <a:t>};</a:t>
            </a:r>
          </a:p>
        </p:txBody>
      </p:sp>
      <p:sp>
        <p:nvSpPr>
          <p:cNvPr id="2" name="Title 1">
            <a:extLst>
              <a:ext uri="{FF2B5EF4-FFF2-40B4-BE49-F238E27FC236}">
                <a16:creationId xmlns:a16="http://schemas.microsoft.com/office/drawing/2014/main" id="{7CDD5E8F-75F4-C699-993A-9C93A72EC578}"/>
              </a:ext>
            </a:extLst>
          </p:cNvPr>
          <p:cNvSpPr>
            <a:spLocks noGrp="1"/>
          </p:cNvSpPr>
          <p:nvPr>
            <p:ph type="title"/>
          </p:nvPr>
        </p:nvSpPr>
        <p:spPr/>
        <p:txBody>
          <a:bodyPr/>
          <a:lstStyle/>
          <a:p>
            <a:r>
              <a:rPr lang="en-US" dirty="0"/>
              <a:t>Constructor Initialization</a:t>
            </a:r>
          </a:p>
        </p:txBody>
      </p:sp>
      <p:sp>
        <p:nvSpPr>
          <p:cNvPr id="5" name="TextBox 4">
            <a:extLst>
              <a:ext uri="{FF2B5EF4-FFF2-40B4-BE49-F238E27FC236}">
                <a16:creationId xmlns:a16="http://schemas.microsoft.com/office/drawing/2014/main" id="{572A1BF3-BFA8-C611-E377-3938358F93F9}"/>
              </a:ext>
            </a:extLst>
          </p:cNvPr>
          <p:cNvSpPr txBox="1"/>
          <p:nvPr/>
        </p:nvSpPr>
        <p:spPr>
          <a:xfrm>
            <a:off x="1581912" y="2638044"/>
            <a:ext cx="4271771" cy="2246769"/>
          </a:xfrm>
          <a:prstGeom prst="rect">
            <a:avLst/>
          </a:prstGeom>
          <a:noFill/>
        </p:spPr>
        <p:txBody>
          <a:bodyPr wrap="square" rtlCol="0">
            <a:spAutoFit/>
          </a:bodyPr>
          <a:lstStyle/>
          <a:p>
            <a:r>
              <a:rPr lang="en-US" sz="1400" dirty="0">
                <a:latin typeface="Consolas" panose="020B0609020204030204" pitchFamily="49" charset="0"/>
              </a:rPr>
              <a:t>class Engine</a:t>
            </a:r>
          </a:p>
          <a:p>
            <a:r>
              <a:rPr lang="en-US" sz="1400" dirty="0">
                <a:latin typeface="Consolas" panose="020B0609020204030204" pitchFamily="49" charset="0"/>
              </a:rPr>
              <a:t>{</a:t>
            </a:r>
          </a:p>
          <a:p>
            <a:r>
              <a:rPr lang="en-US" sz="1400" dirty="0">
                <a:latin typeface="Consolas" panose="020B0609020204030204" pitchFamily="49" charset="0"/>
              </a:rPr>
              <a:t>    private:</a:t>
            </a:r>
          </a:p>
          <a:p>
            <a:r>
              <a:rPr lang="en-US" sz="1400" dirty="0">
                <a:latin typeface="Consolas" panose="020B0609020204030204" pitchFamily="49" charset="0"/>
              </a:rPr>
              <a:t>        double	size;</a:t>
            </a:r>
          </a:p>
          <a:p>
            <a:r>
              <a:rPr lang="en-US" sz="1400" dirty="0">
                <a:latin typeface="Consolas" panose="020B0609020204030204" pitchFamily="49" charset="0"/>
              </a:rPr>
              <a:t>        int		cylinders;</a:t>
            </a:r>
          </a:p>
          <a:p>
            <a:endParaRPr lang="en-US" sz="1400" dirty="0">
              <a:latin typeface="Consolas" panose="020B0609020204030204" pitchFamily="49" charset="0"/>
            </a:endParaRPr>
          </a:p>
          <a:p>
            <a:r>
              <a:rPr lang="en-US" sz="1400" dirty="0">
                <a:latin typeface="Consolas" panose="020B0609020204030204" pitchFamily="49" charset="0"/>
              </a:rPr>
              <a:t>    public:</a:t>
            </a:r>
          </a:p>
          <a:p>
            <a:r>
              <a:rPr lang="en-US" sz="1400" dirty="0">
                <a:latin typeface="Consolas" panose="020B0609020204030204" pitchFamily="49" charset="0"/>
              </a:rPr>
              <a:t>        Engine(double s, int c) </a:t>
            </a:r>
          </a:p>
          <a:p>
            <a:r>
              <a:rPr lang="en-US" sz="1400" dirty="0">
                <a:latin typeface="Consolas" panose="020B0609020204030204" pitchFamily="49" charset="0"/>
              </a:rPr>
              <a:t>            : size(s), cylinders(c) {}</a:t>
            </a:r>
          </a:p>
          <a:p>
            <a:r>
              <a:rPr lang="en-US" sz="1400" dirty="0">
                <a:latin typeface="Consolas" panose="020B0609020204030204" pitchFamily="49" charset="0"/>
              </a:rPr>
              <a:t>};</a:t>
            </a:r>
          </a:p>
        </p:txBody>
      </p:sp>
    </p:spTree>
    <p:extLst>
      <p:ext uri="{BB962C8B-B14F-4D97-AF65-F5344CB8AC3E}">
        <p14:creationId xmlns:p14="http://schemas.microsoft.com/office/powerpoint/2010/main" val="4051745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14" name="Content Placeholder 13">
            <a:extLst>
              <a:ext uri="{FF2B5EF4-FFF2-40B4-BE49-F238E27FC236}">
                <a16:creationId xmlns:a16="http://schemas.microsoft.com/office/drawing/2014/main" id="{9C2B0B7F-C303-AE8E-D082-94BBE9B71030}"/>
              </a:ext>
            </a:extLst>
          </p:cNvPr>
          <p:cNvPicPr>
            <a:picLocks noGrp="1" noChangeAspect="1"/>
          </p:cNvPicPr>
          <p:nvPr>
            <p:ph sz="half" idx="2"/>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1733" y="3377509"/>
            <a:ext cx="4671595" cy="2725097"/>
          </a:xfrm>
          <a:prstGeom prst="rect">
            <a:avLst/>
          </a:prstGeom>
        </p:spPr>
      </p:pic>
      <p:sp>
        <p:nvSpPr>
          <p:cNvPr id="23" name="Rectangle 22">
            <a:extLst>
              <a:ext uri="{FF2B5EF4-FFF2-40B4-BE49-F238E27FC236}">
                <a16:creationId xmlns:a16="http://schemas.microsoft.com/office/drawing/2014/main" id="{DCD3F51F-E0F2-41F0-9EAD-111C87DFF5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7DA22CB-0BB6-5B4D-8CF9-EAD8FE40DD84}"/>
              </a:ext>
            </a:extLst>
          </p:cNvPr>
          <p:cNvSpPr>
            <a:spLocks noGrp="1"/>
          </p:cNvSpPr>
          <p:nvPr>
            <p:ph type="title"/>
          </p:nvPr>
        </p:nvSpPr>
        <p:spPr>
          <a:xfrm>
            <a:off x="6119732" y="1290025"/>
            <a:ext cx="5291327" cy="1188720"/>
          </a:xfrm>
          <a:solidFill>
            <a:srgbClr val="FFFFFF"/>
          </a:solidFill>
          <a:ln>
            <a:solidFill>
              <a:srgbClr val="404040"/>
            </a:solidFill>
          </a:ln>
        </p:spPr>
        <p:txBody>
          <a:bodyPr vert="horz" lIns="182880" tIns="182880" rIns="182880" bIns="182880" rtlCol="0" anchor="ctr">
            <a:normAutofit/>
          </a:bodyPr>
          <a:lstStyle/>
          <a:p>
            <a:r>
              <a:rPr lang="en-US" dirty="0"/>
              <a:t>Ownership and Responsibility</a:t>
            </a:r>
          </a:p>
        </p:txBody>
      </p:sp>
      <p:pic>
        <p:nvPicPr>
          <p:cNvPr id="18" name="Graphic 17">
            <a:extLst>
              <a:ext uri="{FF2B5EF4-FFF2-40B4-BE49-F238E27FC236}">
                <a16:creationId xmlns:a16="http://schemas.microsoft.com/office/drawing/2014/main" id="{8E1E8E14-E8E8-365D-3FC3-91D2A93F926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21733" y="351169"/>
            <a:ext cx="4671595" cy="2704607"/>
          </a:xfrm>
          <a:prstGeom prst="rect">
            <a:avLst/>
          </a:prstGeom>
        </p:spPr>
      </p:pic>
      <p:sp>
        <p:nvSpPr>
          <p:cNvPr id="12" name="Content Placeholder 11">
            <a:extLst>
              <a:ext uri="{FF2B5EF4-FFF2-40B4-BE49-F238E27FC236}">
                <a16:creationId xmlns:a16="http://schemas.microsoft.com/office/drawing/2014/main" id="{9F1313CC-1119-9BEF-B287-A79C37E3E296}"/>
              </a:ext>
            </a:extLst>
          </p:cNvPr>
          <p:cNvSpPr>
            <a:spLocks noGrp="1"/>
          </p:cNvSpPr>
          <p:nvPr>
            <p:ph sz="half" idx="1"/>
          </p:nvPr>
        </p:nvSpPr>
        <p:spPr>
          <a:xfrm>
            <a:off x="6119732" y="2858703"/>
            <a:ext cx="5285791" cy="3042547"/>
          </a:xfrm>
        </p:spPr>
        <p:txBody>
          <a:bodyPr vert="horz" lIns="91440" tIns="45720" rIns="91440" bIns="45720" rtlCol="0">
            <a:normAutofit/>
          </a:bodyPr>
          <a:lstStyle/>
          <a:p>
            <a:r>
              <a:rPr lang="en-US" dirty="0">
                <a:solidFill>
                  <a:srgbClr val="FFFFFF"/>
                </a:solidFill>
              </a:rPr>
              <a:t>Aggregation allows part sharing</a:t>
            </a:r>
          </a:p>
          <a:p>
            <a:r>
              <a:rPr lang="en-US" dirty="0">
                <a:solidFill>
                  <a:srgbClr val="FFFFFF"/>
                </a:solidFill>
              </a:rPr>
              <a:t>When two wholes share a part</a:t>
            </a:r>
          </a:p>
          <a:p>
            <a:pPr lvl="1"/>
            <a:r>
              <a:rPr lang="en-US" dirty="0">
                <a:solidFill>
                  <a:srgbClr val="FFFFFF"/>
                </a:solidFill>
              </a:rPr>
              <a:t>Which whole “owns” the part?</a:t>
            </a:r>
          </a:p>
          <a:p>
            <a:pPr lvl="1"/>
            <a:r>
              <a:rPr lang="en-US" dirty="0">
                <a:solidFill>
                  <a:srgbClr val="FFFFFF"/>
                </a:solidFill>
              </a:rPr>
              <a:t>Which whole has responsibility for the part?</a:t>
            </a:r>
          </a:p>
          <a:p>
            <a:pPr lvl="1"/>
            <a:r>
              <a:rPr lang="en-US" dirty="0">
                <a:solidFill>
                  <a:srgbClr val="FFFFFF"/>
                </a:solidFill>
              </a:rPr>
              <a:t>Which whole destroys the part?</a:t>
            </a:r>
          </a:p>
          <a:p>
            <a:pPr lvl="1"/>
            <a:endParaRPr lang="en-US" dirty="0">
              <a:solidFill>
                <a:srgbClr val="FFFFFF"/>
              </a:solidFill>
            </a:endParaRPr>
          </a:p>
          <a:p>
            <a:pPr lvl="1"/>
            <a:r>
              <a:rPr lang="en-US" dirty="0">
                <a:solidFill>
                  <a:srgbClr val="FFFFFF"/>
                </a:solidFill>
              </a:rPr>
              <a:t>Creating the part is unimportant</a:t>
            </a:r>
          </a:p>
        </p:txBody>
      </p:sp>
    </p:spTree>
    <p:extLst>
      <p:ext uri="{BB962C8B-B14F-4D97-AF65-F5344CB8AC3E}">
        <p14:creationId xmlns:p14="http://schemas.microsoft.com/office/powerpoint/2010/main" val="665033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A44716C-2565-D73B-28D3-193DFE66A40A}"/>
              </a:ext>
            </a:extLst>
          </p:cNvPr>
          <p:cNvSpPr txBox="1"/>
          <p:nvPr/>
        </p:nvSpPr>
        <p:spPr>
          <a:xfrm>
            <a:off x="6338315" y="2638044"/>
            <a:ext cx="4270247" cy="2893100"/>
          </a:xfrm>
          <a:prstGeom prst="rect">
            <a:avLst/>
          </a:prstGeom>
          <a:noFill/>
        </p:spPr>
        <p:txBody>
          <a:bodyPr wrap="square" rtlCol="0">
            <a:spAutoFit/>
          </a:bodyPr>
          <a:lstStyle/>
          <a:p>
            <a:r>
              <a:rPr lang="en-US" sz="1400" dirty="0">
                <a:latin typeface="Consolas" panose="020B0609020204030204" pitchFamily="49" charset="0"/>
              </a:rPr>
              <a:t>void car::set_motor(double s, int c)</a:t>
            </a:r>
          </a:p>
          <a:p>
            <a:r>
              <a:rPr lang="en-US" sz="1400" dirty="0">
                <a:latin typeface="Consolas" panose="020B0609020204030204" pitchFamily="49" charset="0"/>
              </a:rPr>
              <a:t>{</a:t>
            </a:r>
          </a:p>
          <a:p>
            <a:r>
              <a:rPr lang="en-US" sz="1400" dirty="0">
                <a:latin typeface="Consolas" panose="020B0609020204030204" pitchFamily="49" charset="0"/>
              </a:rPr>
              <a:t>   if (motor != nullptr)</a:t>
            </a:r>
          </a:p>
          <a:p>
            <a:r>
              <a:rPr lang="en-US" sz="1400" dirty="0">
                <a:latin typeface="Consolas" panose="020B0609020204030204" pitchFamily="49" charset="0"/>
              </a:rPr>
              <a:t>       delete motor;</a:t>
            </a:r>
          </a:p>
          <a:p>
            <a:r>
              <a:rPr lang="en-US" sz="1400" dirty="0">
                <a:latin typeface="Consolas" panose="020B0609020204030204" pitchFamily="49" charset="0"/>
              </a:rPr>
              <a:t>   motor = new Engine(s, c);</a:t>
            </a:r>
          </a:p>
          <a:p>
            <a:r>
              <a:rPr lang="en-US" sz="1400" dirty="0">
                <a:latin typeface="Consolas" panose="020B0609020204030204" pitchFamily="49" charset="0"/>
              </a:rPr>
              <a:t>}</a:t>
            </a:r>
          </a:p>
          <a:p>
            <a:endParaRPr lang="en-US" sz="1400" dirty="0">
              <a:latin typeface="Consolas" panose="020B0609020204030204" pitchFamily="49" charset="0"/>
            </a:endParaRPr>
          </a:p>
          <a:p>
            <a:r>
              <a:rPr lang="en-US" sz="1400" dirty="0">
                <a:latin typeface="Consolas" panose="020B0609020204030204" pitchFamily="49" charset="0"/>
              </a:rPr>
              <a:t>void car::set_motor(Engine* e)</a:t>
            </a:r>
          </a:p>
          <a:p>
            <a:r>
              <a:rPr lang="en-US" sz="1400" dirty="0">
                <a:latin typeface="Consolas" panose="020B0609020204030204" pitchFamily="49" charset="0"/>
              </a:rPr>
              <a:t>{</a:t>
            </a:r>
          </a:p>
          <a:p>
            <a:r>
              <a:rPr lang="en-US" sz="1400" dirty="0">
                <a:latin typeface="Consolas" panose="020B0609020204030204" pitchFamily="49" charset="0"/>
              </a:rPr>
              <a:t>    if (motor != nullptr)</a:t>
            </a:r>
          </a:p>
          <a:p>
            <a:r>
              <a:rPr lang="en-US" sz="1400" dirty="0">
                <a:latin typeface="Consolas" panose="020B0609020204030204" pitchFamily="49" charset="0"/>
              </a:rPr>
              <a:t>       delete motor;</a:t>
            </a:r>
          </a:p>
          <a:p>
            <a:r>
              <a:rPr lang="en-US" sz="1400" dirty="0">
                <a:latin typeface="Consolas" panose="020B0609020204030204" pitchFamily="49" charset="0"/>
              </a:rPr>
              <a:t>    motor = e;</a:t>
            </a:r>
          </a:p>
          <a:p>
            <a:r>
              <a:rPr lang="en-US" sz="1400" dirty="0">
                <a:latin typeface="Consolas" panose="020B0609020204030204" pitchFamily="49" charset="0"/>
              </a:rPr>
              <a:t>}</a:t>
            </a:r>
          </a:p>
        </p:txBody>
      </p:sp>
      <p:sp>
        <p:nvSpPr>
          <p:cNvPr id="5" name="TextBox 4">
            <a:extLst>
              <a:ext uri="{FF2B5EF4-FFF2-40B4-BE49-F238E27FC236}">
                <a16:creationId xmlns:a16="http://schemas.microsoft.com/office/drawing/2014/main" id="{9CC0FF0C-904E-A55C-8888-8AEC4C611CBC}"/>
              </a:ext>
            </a:extLst>
          </p:cNvPr>
          <p:cNvSpPr txBox="1"/>
          <p:nvPr/>
        </p:nvSpPr>
        <p:spPr>
          <a:xfrm>
            <a:off x="1581912" y="2638044"/>
            <a:ext cx="4270247" cy="2677656"/>
          </a:xfrm>
          <a:prstGeom prst="rect">
            <a:avLst/>
          </a:prstGeom>
          <a:noFill/>
        </p:spPr>
        <p:txBody>
          <a:bodyPr wrap="square" rtlCol="0">
            <a:spAutoFit/>
          </a:bodyPr>
          <a:lstStyle/>
          <a:p>
            <a:r>
              <a:rPr lang="en-US" sz="1400" dirty="0">
                <a:latin typeface="Consolas" panose="020B0609020204030204" pitchFamily="49" charset="0"/>
              </a:rPr>
              <a:t>class Car</a:t>
            </a:r>
          </a:p>
          <a:p>
            <a:r>
              <a:rPr lang="en-US" sz="1400" dirty="0">
                <a:latin typeface="Consolas" panose="020B0609020204030204" pitchFamily="49" charset="0"/>
              </a:rPr>
              <a:t>{</a:t>
            </a:r>
          </a:p>
          <a:p>
            <a:r>
              <a:rPr lang="en-US" sz="1400" dirty="0">
                <a:latin typeface="Consolas" panose="020B0609020204030204" pitchFamily="49" charset="0"/>
              </a:rPr>
              <a:t>    private:</a:t>
            </a:r>
          </a:p>
          <a:p>
            <a:r>
              <a:rPr lang="en-US" sz="1400" dirty="0">
                <a:latin typeface="Consolas" panose="020B0609020204030204" pitchFamily="49" charset="0"/>
              </a:rPr>
              <a:t>        Engine*	motor = nullptr;</a:t>
            </a:r>
          </a:p>
          <a:p>
            <a:r>
              <a:rPr lang="en-US" sz="1400" dirty="0">
                <a:latin typeface="Consolas" panose="020B0609020204030204" pitchFamily="49" charset="0"/>
              </a:rPr>
              <a:t>        string	model;</a:t>
            </a:r>
          </a:p>
          <a:p>
            <a:endParaRPr lang="en-US" sz="1400" dirty="0">
              <a:latin typeface="Consolas" panose="020B0609020204030204" pitchFamily="49" charset="0"/>
            </a:endParaRPr>
          </a:p>
          <a:p>
            <a:r>
              <a:rPr lang="en-US" sz="1400" dirty="0">
                <a:latin typeface="Consolas" panose="020B0609020204030204" pitchFamily="49" charset="0"/>
              </a:rPr>
              <a:t>    public:</a:t>
            </a:r>
          </a:p>
          <a:p>
            <a:r>
              <a:rPr lang="en-US" sz="1400" dirty="0">
                <a:latin typeface="Consolas" panose="020B0609020204030204" pitchFamily="49" charset="0"/>
              </a:rPr>
              <a:t>        Car(string s) : model(s) {}</a:t>
            </a:r>
          </a:p>
          <a:p>
            <a:endParaRPr lang="en-US" sz="1400" dirty="0">
              <a:latin typeface="Consolas" panose="020B0609020204030204" pitchFamily="49" charset="0"/>
            </a:endParaRPr>
          </a:p>
          <a:p>
            <a:r>
              <a:rPr lang="en-US" sz="1400" dirty="0">
                <a:latin typeface="Consolas" panose="020B0609020204030204" pitchFamily="49" charset="0"/>
              </a:rPr>
              <a:t>        void set_motor(double s, int c);</a:t>
            </a:r>
          </a:p>
          <a:p>
            <a:r>
              <a:rPr lang="en-US" sz="1400" dirty="0">
                <a:latin typeface="Consolas" panose="020B0609020204030204" pitchFamily="49" charset="0"/>
              </a:rPr>
              <a:t>        void set_motor(Engine* e);</a:t>
            </a:r>
          </a:p>
          <a:p>
            <a:r>
              <a:rPr lang="en-US" sz="1400" dirty="0">
                <a:latin typeface="Consolas" panose="020B0609020204030204" pitchFamily="49" charset="0"/>
              </a:rPr>
              <a:t>};</a:t>
            </a:r>
          </a:p>
        </p:txBody>
      </p:sp>
      <p:sp>
        <p:nvSpPr>
          <p:cNvPr id="2" name="Title 1">
            <a:extLst>
              <a:ext uri="{FF2B5EF4-FFF2-40B4-BE49-F238E27FC236}">
                <a16:creationId xmlns:a16="http://schemas.microsoft.com/office/drawing/2014/main" id="{F6E2E3AF-0AAC-278B-1003-99115F0C2872}"/>
              </a:ext>
            </a:extLst>
          </p:cNvPr>
          <p:cNvSpPr>
            <a:spLocks noGrp="1"/>
          </p:cNvSpPr>
          <p:nvPr>
            <p:ph type="title"/>
          </p:nvPr>
        </p:nvSpPr>
        <p:spPr/>
        <p:txBody>
          <a:bodyPr/>
          <a:lstStyle/>
          <a:p>
            <a:r>
              <a:rPr lang="en-US" dirty="0"/>
              <a:t>Setter Initialization And management</a:t>
            </a:r>
          </a:p>
        </p:txBody>
      </p:sp>
    </p:spTree>
    <p:extLst>
      <p:ext uri="{BB962C8B-B14F-4D97-AF65-F5344CB8AC3E}">
        <p14:creationId xmlns:p14="http://schemas.microsoft.com/office/powerpoint/2010/main" val="2077154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 name="Rectangle 53">
            <a:extLst>
              <a:ext uri="{FF2B5EF4-FFF2-40B4-BE49-F238E27FC236}">
                <a16:creationId xmlns:a16="http://schemas.microsoft.com/office/drawing/2014/main" id="{EC7FF834-B204-4967-8D47-8BB36EAF0E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F780A22D-61EA-43E3-BD94-3E39CF902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918509"/>
            <a:ext cx="12192000" cy="19394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674F916-EC7F-25E7-6467-9ECBDA8A529B}"/>
              </a:ext>
            </a:extLst>
          </p:cNvPr>
          <p:cNvSpPr>
            <a:spLocks noGrp="1"/>
          </p:cNvSpPr>
          <p:nvPr>
            <p:ph type="title"/>
          </p:nvPr>
        </p:nvSpPr>
        <p:spPr>
          <a:xfrm>
            <a:off x="1600200" y="4269282"/>
            <a:ext cx="8991600" cy="1264762"/>
          </a:xfrm>
          <a:prstGeom prst="flowChartDocument">
            <a:avLst/>
          </a:prstGeom>
        </p:spPr>
        <p:txBody>
          <a:bodyPr vert="horz" lIns="274320" tIns="182880" rIns="274320" bIns="182880" rtlCol="0" anchor="ctr" anchorCtr="1">
            <a:normAutofit/>
          </a:bodyPr>
          <a:lstStyle/>
          <a:p>
            <a:r>
              <a:rPr lang="en-US" sz="3200" dirty="0"/>
              <a:t>Inheritance &amp; Aggregation 1</a:t>
            </a:r>
          </a:p>
        </p:txBody>
      </p:sp>
      <p:pic>
        <p:nvPicPr>
          <p:cNvPr id="7" name="Graphic 6">
            <a:extLst>
              <a:ext uri="{FF2B5EF4-FFF2-40B4-BE49-F238E27FC236}">
                <a16:creationId xmlns:a16="http://schemas.microsoft.com/office/drawing/2014/main" id="{A5F4EE25-C6A4-900C-78CD-96276BEB369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46412" y="640078"/>
            <a:ext cx="8899175" cy="3301307"/>
          </a:xfrm>
          <a:prstGeom prst="rect">
            <a:avLst/>
          </a:prstGeom>
        </p:spPr>
      </p:pic>
    </p:spTree>
    <p:extLst>
      <p:ext uri="{BB962C8B-B14F-4D97-AF65-F5344CB8AC3E}">
        <p14:creationId xmlns:p14="http://schemas.microsoft.com/office/powerpoint/2010/main" val="3637751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 name="Rectangle 53">
            <a:extLst>
              <a:ext uri="{FF2B5EF4-FFF2-40B4-BE49-F238E27FC236}">
                <a16:creationId xmlns:a16="http://schemas.microsoft.com/office/drawing/2014/main" id="{EC7FF834-B204-4967-8D47-8BB36EAF0E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F780A22D-61EA-43E3-BD94-3E39CF902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918509"/>
            <a:ext cx="12192000" cy="19394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674F916-EC7F-25E7-6467-9ECBDA8A529B}"/>
              </a:ext>
            </a:extLst>
          </p:cNvPr>
          <p:cNvSpPr>
            <a:spLocks noGrp="1"/>
          </p:cNvSpPr>
          <p:nvPr>
            <p:ph type="title"/>
          </p:nvPr>
        </p:nvSpPr>
        <p:spPr>
          <a:xfrm>
            <a:off x="1600200" y="4269282"/>
            <a:ext cx="8991600" cy="1264762"/>
          </a:xfrm>
          <a:prstGeom prst="flowChartDocument">
            <a:avLst/>
          </a:prstGeom>
        </p:spPr>
        <p:txBody>
          <a:bodyPr vert="horz" lIns="274320" tIns="182880" rIns="274320" bIns="182880" rtlCol="0" anchor="ctr" anchorCtr="1">
            <a:normAutofit/>
          </a:bodyPr>
          <a:lstStyle/>
          <a:p>
            <a:r>
              <a:rPr lang="en-US" sz="3200" dirty="0"/>
              <a:t>Inheritance &amp; Aggregation 1</a:t>
            </a:r>
          </a:p>
        </p:txBody>
      </p:sp>
      <p:pic>
        <p:nvPicPr>
          <p:cNvPr id="7" name="Graphic 6">
            <a:extLst>
              <a:ext uri="{FF2B5EF4-FFF2-40B4-BE49-F238E27FC236}">
                <a16:creationId xmlns:a16="http://schemas.microsoft.com/office/drawing/2014/main" id="{A5F4EE25-C6A4-900C-78CD-96276BEB369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46412" y="640078"/>
            <a:ext cx="8899175" cy="3301307"/>
          </a:xfrm>
          <a:prstGeom prst="rect">
            <a:avLst/>
          </a:prstGeom>
        </p:spPr>
      </p:pic>
      <p:sp>
        <p:nvSpPr>
          <p:cNvPr id="3" name="Arrow: Bent 2">
            <a:extLst>
              <a:ext uri="{FF2B5EF4-FFF2-40B4-BE49-F238E27FC236}">
                <a16:creationId xmlns:a16="http://schemas.microsoft.com/office/drawing/2014/main" id="{21B8EA61-48EB-6CF6-37E7-A19AC782DD28}"/>
              </a:ext>
            </a:extLst>
          </p:cNvPr>
          <p:cNvSpPr/>
          <p:nvPr/>
        </p:nvSpPr>
        <p:spPr>
          <a:xfrm>
            <a:off x="3977196" y="807869"/>
            <a:ext cx="3568823" cy="2823099"/>
          </a:xfrm>
          <a:prstGeom prst="bentArrow">
            <a:avLst>
              <a:gd name="adj1" fmla="val 25000"/>
              <a:gd name="adj2" fmla="val 25472"/>
              <a:gd name="adj3" fmla="val 25000"/>
              <a:gd name="adj4" fmla="val 43750"/>
            </a:avLst>
          </a:prstGeom>
          <a:solidFill>
            <a:srgbClr val="0070C0">
              <a:alpha val="40000"/>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321001014"/>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1996</TotalTime>
  <Words>1900</Words>
  <Application>Microsoft Office PowerPoint</Application>
  <PresentationFormat>Widescreen</PresentationFormat>
  <Paragraphs>179</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Consolas</vt:lpstr>
      <vt:lpstr>Gill Sans MT</vt:lpstr>
      <vt:lpstr>Parcel</vt:lpstr>
      <vt:lpstr>Building  Aggregation: Whole-Part with pointers</vt:lpstr>
      <vt:lpstr>Aggregation</vt:lpstr>
      <vt:lpstr>Person class</vt:lpstr>
      <vt:lpstr>Person class member functions</vt:lpstr>
      <vt:lpstr>Constructor Initialization</vt:lpstr>
      <vt:lpstr>Ownership and Responsibility</vt:lpstr>
      <vt:lpstr>Setter Initialization And management</vt:lpstr>
      <vt:lpstr>Inheritance &amp; Aggregation 1</vt:lpstr>
      <vt:lpstr>Inheritance &amp; Aggregation 1</vt:lpstr>
      <vt:lpstr>Multi-class Example 1</vt:lpstr>
      <vt:lpstr>Inheritance &amp; Aggregation 2</vt:lpstr>
      <vt:lpstr>Inheritance &amp; Aggregation 2</vt:lpstr>
      <vt:lpstr>Multi-class Example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Aggregation</dc:title>
  <dc:creator>Delroy Brinkerhoff</dc:creator>
  <cp:lastModifiedBy>Delroy Brinkerhoff</cp:lastModifiedBy>
  <cp:revision>43</cp:revision>
  <dcterms:created xsi:type="dcterms:W3CDTF">2016-07-13T22:03:45Z</dcterms:created>
  <dcterms:modified xsi:type="dcterms:W3CDTF">2023-05-16T12:42:48Z</dcterms:modified>
</cp:coreProperties>
</file>