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heme/theme2.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2.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3.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E8898-F2DC-4A54-97C3-EE1404A06611}" type="datetimeFigureOut">
              <a:rPr lang="en-US" smtClean="0"/>
              <a:t>8/19/2024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51CEFC-5012-4FAD-AD82-B5521DD1075A}" type="slidenum">
              <a:rPr lang="en-US" smtClean="0"/>
              <a:t>‹#›</a:t>
            </a:fld>
            <a:endParaRPr lang="en-US" dirty="0"/>
          </a:p>
        </p:txBody>
      </p:sp>
    </p:spTree>
    <p:extLst>
      <p:ext uri="{BB962C8B-B14F-4D97-AF65-F5344CB8AC3E}">
        <p14:creationId xmlns:p14="http://schemas.microsoft.com/office/powerpoint/2010/main" val="232627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We’ve spent little time discussing how to copy or duplicate objects in our studies. So, it might seem like the copy operation is a rare and deliberate task. But it only seems like a rare operation because the compiler generates code silently and automatically to complete the copy.</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1</a:t>
            </a:fld>
            <a:endParaRPr lang="en-US" dirty="0"/>
          </a:p>
        </p:txBody>
      </p:sp>
    </p:spTree>
    <p:extLst>
      <p:ext uri="{BB962C8B-B14F-4D97-AF65-F5344CB8AC3E}">
        <p14:creationId xmlns:p14="http://schemas.microsoft.com/office/powerpoint/2010/main" val="187521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Understanding what we mean by copying or duplicating an object is essential for the current discussion. It means that the original and its copy contain the same member data. So, in some sense, the two objects are equal or indistinguishable and independent. Object independence is a critical measure of the completeness of the copy operation that we rely on throughout the discussion. If the original and copy are fully independent, the program should be able to change one object without affecting the other.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a program copies an object, it makes a new one, which is always a constructor’s task.</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Despite the little previous coverage, copying or duplicating an object is a frequent, necessary task. Three operations, frequently appearing in all object-oriented programs, require an object copy: An assignment operation and passing an object to, or returning it from, a function by value. These operations are so ubiquitous that the compiler automatically generates an assignment operator and a copy constructor to carry them out.</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2</a:t>
            </a:fld>
            <a:endParaRPr lang="en-US" dirty="0"/>
          </a:p>
        </p:txBody>
      </p:sp>
    </p:spTree>
    <p:extLst>
      <p:ext uri="{BB962C8B-B14F-4D97-AF65-F5344CB8AC3E}">
        <p14:creationId xmlns:p14="http://schemas.microsoft.com/office/powerpoint/2010/main" val="2730988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Earlier in the chapter, I proposed two terms to ease our discussion of aggregation. I proposed calling a class without pointer members a “simple class” and an instance of such a class a “simple object.” The compiler-created copy constructor works and is sufficient for simple classes. It creates a second object distinct from and independent of the first object. The two objects have the same fields, and each field saves the same value. After the copy, modifying one object doesn’t affect the other.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can’t see the compiler-generated C++ code for the copy constructor, but we can see implementations with the same effect. The first version uses the memcpy (i.e., memory copy) function (prototyped in the &lt;string&gt; header file). memcpy is a very low-level function that copies some number of bytes, the third argument, from one memory address, the second argument, to another address, the first argument. Please see the review section at the top of the page for links to “this,” the address-of, and sizeof operators.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version is straightforward and understandable but perhaps less efficient. It implements a member-by-member copy with the assignment operator. Each field in the parameter object, p, is copied by assignment to the corresponding field in the new object, pointed to by “this.”</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3</a:t>
            </a:fld>
            <a:endParaRPr lang="en-US" dirty="0"/>
          </a:p>
        </p:txBody>
      </p:sp>
    </p:spTree>
    <p:extLst>
      <p:ext uri="{BB962C8B-B14F-4D97-AF65-F5344CB8AC3E}">
        <p14:creationId xmlns:p14="http://schemas.microsoft.com/office/powerpoint/2010/main" val="3561127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 further proposed calling a class with at least one pointer member a “complex class” and an instance of such a class a “complex object. Using a compiler-generated or otherwise simple copy constructor to duplicate a complex object is problematic. A simple copy constructor duplicates all the fields bit-for-bit, including the addresses saved in pointers. In the case of aggregation, if the copy constructor duplicates the whole object, the result is two whole objects sharing a single part object. This situation may be desirable in some cases but probably not most. The two whole objects are not independent: Changing the name saved in one changes the name saved in the other.</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4</a:t>
            </a:fld>
            <a:endParaRPr lang="en-US" dirty="0"/>
          </a:p>
        </p:txBody>
      </p:sp>
    </p:spTree>
    <p:extLst>
      <p:ext uri="{BB962C8B-B14F-4D97-AF65-F5344CB8AC3E}">
        <p14:creationId xmlns:p14="http://schemas.microsoft.com/office/powerpoint/2010/main" val="542126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a class has one or more pointer members, programmers must override or replace the compiler-generated copy constructor. The overridden, programmer-created function must duplicate each part object, not just its address. The slide shows two examples, but both duplicate the aggregated part using the same statement. The statement instantiates a new part and saves its address in a pointer member in the whole object. The use of the dereference operator in this situation is quite common.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use simple assignment or the memcpy function to copy fields with fundamental types like integers or doubles. However, if we use memcpy, the statement order is significant. Reversing the order creates a new part object and saves its address in the new whole object’s pointer. But then memcpy overwrites the address when it copies all the old whole object’s fields to the new whole. Overwriting the address in the pointer also creates a memory leak.</a:t>
            </a:r>
          </a:p>
          <a:p>
            <a:endParaRPr lang="en-US" dirty="0"/>
          </a:p>
        </p:txBody>
      </p:sp>
      <p:sp>
        <p:nvSpPr>
          <p:cNvPr id="4" name="Slide Number Placeholder 3"/>
          <p:cNvSpPr>
            <a:spLocks noGrp="1"/>
          </p:cNvSpPr>
          <p:nvPr>
            <p:ph type="sldNum" sz="quarter" idx="5"/>
          </p:nvPr>
        </p:nvSpPr>
        <p:spPr/>
        <p:txBody>
          <a:bodyPr/>
          <a:lstStyle/>
          <a:p>
            <a:fld id="{7E51CEFC-5012-4FAD-AD82-B5521DD1075A}" type="slidenum">
              <a:rPr lang="en-US" smtClean="0"/>
              <a:t>5</a:t>
            </a:fld>
            <a:endParaRPr lang="en-US" dirty="0"/>
          </a:p>
        </p:txBody>
      </p:sp>
    </p:spTree>
    <p:extLst>
      <p:ext uri="{BB962C8B-B14F-4D97-AF65-F5344CB8AC3E}">
        <p14:creationId xmlns:p14="http://schemas.microsoft.com/office/powerpoint/2010/main" val="16666478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8/19/2024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8/19/2024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8/19/2024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8/19/2024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25.xml"/><Relationship Id="rId7" Type="http://schemas.openxmlformats.org/officeDocument/2006/relationships/image" Target="../media/image1.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26.xml"/><Relationship Id="rId9"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tags" Target="../tags/tag29.xml"/><Relationship Id="rId7" Type="http://schemas.openxmlformats.org/officeDocument/2006/relationships/image" Target="../media/image4.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notesSlide" Target="../notesSlides/notesSlide4.xml"/><Relationship Id="rId5" Type="http://schemas.openxmlformats.org/officeDocument/2006/relationships/slideLayout" Target="../slideLayouts/slideLayout4.xml"/><Relationship Id="rId10" Type="http://schemas.openxmlformats.org/officeDocument/2006/relationships/image" Target="../media/image7.svg"/><Relationship Id="rId4" Type="http://schemas.openxmlformats.org/officeDocument/2006/relationships/tags" Target="../tags/tag30.xml"/><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image" Target="../media/image9.sv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8.png"/><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Copy Constructor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Copying or duplicating an object</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84354-AE12-BC61-91E2-C4AA3BD7AB2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Object copy</a:t>
            </a:r>
          </a:p>
        </p:txBody>
      </p:sp>
      <p:sp>
        <p:nvSpPr>
          <p:cNvPr id="3" name="Content Placeholder 2">
            <a:extLst>
              <a:ext uri="{FF2B5EF4-FFF2-40B4-BE49-F238E27FC236}">
                <a16:creationId xmlns:a16="http://schemas.microsoft.com/office/drawing/2014/main" id="{DFE66C60-4226-4720-1DBE-65DA4A310E54}"/>
              </a:ext>
            </a:extLst>
          </p:cNvPr>
          <p:cNvSpPr>
            <a:spLocks noGrp="1"/>
          </p:cNvSpPr>
          <p:nvPr>
            <p:ph sz="half" idx="1"/>
            <p:custDataLst>
              <p:tags r:id="rId2"/>
            </p:custDataLst>
          </p:nvPr>
        </p:nvSpPr>
        <p:spPr>
          <a:xfrm>
            <a:off x="1581912" y="2638044"/>
            <a:ext cx="4271771" cy="3101982"/>
          </a:xfrm>
        </p:spPr>
        <p:txBody>
          <a:bodyPr>
            <a:normAutofit/>
          </a:bodyPr>
          <a:lstStyle/>
          <a:p>
            <a:r>
              <a:rPr lang="en-US" dirty="0"/>
              <a:t>To copy an object means to duplicate or reproduce it. The original and copy</a:t>
            </a:r>
          </a:p>
          <a:p>
            <a:pPr lvl="1"/>
            <a:r>
              <a:rPr lang="en-US" dirty="0"/>
              <a:t>have the same data</a:t>
            </a:r>
          </a:p>
          <a:p>
            <a:pPr lvl="1"/>
            <a:r>
              <a:rPr lang="en-US" dirty="0"/>
              <a:t>are, in some sense, equal</a:t>
            </a:r>
          </a:p>
          <a:p>
            <a:pPr lvl="1"/>
            <a:r>
              <a:rPr lang="en-US" dirty="0"/>
              <a:t>are indistinguishable</a:t>
            </a:r>
          </a:p>
          <a:p>
            <a:pPr lvl="1"/>
            <a:r>
              <a:rPr lang="en-US" dirty="0"/>
              <a:t>are independent</a:t>
            </a:r>
          </a:p>
          <a:p>
            <a:r>
              <a:rPr lang="en-US" dirty="0"/>
              <a:t>Copying an object means making a new object, which is a constructor task</a:t>
            </a:r>
          </a:p>
        </p:txBody>
      </p:sp>
      <p:sp>
        <p:nvSpPr>
          <p:cNvPr id="4" name="Content Placeholder 3">
            <a:extLst>
              <a:ext uri="{FF2B5EF4-FFF2-40B4-BE49-F238E27FC236}">
                <a16:creationId xmlns:a16="http://schemas.microsoft.com/office/drawing/2014/main" id="{1D7A6BA0-B550-79F5-2AAC-96B00E12CF24}"/>
              </a:ext>
            </a:extLst>
          </p:cNvPr>
          <p:cNvSpPr>
            <a:spLocks noGrp="1"/>
          </p:cNvSpPr>
          <p:nvPr>
            <p:ph sz="half" idx="2"/>
            <p:custDataLst>
              <p:tags r:id="rId3"/>
            </p:custDataLst>
          </p:nvPr>
        </p:nvSpPr>
        <p:spPr>
          <a:xfrm>
            <a:off x="6338315" y="2638044"/>
            <a:ext cx="4270247" cy="3101982"/>
          </a:xfrm>
        </p:spPr>
        <p:txBody>
          <a:bodyPr>
            <a:normAutofit/>
          </a:bodyPr>
          <a:lstStyle/>
          <a:p>
            <a:r>
              <a:rPr lang="en-US" dirty="0"/>
              <a:t>Operations triggering a copy operation</a:t>
            </a:r>
          </a:p>
          <a:p>
            <a:pPr lvl="1"/>
            <a:r>
              <a:rPr lang="en-US" dirty="0"/>
              <a:t>Assignment</a:t>
            </a:r>
          </a:p>
          <a:p>
            <a:pPr lvl="1"/>
            <a:r>
              <a:rPr lang="en-US" dirty="0"/>
              <a:t>Pass by value (aka pass by copy)</a:t>
            </a:r>
          </a:p>
          <a:p>
            <a:pPr lvl="1"/>
            <a:r>
              <a:rPr lang="en-US" dirty="0"/>
              <a:t>Return by value</a:t>
            </a:r>
          </a:p>
          <a:p>
            <a:r>
              <a:rPr lang="en-US" dirty="0"/>
              <a:t>Programs require these operations</a:t>
            </a:r>
          </a:p>
          <a:p>
            <a:pPr lvl="1"/>
            <a:r>
              <a:rPr lang="en-US" dirty="0"/>
              <a:t>Compiler auto-generates</a:t>
            </a:r>
          </a:p>
          <a:p>
            <a:pPr lvl="2"/>
            <a:r>
              <a:rPr lang="en-US" dirty="0"/>
              <a:t>Assignment operator</a:t>
            </a:r>
          </a:p>
          <a:p>
            <a:pPr lvl="2"/>
            <a:r>
              <a:rPr lang="en-US" dirty="0"/>
              <a:t>Copy constructor</a:t>
            </a:r>
          </a:p>
        </p:txBody>
      </p:sp>
    </p:spTree>
    <p:extLst>
      <p:ext uri="{BB962C8B-B14F-4D97-AF65-F5344CB8AC3E}">
        <p14:creationId xmlns:p14="http://schemas.microsoft.com/office/powerpoint/2010/main" val="3231320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A542-8C9A-3602-FBF9-1E7DBD9947B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Simple object Copy</a:t>
            </a:r>
            <a:br>
              <a:rPr lang="en-US" dirty="0"/>
            </a:br>
            <a:r>
              <a:rPr lang="en-US" dirty="0"/>
              <a:t>The automatic copy constructor</a:t>
            </a:r>
          </a:p>
        </p:txBody>
      </p:sp>
      <p:sp>
        <p:nvSpPr>
          <p:cNvPr id="17" name="TextBox 16">
            <a:extLst>
              <a:ext uri="{FF2B5EF4-FFF2-40B4-BE49-F238E27FC236}">
                <a16:creationId xmlns:a16="http://schemas.microsoft.com/office/drawing/2014/main" id="{5F3D0BC3-6380-C3E4-F997-5E6DBC140611}"/>
              </a:ext>
            </a:extLst>
          </p:cNvPr>
          <p:cNvSpPr txBox="1"/>
          <p:nvPr>
            <p:custDataLst>
              <p:tags r:id="rId2"/>
            </p:custDataLst>
          </p:nvPr>
        </p:nvSpPr>
        <p:spPr>
          <a:xfrm>
            <a:off x="6258753" y="2521378"/>
            <a:ext cx="4856085" cy="3416320"/>
          </a:xfrm>
          <a:prstGeom prst="rect">
            <a:avLst/>
          </a:prstGeom>
          <a:noFill/>
        </p:spPr>
        <p:txBody>
          <a:bodyPr wrap="square" rtlCol="0">
            <a:spAutoFit/>
          </a:bodyPr>
          <a:lstStyle/>
          <a:p>
            <a:r>
              <a:rPr lang="en-US" dirty="0">
                <a:latin typeface="Consolas" panose="020B0609020204030204" pitchFamily="49" charset="0"/>
              </a:rPr>
              <a:t>Person::Person(Person&amp; p)</a:t>
            </a:r>
          </a:p>
          <a:p>
            <a:r>
              <a:rPr lang="en-US" dirty="0">
                <a:latin typeface="Consolas" panose="020B0609020204030204" pitchFamily="49" charset="0"/>
              </a:rPr>
              <a:t>{</a:t>
            </a:r>
          </a:p>
          <a:p>
            <a:r>
              <a:rPr lang="en-US" dirty="0">
                <a:latin typeface="Consolas" panose="020B0609020204030204" pitchFamily="49" charset="0"/>
              </a:rPr>
              <a:t>    memcpy(this, </a:t>
            </a:r>
            <a:r>
              <a:rPr lang="en-US" dirty="0">
                <a:solidFill>
                  <a:srgbClr val="FF0000"/>
                </a:solidFill>
                <a:latin typeface="Consolas" panose="020B0609020204030204" pitchFamily="49" charset="0"/>
              </a:rPr>
              <a:t>&amp;</a:t>
            </a:r>
            <a:r>
              <a:rPr lang="en-US" dirty="0">
                <a:latin typeface="Consolas" panose="020B0609020204030204" pitchFamily="49" charset="0"/>
              </a:rPr>
              <a:t>p, sizeof(Person));</a:t>
            </a:r>
          </a:p>
          <a:p>
            <a:r>
              <a:rPr lang="en-US" dirty="0">
                <a:latin typeface="Consolas" panose="020B0609020204030204" pitchFamily="49" charset="0"/>
              </a:rPr>
              <a:t>}</a:t>
            </a:r>
          </a:p>
          <a:p>
            <a:endParaRPr lang="en-US" dirty="0">
              <a:latin typeface="Consolas" panose="020B0609020204030204" pitchFamily="49" charset="0"/>
            </a:endParaRPr>
          </a:p>
          <a:p>
            <a:endParaRPr lang="en-US" dirty="0">
              <a:latin typeface="Consolas" panose="020B0609020204030204" pitchFamily="49" charset="0"/>
            </a:endParaRPr>
          </a:p>
          <a:p>
            <a:r>
              <a:rPr lang="en-US" dirty="0">
                <a:latin typeface="Consolas" panose="020B0609020204030204" pitchFamily="49" charset="0"/>
              </a:rPr>
              <a:t>Person::person(Person&amp; p)</a:t>
            </a:r>
          </a:p>
          <a:p>
            <a:r>
              <a:rPr lang="en-US" dirty="0">
                <a:latin typeface="Consolas" panose="020B0609020204030204" pitchFamily="49" charset="0"/>
              </a:rPr>
              <a:t>{</a:t>
            </a:r>
          </a:p>
          <a:p>
            <a:r>
              <a:rPr lang="en-US" dirty="0">
                <a:latin typeface="Consolas" panose="020B0609020204030204" pitchFamily="49" charset="0"/>
              </a:rPr>
              <a:t>    id = p.id;</a:t>
            </a:r>
          </a:p>
          <a:p>
            <a:r>
              <a:rPr lang="en-US" dirty="0">
                <a:latin typeface="Consolas" panose="020B0609020204030204" pitchFamily="49" charset="0"/>
              </a:rPr>
              <a:t>    weight = p.weight;</a:t>
            </a:r>
          </a:p>
          <a:p>
            <a:r>
              <a:rPr lang="en-US" dirty="0">
                <a:latin typeface="Consolas" panose="020B0609020204030204" pitchFamily="49" charset="0"/>
              </a:rPr>
              <a:t>    height = p.height;</a:t>
            </a:r>
          </a:p>
          <a:p>
            <a:r>
              <a:rPr lang="en-US" dirty="0">
                <a:latin typeface="Consolas" panose="020B0609020204030204" pitchFamily="49" charset="0"/>
              </a:rPr>
              <a:t>}</a:t>
            </a:r>
          </a:p>
        </p:txBody>
      </p:sp>
      <p:sp>
        <p:nvSpPr>
          <p:cNvPr id="22" name="TextBox 21">
            <a:extLst>
              <a:ext uri="{FF2B5EF4-FFF2-40B4-BE49-F238E27FC236}">
                <a16:creationId xmlns:a16="http://schemas.microsoft.com/office/drawing/2014/main" id="{D2C43835-5B23-52EC-0482-58423ABB185A}"/>
              </a:ext>
            </a:extLst>
          </p:cNvPr>
          <p:cNvSpPr txBox="1"/>
          <p:nvPr>
            <p:custDataLst>
              <p:tags r:id="rId3"/>
            </p:custDataLst>
          </p:nvPr>
        </p:nvSpPr>
        <p:spPr>
          <a:xfrm>
            <a:off x="1907665" y="4724125"/>
            <a:ext cx="1979719" cy="923330"/>
          </a:xfrm>
          <a:prstGeom prst="rect">
            <a:avLst/>
          </a:prstGeom>
          <a:noFill/>
        </p:spPr>
        <p:txBody>
          <a:bodyPr wrap="square" rtlCol="0">
            <a:spAutoFit/>
          </a:bodyPr>
          <a:lstStyle/>
          <a:p>
            <a:r>
              <a:rPr lang="en-US" dirty="0">
                <a:latin typeface="Consolas" panose="020B0609020204030204" pitchFamily="49" charset="0"/>
              </a:rPr>
              <a:t>int	   id;</a:t>
            </a:r>
          </a:p>
          <a:p>
            <a:r>
              <a:rPr lang="en-US" dirty="0">
                <a:latin typeface="Consolas" panose="020B0609020204030204" pitchFamily="49" charset="0"/>
              </a:rPr>
              <a:t>int    weight;</a:t>
            </a:r>
          </a:p>
          <a:p>
            <a:r>
              <a:rPr lang="en-US" dirty="0">
                <a:latin typeface="Consolas" panose="020B0609020204030204" pitchFamily="49" charset="0"/>
              </a:rPr>
              <a:t>double height;</a:t>
            </a:r>
          </a:p>
        </p:txBody>
      </p:sp>
      <p:pic>
        <p:nvPicPr>
          <p:cNvPr id="10" name="Content Placeholder 9">
            <a:extLst>
              <a:ext uri="{FF2B5EF4-FFF2-40B4-BE49-F238E27FC236}">
                <a16:creationId xmlns:a16="http://schemas.microsoft.com/office/drawing/2014/main" id="{5980226D-41AD-6AEC-841A-49AC319C1E27}"/>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4209392" y="2916727"/>
            <a:ext cx="1240219" cy="2847442"/>
          </a:xfrm>
        </p:spPr>
      </p:pic>
      <p:pic>
        <p:nvPicPr>
          <p:cNvPr id="20" name="Content Placeholder 19">
            <a:extLst>
              <a:ext uri="{FF2B5EF4-FFF2-40B4-BE49-F238E27FC236}">
                <a16:creationId xmlns:a16="http://schemas.microsoft.com/office/drawing/2014/main" id="{439F5F29-8289-CCBC-47CD-0EF5AFD566E1}"/>
              </a:ext>
            </a:extLst>
          </p:cNvPr>
          <p:cNvPicPr>
            <a:picLocks noGrp="1" noChangeAspect="1"/>
          </p:cNvPicPr>
          <p:nvPr>
            <p:ph sz="half" idx="1"/>
            <p:custDataLst>
              <p:tags r:id="rId4"/>
            </p:custDataLst>
          </p:nvPr>
        </p:nvPicPr>
        <p:blipFill>
          <a:blip r:embed="rId8">
            <a:extLst>
              <a:ext uri="{96DAC541-7B7A-43D3-8B79-37D633B846F1}">
                <asvg:svgBlip xmlns:asvg="http://schemas.microsoft.com/office/drawing/2016/SVG/main" r:embed="rId9"/>
              </a:ext>
            </a:extLst>
          </a:blip>
          <a:stretch>
            <a:fillRect/>
          </a:stretch>
        </p:blipFill>
        <p:spPr>
          <a:xfrm>
            <a:off x="1876249" y="2756252"/>
            <a:ext cx="2086151" cy="1825382"/>
          </a:xfrm>
        </p:spPr>
      </p:pic>
    </p:spTree>
    <p:extLst>
      <p:ext uri="{BB962C8B-B14F-4D97-AF65-F5344CB8AC3E}">
        <p14:creationId xmlns:p14="http://schemas.microsoft.com/office/powerpoint/2010/main" val="399651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DDC7-61C3-EE1B-1263-0064E4ADDC4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Copy Error</a:t>
            </a:r>
          </a:p>
        </p:txBody>
      </p:sp>
      <p:pic>
        <p:nvPicPr>
          <p:cNvPr id="6" name="Content Placeholder 5">
            <a:extLst>
              <a:ext uri="{FF2B5EF4-FFF2-40B4-BE49-F238E27FC236}">
                <a16:creationId xmlns:a16="http://schemas.microsoft.com/office/drawing/2014/main" id="{F2BAD817-83C4-C428-47ED-77BC6FBD8CB2}"/>
              </a:ext>
            </a:extLst>
          </p:cNvPr>
          <p:cNvPicPr>
            <a:picLocks noGrp="1" noChangeAspect="1"/>
          </p:cNvPicPr>
          <p:nvPr>
            <p:ph sz="half" idx="2"/>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83887" y="3034034"/>
            <a:ext cx="2430925" cy="2188841"/>
          </a:xfrm>
        </p:spPr>
      </p:pic>
      <p:sp>
        <p:nvSpPr>
          <p:cNvPr id="9" name="TextBox 8">
            <a:extLst>
              <a:ext uri="{FF2B5EF4-FFF2-40B4-BE49-F238E27FC236}">
                <a16:creationId xmlns:a16="http://schemas.microsoft.com/office/drawing/2014/main" id="{CF92A0D6-D5F4-9046-5650-A5DCC0DA33E9}"/>
              </a:ext>
            </a:extLst>
          </p:cNvPr>
          <p:cNvSpPr txBox="1"/>
          <p:nvPr>
            <p:custDataLst>
              <p:tags r:id="rId3"/>
            </p:custDataLst>
          </p:nvPr>
        </p:nvSpPr>
        <p:spPr>
          <a:xfrm>
            <a:off x="4649856" y="2894197"/>
            <a:ext cx="2153182" cy="923330"/>
          </a:xfrm>
          <a:prstGeom prst="rect">
            <a:avLst/>
          </a:prstGeom>
          <a:noFill/>
        </p:spPr>
        <p:txBody>
          <a:bodyPr wrap="square" rtlCol="0">
            <a:spAutoFit/>
          </a:bodyPr>
          <a:lstStyle/>
          <a:p>
            <a:r>
              <a:rPr lang="en-US" dirty="0">
                <a:latin typeface="Consolas" panose="020B0609020204030204" pitchFamily="49" charset="0"/>
              </a:rPr>
              <a:t>string*	 name;</a:t>
            </a:r>
          </a:p>
          <a:p>
            <a:r>
              <a:rPr lang="en-US" dirty="0">
                <a:latin typeface="Consolas" panose="020B0609020204030204" pitchFamily="49" charset="0"/>
              </a:rPr>
              <a:t>int		 weight;</a:t>
            </a:r>
          </a:p>
          <a:p>
            <a:r>
              <a:rPr lang="en-US" dirty="0">
                <a:latin typeface="Consolas" panose="020B0609020204030204" pitchFamily="49" charset="0"/>
              </a:rPr>
              <a:t>double	 height;</a:t>
            </a:r>
          </a:p>
        </p:txBody>
      </p:sp>
      <p:pic>
        <p:nvPicPr>
          <p:cNvPr id="17" name="Content Placeholder 16">
            <a:extLst>
              <a:ext uri="{FF2B5EF4-FFF2-40B4-BE49-F238E27FC236}">
                <a16:creationId xmlns:a16="http://schemas.microsoft.com/office/drawing/2014/main" id="{11F28A88-08A3-C61D-0010-15CCAA0F9B24}"/>
              </a:ext>
            </a:extLst>
          </p:cNvPr>
          <p:cNvPicPr>
            <a:picLocks noGrp="1" noChangeAspect="1"/>
          </p:cNvPicPr>
          <p:nvPr>
            <p:ph sz="half" idx="1"/>
            <p:custDataLst>
              <p:tags r:id="rId4"/>
            </p:custDataLst>
          </p:nvPr>
        </p:nvPicPr>
        <p:blipFill>
          <a:blip r:embed="rId9">
            <a:extLst>
              <a:ext uri="{96DAC541-7B7A-43D3-8B79-37D633B846F1}">
                <asvg:svgBlip xmlns:asvg="http://schemas.microsoft.com/office/drawing/2016/SVG/main" r:embed="rId10"/>
              </a:ext>
            </a:extLst>
          </a:blip>
          <a:stretch>
            <a:fillRect/>
          </a:stretch>
        </p:blipFill>
        <p:spPr>
          <a:xfrm>
            <a:off x="2199606" y="2731508"/>
            <a:ext cx="2247995" cy="1966996"/>
          </a:xfrm>
        </p:spPr>
      </p:pic>
    </p:spTree>
    <p:extLst>
      <p:ext uri="{BB962C8B-B14F-4D97-AF65-F5344CB8AC3E}">
        <p14:creationId xmlns:p14="http://schemas.microsoft.com/office/powerpoint/2010/main" val="2371455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1A8F48F-FE7D-12DC-899C-C0DE95472E7E}"/>
              </a:ext>
            </a:extLst>
          </p:cNvPr>
          <p:cNvSpPr txBox="1"/>
          <p:nvPr>
            <p:custDataLst>
              <p:tags r:id="rId1"/>
            </p:custDataLst>
          </p:nvPr>
        </p:nvSpPr>
        <p:spPr>
          <a:xfrm>
            <a:off x="6338315" y="2522755"/>
            <a:ext cx="4883060" cy="3416320"/>
          </a:xfrm>
          <a:prstGeom prst="rect">
            <a:avLst/>
          </a:prstGeom>
          <a:noFill/>
        </p:spPr>
        <p:txBody>
          <a:bodyPr wrap="square" rtlCol="0">
            <a:spAutoFit/>
          </a:bodyPr>
          <a:lstStyle/>
          <a:p>
            <a:r>
              <a:rPr lang="en-US" dirty="0">
                <a:latin typeface="Consolas" panose="020B0609020204030204" pitchFamily="49" charset="0"/>
              </a:rPr>
              <a:t>Person::Person(Person&amp; p)</a:t>
            </a:r>
          </a:p>
          <a:p>
            <a:r>
              <a:rPr lang="en-US" dirty="0">
                <a:latin typeface="Consolas" panose="020B0609020204030204" pitchFamily="49" charset="0"/>
              </a:rPr>
              <a:t>{</a:t>
            </a:r>
          </a:p>
          <a:p>
            <a:r>
              <a:rPr lang="en-US" dirty="0">
                <a:latin typeface="Consolas" panose="020B0609020204030204" pitchFamily="49" charset="0"/>
              </a:rPr>
              <a:t>    name = new string(</a:t>
            </a:r>
            <a:r>
              <a:rPr lang="en-US" dirty="0">
                <a:solidFill>
                  <a:srgbClr val="FF0000"/>
                </a:solidFill>
                <a:latin typeface="Consolas" panose="020B0609020204030204" pitchFamily="49" charset="0"/>
              </a:rPr>
              <a:t>*</a:t>
            </a:r>
            <a:r>
              <a:rPr lang="en-US" dirty="0">
                <a:latin typeface="Consolas" panose="020B0609020204030204" pitchFamily="49" charset="0"/>
              </a:rPr>
              <a:t>p.name);</a:t>
            </a:r>
          </a:p>
          <a:p>
            <a:r>
              <a:rPr lang="en-US" dirty="0">
                <a:latin typeface="Consolas" panose="020B0609020204030204" pitchFamily="49" charset="0"/>
              </a:rPr>
              <a:t>    weight = p.weight;</a:t>
            </a:r>
          </a:p>
          <a:p>
            <a:r>
              <a:rPr lang="en-US" dirty="0">
                <a:latin typeface="Consolas" panose="020B0609020204030204" pitchFamily="49" charset="0"/>
              </a:rPr>
              <a:t>    height = p.height;</a:t>
            </a:r>
          </a:p>
          <a:p>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Person::Person(Person&amp; p)</a:t>
            </a:r>
          </a:p>
          <a:p>
            <a:r>
              <a:rPr lang="en-US" dirty="0">
                <a:latin typeface="Consolas" panose="020B0609020204030204" pitchFamily="49" charset="0"/>
              </a:rPr>
              <a:t>{</a:t>
            </a:r>
          </a:p>
          <a:p>
            <a:r>
              <a:rPr lang="en-US" dirty="0">
                <a:latin typeface="Consolas" panose="020B0609020204030204" pitchFamily="49" charset="0"/>
              </a:rPr>
              <a:t>    memcpy(this, &amp;p, sizeof(Person));</a:t>
            </a:r>
          </a:p>
          <a:p>
            <a:r>
              <a:rPr lang="en-US" dirty="0">
                <a:latin typeface="Consolas" panose="020B0609020204030204" pitchFamily="49" charset="0"/>
              </a:rPr>
              <a:t>    name = new string(</a:t>
            </a:r>
            <a:r>
              <a:rPr lang="en-US" dirty="0">
                <a:solidFill>
                  <a:srgbClr val="FF0000"/>
                </a:solidFill>
                <a:latin typeface="Consolas" panose="020B0609020204030204" pitchFamily="49" charset="0"/>
              </a:rPr>
              <a:t>*</a:t>
            </a:r>
            <a:r>
              <a:rPr lang="en-US" dirty="0">
                <a:latin typeface="Consolas" panose="020B0609020204030204" pitchFamily="49" charset="0"/>
              </a:rPr>
              <a:t>p.name);</a:t>
            </a:r>
          </a:p>
          <a:p>
            <a:r>
              <a:rPr lang="en-US" dirty="0">
                <a:latin typeface="Consolas" panose="020B0609020204030204" pitchFamily="49" charset="0"/>
              </a:rPr>
              <a:t>}</a:t>
            </a:r>
          </a:p>
        </p:txBody>
      </p:sp>
      <p:sp>
        <p:nvSpPr>
          <p:cNvPr id="2" name="Title 1">
            <a:extLst>
              <a:ext uri="{FF2B5EF4-FFF2-40B4-BE49-F238E27FC236}">
                <a16:creationId xmlns:a16="http://schemas.microsoft.com/office/drawing/2014/main" id="{34D280CE-749F-53E2-95B0-648E9E655F81}"/>
              </a:ext>
            </a:extLst>
          </p:cNvPr>
          <p:cNvSpPr>
            <a:spLocks noGrp="1"/>
          </p:cNvSpPr>
          <p:nvPr>
            <p:ph type="title"/>
            <p:custDataLst>
              <p:tags r:id="rId2"/>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Overriding the copy constructor</a:t>
            </a:r>
            <a:br>
              <a:rPr lang="en-US" dirty="0"/>
            </a:br>
            <a:r>
              <a:rPr lang="en-US" dirty="0"/>
              <a:t>Copying a Complex Object</a:t>
            </a:r>
          </a:p>
        </p:txBody>
      </p:sp>
      <p:pic>
        <p:nvPicPr>
          <p:cNvPr id="6" name="Content Placeholder 5">
            <a:extLst>
              <a:ext uri="{FF2B5EF4-FFF2-40B4-BE49-F238E27FC236}">
                <a16:creationId xmlns:a16="http://schemas.microsoft.com/office/drawing/2014/main" id="{378986A1-7C70-46AD-DB8F-DAC28EFE7CD0}"/>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94184" y="2700190"/>
            <a:ext cx="2870711" cy="2584831"/>
          </a:xfrm>
        </p:spPr>
      </p:pic>
    </p:spTree>
    <p:extLst>
      <p:ext uri="{BB962C8B-B14F-4D97-AF65-F5344CB8AC3E}">
        <p14:creationId xmlns:p14="http://schemas.microsoft.com/office/powerpoint/2010/main" val="10256726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0F7D17D1-C54A-420F-BE0E-6BE1DD52C68C}&quot;/&gt;&lt;isInvalidForFieldText val=&quot;0&quot;/&gt;&lt;Image&gt;&lt;filename val=&quot;C:\Users\delroy\AppData\Local\Temp\CP1085689698562Session\CPTrustFolder1085689698578\PPTImport1085689813921\data\asimages\{0F7D17D1-C54A-420F-BE0E-6BE1DD52C68C}_1.png&quot;/&gt;&lt;left val=&quot;167&quot;/&gt;&lt;top val=&quot;249&quot;/&gt;&lt;width val=&quot;945&quot;/&gt;&lt;height val=&quot;174&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PRESENTER_DUMMYTAG" val="&lt;DummyForForceWrite&gt;&lt;/DummyForForceWrite&gt;"/>
  <p:tag name="HTML_SHAPEINFO" val="&lt;ThreeDShapeInfo&gt;&lt;uuid val=&quot;{ED1009AB-561D-4FE7-892A-5FADACBC8B11}&quot;/&gt;&lt;isInvalidForFieldText val=&quot;0&quot;/&gt;&lt;Image&gt;&lt;filename val=&quot;C:\Users\delroy\AppData\Local\Temp\CP1085689698562Session\CPTrustFolder1085689698578\PPTImport1085689813921\data\asimages\{ED1009AB-561D-4FE7-892A-5FADACBC8B11}_1.png&quot;/&gt;&lt;left val=&quot;282&quot;/&gt;&lt;top val=&quot;452&quot;/&gt;&lt;width val=&quot;715&quot;/&gt;&lt;height val=&quot;135&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E8C4D665-FCD9-4389-9C55-46C32350B201}&quot;/&gt;&lt;isInvalidForFieldText val=&quot;0&quot;/&gt;&lt;Image&gt;&lt;filename val=&quot;C:\Users\delroy\AppData\Local\Temp\CP1085689698562Session\CPTrustFolder1085689698578\PPTImport1085689813921\data\asimages\{E8C4D665-FCD9-4389-9C55-46C32350B201}_1.png&quot;/&gt;&lt;left val=&quot;167&quot;/&gt;&lt;top val=&quot;647&quot;/&gt;&lt;width val=&quot;159&quot;/&gt;&lt;height val=&quot;3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66D2F06D-53F3-405B-9CF4-762D8A9564E2}&quot;/&gt;&lt;isInvalidForFieldText val=&quot;0&quot;/&gt;&lt;Image&gt;&lt;filename val=&quot;C:\Users\delroy\AppData\Local\Temp\CP1085689698562Session\CPTrustFolder1085689698578\PPTImport1085689813921\data\asimages\{66D2F06D-53F3-405B-9CF4-762D8A9564E2}_2.png&quot;/&gt;&lt;left val=&quot;233&quot;/&gt;&lt;top val=&quot;100&quot;/&gt;&lt;width val=&quot;813&quot;/&gt;&lt;height val=&quot;126&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0&quot;/&gt;&lt;lineCharCount val=&quot;36&quot;/&gt;&lt;lineCharCount val=&quot;19&quot;/&gt;&lt;lineCharCount val=&quot;26&quot;/&gt;&lt;lineCharCount val=&quot;22&quot;/&gt;&lt;lineCharCount val=&quot;16&quot;/&gt;&lt;lineCharCount val=&quot;37&quot;/&gt;&lt;lineCharCount val=&quot;35&quot;/&gt;&lt;/TableIndex&gt;&lt;/ShapeTextInfo&gt;"/>
  <p:tag name="HTML_SHAPEINFO" val="&lt;ThreeDShapeInfo&gt;&lt;uuid val=&quot;{D6E19745-620E-46EC-9926-E9BFF7DE3BF7}&quot;/&gt;&lt;isInvalidForFieldText val=&quot;0&quot;/&gt;&lt;Image&gt;&lt;filename val=&quot;C:\Users\delroy\AppData\Local\Temp\CP1085689698562Session\CPTrustFolder1085689698578\PPTImport1085689813921\data\asimages\{D6E19745-620E-46EC-9926-E9BFF7DE3BF7}_2.png&quot;/&gt;&lt;left val=&quot;161&quot;/&gt;&lt;top val=&quot;273&quot;/&gt;&lt;width val=&quot;453&quot;/&gt;&lt;height val=&quot;329&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9&quot;/&gt;&lt;lineCharCount val=&quot;11&quot;/&gt;&lt;lineCharCount val=&quot;33&quot;/&gt;&lt;lineCharCount val=&quot;16&quot;/&gt;&lt;lineCharCount val=&quot;34&quot;/&gt;&lt;lineCharCount val=&quot;24&quot;/&gt;&lt;lineCharCount val=&quot;20&quot;/&gt;&lt;lineCharCount val=&quot;16&quot;/&gt;&lt;/TableIndex&gt;&lt;/ShapeTextInfo&gt;"/>
  <p:tag name="HTML_SHAPEINFO" val="&lt;ThreeDShapeInfo&gt;&lt;uuid val=&quot;{0D85CB0B-9CF6-44B1-8F0A-46C1E4C3889D}&quot;/&gt;&lt;isInvalidForFieldText val=&quot;0&quot;/&gt;&lt;Image&gt;&lt;filename val=&quot;C:\Users\delroy\AppData\Local\Temp\CP1085689698562Session\CPTrustFolder1085689698578\PPTImport1085689813921\data\asimages\{0D85CB0B-9CF6-44B1-8F0A-46C1E4C3889D}_2.png&quot;/&gt;&lt;left val=&quot;660&quot;/&gt;&lt;top val=&quot;273&quot;/&gt;&lt;width val=&quot;453&quot;/&gt;&lt;height val=&quot;329&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30&quot;/&gt;&lt;/TableIndex&gt;&lt;/ShapeTextInfo&gt;"/>
  <p:tag name="HTML_SHAPEINFO" val="&lt;ThreeDShapeInfo&gt;&lt;uuid val=&quot;{3854634B-DD25-4F5A-9D41-C007762664CD}&quot;/&gt;&lt;isInvalidForFieldText val=&quot;0&quot;/&gt;&lt;Image&gt;&lt;filename val=&quot;C:\Users\delroy\AppData\Local\Temp\CP1085689698562Session\CPTrustFolder1085689698578\PPTImport1085689813921\data\asimages\{3854634B-DD25-4F5A-9D41-C007762664CD}_3.png&quot;/&gt;&lt;left val=&quot;233&quot;/&gt;&lt;top val=&quot;100&quot;/&gt;&lt;width val=&quot;813&quot;/&gt;&lt;height val=&quot;126&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26&quot;/&gt;&lt;lineCharCount val=&quot;2&quot;/&gt;&lt;lineCharCount val=&quot;38&quot;/&gt;&lt;lineCharCount val=&quot;2&quot;/&gt;&lt;lineCharCount val=&quot;1&quot;/&gt;&lt;lineCharCount val=&quot;1&quot;/&gt;&lt;lineCharCount val=&quot;26&quot;/&gt;&lt;lineCharCount val=&quot;2&quot;/&gt;&lt;lineCharCount val=&quot;15&quot;/&gt;&lt;lineCharCount val=&quot;23&quot;/&gt;&lt;lineCharCount val=&quot;23&quot;/&gt;&lt;lineCharCount val=&quot;1&quot;/&gt;&lt;/TableIndex&gt;&lt;/ShapeTextInfo&gt;"/>
  <p:tag name="HTML_SHAPEINFO" val="&lt;ThreeDShapeInfo&gt;&lt;uuid val=&quot;{53F5F039-2E64-488C-8912-C7CF777FD067}&quot;/&gt;&lt;isInvalidForFieldText val=&quot;0&quot;/&gt;&lt;Image&gt;&lt;filename val=&quot;C:\Users\delroy\AppData\Local\Temp\CP1085689698562Session\CPTrustFolder1085689698578\PPTImport1085689813921\data\asimages\{53F5F039-2E64-488C-8912-C7CF777FD067}_3.png&quot;/&gt;&lt;left val=&quot;651&quot;/&gt;&lt;top val=&quot;261&quot;/&gt;&lt;width val=&quot;517&quot;/&gt;&lt;height val=&quot;369&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1&quot;/&gt;&lt;lineCharCount val=&quot;15&quot;/&gt;&lt;lineCharCount val=&quot;14&quot;/&gt;&lt;/TableIndex&gt;&lt;/ShapeTextInfo&gt;"/>
  <p:tag name="HTML_SHAPEINFO" val="&lt;ThreeDShapeInfo&gt;&lt;uuid val=&quot;{874B1A90-2706-450F-BDC4-115D274E8F97}&quot;/&gt;&lt;isInvalidForFieldText val=&quot;0&quot;/&gt;&lt;Image&gt;&lt;filename val=&quot;C:\Users\delroy\AppData\Local\Temp\CP1085689698562Session\CPTrustFolder1085689698578\PPTImport1085689813921\data\asimages\{874B1A90-2706-450F-BDC4-115D274E8F97}_3.png&quot;/&gt;&lt;left val=&quot;194&quot;/&gt;&lt;top val=&quot;492&quot;/&gt;&lt;width val=&quot;214&quot;/&gt;&lt;height val=&quot;109&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INFO" val="&lt;ThreeDShapeInfo&gt;&lt;uuid val=&quot;{7CB526DE-022D-47C5-9D3A-46B20B4D8CD3}&quot;/&gt;&lt;isInvalidForFieldText val=&quot;0&quot;/&gt;&lt;Image&gt;&lt;filename val=&quot;C:\Users\delroy\AppData\Local\Temp\CP1085689698562Session\CPTrustFolder1085689698578\PPTImport1085689813921\data\asimages\{7CB526DE-022D-47C5-9D3A-46B20B4D8CD3}_3.png&quot;/&gt;&lt;left val=&quot;196&quot;/&gt;&lt;top val=&quot;288&quot;/&gt;&lt;width val=&quot;220&quot;/&gt;&lt;height val=&quot;193&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DC2F2AFB-1126-423D-B5F2-384A76BAF286}&quot;/&gt;&lt;isInvalidForFieldText val=&quot;0&quot;/&gt;&lt;Image&gt;&lt;filename val=&quot;C:\Users\delroy\AppData\Local\Temp\CP1085689698562Session\CPTrustFolder1085689698578\PPTImport1085689813921\data\asimages\{DC2F2AFB-1126-423D-B5F2-384A76BAF286}_4.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INFO" val="&lt;ThreeDShapeInfo&gt;&lt;uuid val=&quot;{47C0001F-17DA-4D24-9EA5-DE2F02AA0C4A}&quot;/&gt;&lt;isInvalidForFieldText val=&quot;0&quot;/&gt;&lt;Image&gt;&lt;filename val=&quot;C:\Users\delroy\AppData\Local\Temp\CP1085689698562Session\CPTrustFolder1085689698578\PPTImport1085689813921\data\asimages\{47C0001F-17DA-4D24-9EA5-DE2F02AA0C4A}_4.png&quot;/&gt;&lt;left val=&quot;784&quot;/&gt;&lt;top val=&quot;317&quot;/&gt;&lt;width val=&quot;256&quot;/&gt;&lt;height val=&quot;231&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5&quot;/&gt;&lt;lineCharCount val=&quot;14&quot;/&gt;&lt;lineCharCount val=&quot;15&quot;/&gt;&lt;/TableIndex&gt;&lt;/ShapeTextInfo&gt;"/>
  <p:tag name="HTML_SHAPEINFO" val="&lt;ThreeDShapeInfo&gt;&lt;uuid val=&quot;{A29D3A97-3E36-4062-A723-55E1A282C2E7}&quot;/&gt;&lt;isInvalidForFieldText val=&quot;0&quot;/&gt;&lt;Image&gt;&lt;filename val=&quot;C:\Users\delroy\AppData\Local\Temp\CP1085689698562Session\CPTrustFolder1085689698578\PPTImport1085689813921\data\asimages\{A29D3A97-3E36-4062-A723-55E1A282C2E7}_4.png&quot;/&gt;&lt;left val=&quot;482&quot;/&gt;&lt;top val=&quot;300&quot;/&gt;&lt;width val=&quot;232&quot;/&gt;&lt;height val=&quot;10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INFO" val="&lt;ThreeDShapeInfo&gt;&lt;uuid val=&quot;{2A64AEFB-9D7A-4182-9BED-88A0A3A5BC95}&quot;/&gt;&lt;isInvalidForFieldText val=&quot;0&quot;/&gt;&lt;Image&gt;&lt;filename val=&quot;C:\Users\delroy\AppData\Local\Temp\CP1085689698562Session\CPTrustFolder1085689698578\PPTImport1085689813921\data\asimages\{2A64AEFB-9D7A-4182-9BED-88A0A3A5BC95}_4.png&quot;/&gt;&lt;left val=&quot;230&quot;/&gt;&lt;top val=&quot;286&quot;/&gt;&lt;width val=&quot;237&quot;/&gt;&lt;height val=&quot;208&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26&quot;/&gt;&lt;lineCharCount val=&quot;2&quot;/&gt;&lt;lineCharCount val=&quot;32&quot;/&gt;&lt;lineCharCount val=&quot;23&quot;/&gt;&lt;lineCharCount val=&quot;23&quot;/&gt;&lt;lineCharCount val=&quot;2&quot;/&gt;&lt;lineCharCount val=&quot;1&quot;/&gt;&lt;lineCharCount val=&quot;26&quot;/&gt;&lt;lineCharCount val=&quot;2&quot;/&gt;&lt;lineCharCount val=&quot;38&quot;/&gt;&lt;lineCharCount val=&quot;32&quot;/&gt;&lt;lineCharCount val=&quot;1&quot;/&gt;&lt;/TableIndex&gt;&lt;/ShapeTextInfo&gt;"/>
  <p:tag name="HTML_SHAPEINFO" val="&lt;ThreeDShapeInfo&gt;&lt;uuid val=&quot;{1322E911-B4F3-46D0-8682-945730FABC5A}&quot;/&gt;&lt;isInvalidForFieldText val=&quot;0&quot;/&gt;&lt;Image&gt;&lt;filename val=&quot;C:\Users\delroy\AppData\Local\Temp\CP1085689698562Session\CPTrustFolder1085689698578\PPTImport1085689813921\data\asimages\{1322E911-B4F3-46D0-8682-945730FABC5A}_5.png&quot;/&gt;&lt;left val=&quot;659&quot;/&gt;&lt;top val=&quot;261&quot;/&gt;&lt;width val=&quot;519&quot;/&gt;&lt;height val=&quot;36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2&quot;/&gt;&lt;lineCharCount val=&quot;24&quot;/&gt;&lt;/TableIndex&gt;&lt;/ShapeTextInfo&gt;"/>
  <p:tag name="HTML_SHAPEINFO" val="&lt;ThreeDShapeInfo&gt;&lt;uuid val=&quot;{3D944069-C3E4-4A75-96F5-AD1D7DBEE57A}&quot;/&gt;&lt;isInvalidForFieldText val=&quot;0&quot;/&gt;&lt;Image&gt;&lt;filename val=&quot;C:\Users\delroy\AppData\Local\Temp\CP1085689698562Session\CPTrustFolder1085689698578\PPTImport1085689813921\data\asimages\{3D944069-C3E4-4A75-96F5-AD1D7DBEE57A}_5.png&quot;/&gt;&lt;left val=&quot;232&quot;/&gt;&lt;top val=&quot;100&quot;/&gt;&lt;width val=&quot;814&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7A37EBA-F63F-45C8-93FA-E559D50B63B9}&quot;/&gt;&lt;isInvalidForFieldText val=&quot;0&quot;/&gt;&lt;Image&gt;&lt;filename val=&quot;C:\Users\delroy\AppData\Local\Temp\CP1085689698562Session\CPTrustFolder1085689698578\PPTImport1085689813921\data\asimages\{57A37EBA-F63F-45C8-93FA-E559D50B63B9}_5.png&quot;/&gt;&lt;left val=&quot;208&quot;/&gt;&lt;top val=&quot;282&quot;/&gt;&lt;width val=&quot;303&quot;/&gt;&lt;height val=&quot;272&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532</TotalTime>
  <Words>1038</Words>
  <Application>Microsoft Office PowerPoint</Application>
  <PresentationFormat>Widescreen</PresentationFormat>
  <Paragraphs>66</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The Copy Constructor</vt:lpstr>
      <vt:lpstr>Object copy</vt:lpstr>
      <vt:lpstr>Simple object Copy The automatic copy constructor</vt:lpstr>
      <vt:lpstr>Copy Error</vt:lpstr>
      <vt:lpstr>Overriding the copy constructor Copying a Complex Object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Constructor</dc:title>
  <dc:creator>Delroy Brinkerhoff</dc:creator>
  <cp:lastModifiedBy>delroy</cp:lastModifiedBy>
  <cp:revision>24</cp:revision>
  <dcterms:created xsi:type="dcterms:W3CDTF">2016-07-13T22:03:45Z</dcterms:created>
  <dcterms:modified xsi:type="dcterms:W3CDTF">2024-08-19T13:09:48Z</dcterms:modified>
</cp:coreProperties>
</file>