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heme/theme2.xml" ContentType="application/vnd.openxmlformats-officedocument.them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notesSlides/notesSlide1.xml" ContentType="application/vnd.openxmlformats-officedocument.presentationml.notesSlide+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2.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notesSlides/notesSlide3.xml" ContentType="application/vnd.openxmlformats-officedocument.presentationml.notesSlide+xml"/>
  <Override PartName="/ppt/tags/tag30.xml" ContentType="application/vnd.openxmlformats-officedocument.presentationml.tags+xml"/>
  <Override PartName="/ppt/tags/tag31.xml" ContentType="application/vnd.openxmlformats-officedocument.presentationml.tags+xml"/>
  <Override PartName="/ppt/notesSlides/notesSlide4.xml" ContentType="application/vnd.openxmlformats-officedocument.presentationml.notesSlide+xml"/>
  <Override PartName="/ppt/tags/tag32.xml" ContentType="application/vnd.openxmlformats-officedocument.presentationml.tags+xml"/>
  <Override PartName="/ppt/tags/tag33.xml" ContentType="application/vnd.openxmlformats-officedocument.presentationml.tags+xml"/>
  <Override PartName="/ppt/notesSlides/notesSlide5.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notesSlides/notesSlide6.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7" r:id="rId3"/>
    <p:sldId id="258" r:id="rId4"/>
    <p:sldId id="259" r:id="rId5"/>
    <p:sldId id="260" r:id="rId6"/>
    <p:sldId id="261" r:id="rId7"/>
    <p:sldId id="263"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E8F82D-8232-4CC3-B507-F9BAC038B42F}" type="datetimeFigureOut">
              <a:rPr lang="en-US" smtClean="0"/>
              <a:t>5/30/2023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7970E5-63DC-45FB-B53F-842C09B1A65B}" type="slidenum">
              <a:rPr lang="en-US" smtClean="0"/>
              <a:t>‹#›</a:t>
            </a:fld>
            <a:endParaRPr lang="en-US"/>
          </a:p>
        </p:txBody>
      </p:sp>
    </p:spTree>
    <p:extLst>
      <p:ext uri="{BB962C8B-B14F-4D97-AF65-F5344CB8AC3E}">
        <p14:creationId xmlns:p14="http://schemas.microsoft.com/office/powerpoint/2010/main" val="9948898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Whole-part relationships come in many varieties. Aggregation and composition are the main ones, but we can also vary how many parts each whole has. The subject of this section is the UML syntax specifying how many parts a whole has.</a:t>
            </a:r>
          </a:p>
          <a:p>
            <a:endParaRPr lang="en-US" dirty="0"/>
          </a:p>
        </p:txBody>
      </p:sp>
      <p:sp>
        <p:nvSpPr>
          <p:cNvPr id="4" name="Slide Number Placeholder 3"/>
          <p:cNvSpPr>
            <a:spLocks noGrp="1"/>
          </p:cNvSpPr>
          <p:nvPr>
            <p:ph type="sldNum" sz="quarter" idx="5"/>
          </p:nvPr>
        </p:nvSpPr>
        <p:spPr/>
        <p:txBody>
          <a:bodyPr/>
          <a:lstStyle/>
          <a:p>
            <a:fld id="{4B7970E5-63DC-45FB-B53F-842C09B1A65B}" type="slidenum">
              <a:rPr lang="en-US" smtClean="0"/>
              <a:t>1</a:t>
            </a:fld>
            <a:endParaRPr lang="en-US"/>
          </a:p>
        </p:txBody>
      </p:sp>
    </p:spTree>
    <p:extLst>
      <p:ext uri="{BB962C8B-B14F-4D97-AF65-F5344CB8AC3E}">
        <p14:creationId xmlns:p14="http://schemas.microsoft.com/office/powerpoint/2010/main" val="16244123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Previous examples illustrate how a UML class diagram denotes a whole class with more than one kind of part class. But how does the UML present a whole class with multiple same-class parts?</a:t>
            </a:r>
          </a:p>
          <a:p>
            <a:endParaRPr lang="en-US" dirty="0"/>
          </a:p>
        </p:txBody>
      </p:sp>
      <p:sp>
        <p:nvSpPr>
          <p:cNvPr id="4" name="Slide Number Placeholder 3"/>
          <p:cNvSpPr>
            <a:spLocks noGrp="1"/>
          </p:cNvSpPr>
          <p:nvPr>
            <p:ph type="sldNum" sz="quarter" idx="5"/>
          </p:nvPr>
        </p:nvSpPr>
        <p:spPr/>
        <p:txBody>
          <a:bodyPr/>
          <a:lstStyle/>
          <a:p>
            <a:fld id="{4B7970E5-63DC-45FB-B53F-842C09B1A65B}" type="slidenum">
              <a:rPr lang="en-US" smtClean="0"/>
              <a:t>2</a:t>
            </a:fld>
            <a:endParaRPr lang="en-US"/>
          </a:p>
        </p:txBody>
      </p:sp>
    </p:spTree>
    <p:extLst>
      <p:ext uri="{BB962C8B-B14F-4D97-AF65-F5344CB8AC3E}">
        <p14:creationId xmlns:p14="http://schemas.microsoft.com/office/powerpoint/2010/main" val="14588306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For example, suppose that we want to add wheels to the Car class. In some locations, three-wheeled cars are commonplace, and a California company is working on a two-wheeled electric car (some features make it a car rather than a motorbike). But, four wheels are typical if we focus on the vehicles most frequently appearing on U.S. roads. We can represent this situation with four separate class symbols, each connected with aggregation, as illustrated. But this approach uses a great deal of diagram real estate and takes a long time to draw. What happens when the diagram has many more than four parts?</a:t>
            </a:r>
          </a:p>
          <a:p>
            <a:endParaRPr lang="en-US" dirty="0"/>
          </a:p>
        </p:txBody>
      </p:sp>
      <p:sp>
        <p:nvSpPr>
          <p:cNvPr id="4" name="Slide Number Placeholder 3"/>
          <p:cNvSpPr>
            <a:spLocks noGrp="1"/>
          </p:cNvSpPr>
          <p:nvPr>
            <p:ph type="sldNum" sz="quarter" idx="5"/>
          </p:nvPr>
        </p:nvSpPr>
        <p:spPr/>
        <p:txBody>
          <a:bodyPr/>
          <a:lstStyle/>
          <a:p>
            <a:fld id="{4B7970E5-63DC-45FB-B53F-842C09B1A65B}" type="slidenum">
              <a:rPr lang="en-US" smtClean="0"/>
              <a:t>3</a:t>
            </a:fld>
            <a:endParaRPr lang="en-US"/>
          </a:p>
        </p:txBody>
      </p:sp>
    </p:spTree>
    <p:extLst>
      <p:ext uri="{BB962C8B-B14F-4D97-AF65-F5344CB8AC3E}">
        <p14:creationId xmlns:p14="http://schemas.microsoft.com/office/powerpoint/2010/main" val="27979622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Imagine that we are programming a card game. Numerous games have different deck sizes, but many use a standard 52-card deck. How should we diagram a Deck class that has 52 Card parts? If drawing four separate wheels took too much time and wasted too much diagram space, a whole class with 52 parts is unreasonable. And the resulting diagram would be hard to read because most readers would need to pause and count the Card classes to know how many the Deck had.</a:t>
            </a:r>
          </a:p>
          <a:p>
            <a:endParaRPr lang="en-US" dirty="0"/>
          </a:p>
        </p:txBody>
      </p:sp>
      <p:sp>
        <p:nvSpPr>
          <p:cNvPr id="4" name="Slide Number Placeholder 3"/>
          <p:cNvSpPr>
            <a:spLocks noGrp="1"/>
          </p:cNvSpPr>
          <p:nvPr>
            <p:ph type="sldNum" sz="quarter" idx="5"/>
          </p:nvPr>
        </p:nvSpPr>
        <p:spPr/>
        <p:txBody>
          <a:bodyPr/>
          <a:lstStyle/>
          <a:p>
            <a:fld id="{4B7970E5-63DC-45FB-B53F-842C09B1A65B}" type="slidenum">
              <a:rPr lang="en-US" smtClean="0"/>
              <a:t>4</a:t>
            </a:fld>
            <a:endParaRPr lang="en-US"/>
          </a:p>
        </p:txBody>
      </p:sp>
    </p:spTree>
    <p:extLst>
      <p:ext uri="{BB962C8B-B14F-4D97-AF65-F5344CB8AC3E}">
        <p14:creationId xmlns:p14="http://schemas.microsoft.com/office/powerpoint/2010/main" val="6695714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UML provides a set of multiplicity operators to alleviate this problem. The operators adorn the part side of the connector symbol, indicating the number of parts the whole class has.</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 constant specifies an exact, fixed number of parts, which is helpful when specifying a composition relationship. </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UML uses two dots or periods to denote a range. This example indicates that an instance of the Deck class has zero to 52 Cards. We often use the range notation with aggregation, which allows the number of parts to vary over time. In this example, a full Deck has 52 cards, but the number decreases as the cards are dealt.</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We generally read this special case as "0 or 1."</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asterisk means "many," an unspecified number. You will sometimes see "0..*" as a variation.</a:t>
            </a:r>
          </a:p>
          <a:p>
            <a:endParaRPr lang="en-US" dirty="0"/>
          </a:p>
        </p:txBody>
      </p:sp>
      <p:sp>
        <p:nvSpPr>
          <p:cNvPr id="4" name="Slide Number Placeholder 3"/>
          <p:cNvSpPr>
            <a:spLocks noGrp="1"/>
          </p:cNvSpPr>
          <p:nvPr>
            <p:ph type="sldNum" sz="quarter" idx="5"/>
          </p:nvPr>
        </p:nvSpPr>
        <p:spPr/>
        <p:txBody>
          <a:bodyPr/>
          <a:lstStyle/>
          <a:p>
            <a:fld id="{4B7970E5-63DC-45FB-B53F-842C09B1A65B}" type="slidenum">
              <a:rPr lang="en-US" smtClean="0"/>
              <a:t>5</a:t>
            </a:fld>
            <a:endParaRPr lang="en-US"/>
          </a:p>
        </p:txBody>
      </p:sp>
    </p:spTree>
    <p:extLst>
      <p:ext uri="{BB962C8B-B14F-4D97-AF65-F5344CB8AC3E}">
        <p14:creationId xmlns:p14="http://schemas.microsoft.com/office/powerpoint/2010/main" val="1143054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We can implement multiple whole-part connections with any variable capable of storing multiple objects. An array can save objects, allowing us to implement multiple composition connections, or it can save pointers, allowing us to implement multiple aggregation relationships. The C++ standard template library, or STL, provides a vector class that works well. But we can, if we choose, use linked lists, trees, hash tables, etc. The textbook has detailed examples based on arrays and vectors.</a:t>
            </a:r>
          </a:p>
          <a:p>
            <a:endParaRPr lang="en-US" dirty="0"/>
          </a:p>
        </p:txBody>
      </p:sp>
      <p:sp>
        <p:nvSpPr>
          <p:cNvPr id="4" name="Slide Number Placeholder 3"/>
          <p:cNvSpPr>
            <a:spLocks noGrp="1"/>
          </p:cNvSpPr>
          <p:nvPr>
            <p:ph type="sldNum" sz="quarter" idx="5"/>
          </p:nvPr>
        </p:nvSpPr>
        <p:spPr/>
        <p:txBody>
          <a:bodyPr/>
          <a:lstStyle/>
          <a:p>
            <a:fld id="{4B7970E5-63DC-45FB-B53F-842C09B1A65B}" type="slidenum">
              <a:rPr lang="en-US" smtClean="0"/>
              <a:t>6</a:t>
            </a:fld>
            <a:endParaRPr lang="en-US"/>
          </a:p>
        </p:txBody>
      </p:sp>
    </p:spTree>
    <p:extLst>
      <p:ext uri="{BB962C8B-B14F-4D97-AF65-F5344CB8AC3E}">
        <p14:creationId xmlns:p14="http://schemas.microsoft.com/office/powerpoint/2010/main" val="25222648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We can implement multiple whole-part connections with any variable capable of storing multiple objects. An array can save objects, allowing us to implement multiple composition connections, or it can save pointers, allowing us to implement multiple aggregation relationships. The C++ standard template library, or STL, provides a vector class that works well. But we can, if we choose, use linked lists, trees, hash tables, etc. The textbook has detailed examples based on arrays and vectors.</a:t>
            </a:r>
          </a:p>
          <a:p>
            <a:endParaRPr lang="en-US" dirty="0"/>
          </a:p>
        </p:txBody>
      </p:sp>
      <p:sp>
        <p:nvSpPr>
          <p:cNvPr id="4" name="Slide Number Placeholder 3"/>
          <p:cNvSpPr>
            <a:spLocks noGrp="1"/>
          </p:cNvSpPr>
          <p:nvPr>
            <p:ph type="sldNum" sz="quarter" idx="5"/>
          </p:nvPr>
        </p:nvSpPr>
        <p:spPr/>
        <p:txBody>
          <a:bodyPr/>
          <a:lstStyle/>
          <a:p>
            <a:fld id="{4B7970E5-63DC-45FB-B53F-842C09B1A65B}" type="slidenum">
              <a:rPr lang="en-US" smtClean="0"/>
              <a:t>7</a:t>
            </a:fld>
            <a:endParaRPr lang="en-US"/>
          </a:p>
        </p:txBody>
      </p:sp>
    </p:spTree>
    <p:extLst>
      <p:ext uri="{BB962C8B-B14F-4D97-AF65-F5344CB8AC3E}">
        <p14:creationId xmlns:p14="http://schemas.microsoft.com/office/powerpoint/2010/main" val="6237502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3.xml"/><Relationship Id="rId7"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tags" Target="../tags/tag16.xml"/><Relationship Id="rId5" Type="http://schemas.openxmlformats.org/officeDocument/2006/relationships/tags" Target="../tags/tag15.xml"/><Relationship Id="rId4" Type="http://schemas.openxmlformats.org/officeDocument/2006/relationships/tags" Target="../tags/tag1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5" Type="http://schemas.openxmlformats.org/officeDocument/2006/relationships/slideMaster" Target="../slideMasters/slideMaster1.xml"/><Relationship Id="rId4" Type="http://schemas.openxmlformats.org/officeDocument/2006/relationships/tags" Target="../tags/tag20.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5/30/2023</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5/30/2023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40FB4B4-2185-4162-9846-7C5876CD7D32}" type="datetimeFigureOut">
              <a:rPr lang="en-US" smtClean="0"/>
              <a:t>5/30/2023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5/30/2023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sz="half" idx="1"/>
            <p:custDataLst>
              <p:tags r:id="rId2"/>
            </p:custDataLst>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custDataLst>
              <p:tags r:id="rId3"/>
            </p:custDataLst>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custDataLst>
              <p:tags r:id="rId4"/>
            </p:custDataLst>
          </p:nvPr>
        </p:nvSpPr>
        <p:spPr/>
        <p:txBody>
          <a:bodyPr/>
          <a:lstStyle/>
          <a:p>
            <a:fld id="{B40FB4B4-2185-4162-9846-7C5876CD7D32}" type="datetimeFigureOut">
              <a:rPr lang="en-US" smtClean="0"/>
              <a:t>5/30/2023</a:t>
            </a:fld>
            <a:endParaRPr lang="en-US" dirty="0"/>
          </a:p>
        </p:txBody>
      </p:sp>
      <p:sp>
        <p:nvSpPr>
          <p:cNvPr id="9" name="Footer Placeholder 8"/>
          <p:cNvSpPr>
            <a:spLocks noGrp="1"/>
          </p:cNvSpPr>
          <p:nvPr>
            <p:ph type="ftr" sz="quarter" idx="11"/>
            <p:custDataLst>
              <p:tags r:id="rId5"/>
            </p:custDataLst>
          </p:nvPr>
        </p:nvSpPr>
        <p:spPr/>
        <p:txBody>
          <a:bodyPr/>
          <a:lstStyle/>
          <a:p>
            <a:endParaRPr lang="en-US" dirty="0"/>
          </a:p>
        </p:txBody>
      </p:sp>
      <p:sp>
        <p:nvSpPr>
          <p:cNvPr id="10" name="Slide Number Placeholder 9"/>
          <p:cNvSpPr>
            <a:spLocks noGrp="1"/>
          </p:cNvSpPr>
          <p:nvPr>
            <p:ph type="sldNum" sz="quarter" idx="12"/>
            <p:custDataLst>
              <p:tags r:id="rId6"/>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5/30/2023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Date Placeholder 2"/>
          <p:cNvSpPr>
            <a:spLocks noGrp="1"/>
          </p:cNvSpPr>
          <p:nvPr>
            <p:ph type="dt" sz="half" idx="10"/>
            <p:custDataLst>
              <p:tags r:id="rId2"/>
            </p:custDataLst>
          </p:nvPr>
        </p:nvSpPr>
        <p:spPr/>
        <p:txBody>
          <a:bodyPr/>
          <a:lstStyle/>
          <a:p>
            <a:fld id="{B40FB4B4-2185-4162-9846-7C5876CD7D32}" type="datetimeFigureOut">
              <a:rPr lang="en-US" smtClean="0"/>
              <a:t>5/30/2023</a:t>
            </a:fld>
            <a:endParaRPr lang="en-US" dirty="0"/>
          </a:p>
        </p:txBody>
      </p:sp>
      <p:sp>
        <p:nvSpPr>
          <p:cNvPr id="4" name="Footer Placeholder 3"/>
          <p:cNvSpPr>
            <a:spLocks noGrp="1"/>
          </p:cNvSpPr>
          <p:nvPr>
            <p:ph type="ftr" sz="quarter" idx="11"/>
            <p:custDataLst>
              <p:tags r:id="rId3"/>
            </p:custDataLst>
          </p:nvPr>
        </p:nvSpPr>
        <p:spPr/>
        <p:txBody>
          <a:bodyPr/>
          <a:lstStyle/>
          <a:p>
            <a:endParaRPr lang="en-US" dirty="0"/>
          </a:p>
        </p:txBody>
      </p:sp>
      <p:sp>
        <p:nvSpPr>
          <p:cNvPr id="5" name="Slide Number Placeholder 4"/>
          <p:cNvSpPr>
            <a:spLocks noGrp="1"/>
          </p:cNvSpPr>
          <p:nvPr>
            <p:ph type="sldNum" sz="quarter" idx="12"/>
            <p:custDataLst>
              <p:tags r:id="rId4"/>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5/30/2023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5/30/2023</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5/30/2023</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5/30/2023</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tags" Target="../tags/tag21.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2.svg"/><Relationship Id="rId3" Type="http://schemas.openxmlformats.org/officeDocument/2006/relationships/tags" Target="../tags/tag26.xml"/><Relationship Id="rId7" Type="http://schemas.openxmlformats.org/officeDocument/2006/relationships/image" Target="../media/image1.png"/><Relationship Id="rId2" Type="http://schemas.openxmlformats.org/officeDocument/2006/relationships/tags" Target="../tags/tag25.xml"/><Relationship Id="rId1" Type="http://schemas.openxmlformats.org/officeDocument/2006/relationships/tags" Target="../tags/tag24.xml"/><Relationship Id="rId6" Type="http://schemas.openxmlformats.org/officeDocument/2006/relationships/notesSlide" Target="../notesSlides/notesSlide2.xml"/><Relationship Id="rId5" Type="http://schemas.openxmlformats.org/officeDocument/2006/relationships/slideLayout" Target="../slideLayouts/slideLayout4.xml"/><Relationship Id="rId10" Type="http://schemas.openxmlformats.org/officeDocument/2006/relationships/image" Target="../media/image4.svg"/><Relationship Id="rId4" Type="http://schemas.openxmlformats.org/officeDocument/2006/relationships/tags" Target="../tags/tag27.xml"/><Relationship Id="rId9"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tags" Target="../tags/tag34.xml"/><Relationship Id="rId5" Type="http://schemas.openxmlformats.org/officeDocument/2006/relationships/notesSlide" Target="../notesSlides/notesSlide6.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tags" Target="../tags/tag39.xml"/><Relationship Id="rId7" Type="http://schemas.openxmlformats.org/officeDocument/2006/relationships/image" Target="../media/image11.png"/><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notesSlide" Target="../notesSlides/notesSlide7.xml"/><Relationship Id="rId5" Type="http://schemas.openxmlformats.org/officeDocument/2006/relationships/slideLayout" Target="../slideLayouts/slideLayout4.xml"/><Relationship Id="rId10" Type="http://schemas.openxmlformats.org/officeDocument/2006/relationships/image" Target="../media/image14.svg"/><Relationship Id="rId4" Type="http://schemas.openxmlformats.org/officeDocument/2006/relationships/tags" Target="../tags/tag40.xml"/><Relationship Id="rId9"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dirty="0"/>
              <a:t>Multiplicity</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Representing many identical part classes</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E9F26AF7-9AC1-49A4-8F89-2C63E1C0A0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2"/>
            <a:ext cx="12192000" cy="491851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A2FFF7F-A3D2-9042-1211-83A092B77749}"/>
              </a:ext>
            </a:extLst>
          </p:cNvPr>
          <p:cNvSpPr>
            <a:spLocks noGrp="1"/>
          </p:cNvSpPr>
          <p:nvPr>
            <p:ph type="title"/>
            <p:custDataLst>
              <p:tags r:id="rId2"/>
            </p:custDataLst>
          </p:nvPr>
        </p:nvSpPr>
        <p:spPr bwMode="black">
          <a:xfrm>
            <a:off x="1600200" y="4269282"/>
            <a:ext cx="8991600" cy="1264762"/>
          </a:xfrm>
          <a:prstGeom prst="rect">
            <a:avLst/>
          </a:prstGeom>
          <a:solidFill>
            <a:srgbClr val="FFFFFF"/>
          </a:solidFill>
          <a:ln w="31750" cap="sq">
            <a:solidFill>
              <a:srgbClr val="404040"/>
            </a:solidFill>
            <a:miter lim="800000"/>
          </a:ln>
        </p:spPr>
        <p:txBody>
          <a:bodyPr vert="horz" lIns="274320" tIns="182880" rIns="274320" bIns="182880" rtlCol="0" anchor="ctr" anchorCtr="1">
            <a:normAutofit/>
          </a:bodyPr>
          <a:lstStyle/>
          <a:p>
            <a:r>
              <a:rPr lang="en-US" sz="3200" dirty="0"/>
              <a:t>Multiple Parts</a:t>
            </a:r>
          </a:p>
        </p:txBody>
      </p:sp>
      <p:pic>
        <p:nvPicPr>
          <p:cNvPr id="6" name="Content Placeholder 5">
            <a:extLst>
              <a:ext uri="{FF2B5EF4-FFF2-40B4-BE49-F238E27FC236}">
                <a16:creationId xmlns:a16="http://schemas.microsoft.com/office/drawing/2014/main" id="{BC2FCDA5-B429-84AA-37BD-A96C2E89840C}"/>
              </a:ext>
            </a:extLst>
          </p:cNvPr>
          <p:cNvPicPr>
            <a:picLocks noGrp="1" noChangeAspect="1"/>
          </p:cNvPicPr>
          <p:nvPr>
            <p:ph sz="half" idx="1"/>
            <p:custDataLst>
              <p:tags r:id="rId3"/>
            </p:custDataLst>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556004" y="626881"/>
            <a:ext cx="4297680" cy="3223260"/>
          </a:xfrm>
          <a:prstGeom prst="rect">
            <a:avLst/>
          </a:prstGeom>
        </p:spPr>
      </p:pic>
      <p:pic>
        <p:nvPicPr>
          <p:cNvPr id="8" name="Content Placeholder 7">
            <a:extLst>
              <a:ext uri="{FF2B5EF4-FFF2-40B4-BE49-F238E27FC236}">
                <a16:creationId xmlns:a16="http://schemas.microsoft.com/office/drawing/2014/main" id="{EFE8ED48-89FA-0166-2A52-D979E475AB94}"/>
              </a:ext>
            </a:extLst>
          </p:cNvPr>
          <p:cNvPicPr>
            <a:picLocks noGrp="1" noChangeAspect="1"/>
          </p:cNvPicPr>
          <p:nvPr>
            <p:ph sz="half" idx="2"/>
            <p:custDataLst>
              <p:tags r:id="rId4"/>
            </p:custDataLst>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338316" y="626881"/>
            <a:ext cx="4297680" cy="3223260"/>
          </a:xfrm>
          <a:prstGeom prst="rect">
            <a:avLst/>
          </a:prstGeom>
        </p:spPr>
      </p:pic>
    </p:spTree>
    <p:extLst>
      <p:ext uri="{BB962C8B-B14F-4D97-AF65-F5344CB8AC3E}">
        <p14:creationId xmlns:p14="http://schemas.microsoft.com/office/powerpoint/2010/main" val="691469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6EDED847-34F1-4353-AA83-1525E9E406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1"/>
            <a:ext cx="12192000" cy="547677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295FAD2-CD08-F01A-EE31-AEE7BC8B48D7}"/>
              </a:ext>
            </a:extLst>
          </p:cNvPr>
          <p:cNvSpPr>
            <a:spLocks noGrp="1"/>
          </p:cNvSpPr>
          <p:nvPr>
            <p:ph type="title"/>
            <p:custDataLst>
              <p:tags r:id="rId2"/>
            </p:custDataLst>
          </p:nvPr>
        </p:nvSpPr>
        <p:spPr bwMode="black">
          <a:xfrm>
            <a:off x="2407599" y="4928136"/>
            <a:ext cx="7729728" cy="1134402"/>
          </a:xfrm>
          <a:prstGeom prst="rect">
            <a:avLst/>
          </a:prstGeom>
          <a:solidFill>
            <a:srgbClr val="FFFFFF"/>
          </a:solidFill>
          <a:ln w="31750" cap="sq">
            <a:solidFill>
              <a:srgbClr val="404040"/>
            </a:solidFill>
            <a:miter lim="800000"/>
          </a:ln>
        </p:spPr>
        <p:txBody>
          <a:bodyPr vert="horz" lIns="274320" tIns="182880" rIns="274320" bIns="182880" rtlCol="0" anchorCtr="1">
            <a:normAutofit/>
          </a:bodyPr>
          <a:lstStyle/>
          <a:p>
            <a:r>
              <a:rPr lang="en-US" dirty="0"/>
              <a:t>Whole with many identical Parts</a:t>
            </a:r>
          </a:p>
        </p:txBody>
      </p:sp>
      <p:pic>
        <p:nvPicPr>
          <p:cNvPr id="4" name="Graphic 3">
            <a:extLst>
              <a:ext uri="{FF2B5EF4-FFF2-40B4-BE49-F238E27FC236}">
                <a16:creationId xmlns:a16="http://schemas.microsoft.com/office/drawing/2014/main" id="{F5054CC0-CD28-BD6F-FC9F-E3EC291DA0E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606425" y="960118"/>
            <a:ext cx="4979149" cy="3556535"/>
          </a:xfrm>
          <a:prstGeom prst="rect">
            <a:avLst/>
          </a:prstGeom>
        </p:spPr>
      </p:pic>
    </p:spTree>
    <p:extLst>
      <p:ext uri="{BB962C8B-B14F-4D97-AF65-F5344CB8AC3E}">
        <p14:creationId xmlns:p14="http://schemas.microsoft.com/office/powerpoint/2010/main" val="2638869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6EDED847-34F1-4353-AA83-1525E9E406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1"/>
            <a:ext cx="12192000" cy="547677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65279C8-C9E5-008F-C351-4A811DFFD790}"/>
              </a:ext>
            </a:extLst>
          </p:cNvPr>
          <p:cNvSpPr>
            <a:spLocks noGrp="1"/>
          </p:cNvSpPr>
          <p:nvPr>
            <p:ph type="title"/>
            <p:custDataLst>
              <p:tags r:id="rId2"/>
            </p:custDataLst>
          </p:nvPr>
        </p:nvSpPr>
        <p:spPr bwMode="black">
          <a:xfrm>
            <a:off x="2407599" y="4928136"/>
            <a:ext cx="7729728" cy="1134402"/>
          </a:xfrm>
          <a:prstGeom prst="rect">
            <a:avLst/>
          </a:prstGeom>
          <a:solidFill>
            <a:srgbClr val="FFFFFF"/>
          </a:solidFill>
          <a:ln w="31750" cap="sq">
            <a:solidFill>
              <a:srgbClr val="404040"/>
            </a:solidFill>
            <a:miter lim="800000"/>
          </a:ln>
        </p:spPr>
        <p:txBody>
          <a:bodyPr vert="horz" lIns="274320" tIns="182880" rIns="274320" bIns="182880" rtlCol="0" anchorCtr="1">
            <a:normAutofit/>
          </a:bodyPr>
          <a:lstStyle/>
          <a:p>
            <a:r>
              <a:rPr lang="en-US" dirty="0"/>
              <a:t>Too many parts to diagram</a:t>
            </a:r>
          </a:p>
        </p:txBody>
      </p:sp>
      <p:pic>
        <p:nvPicPr>
          <p:cNvPr id="4" name="Graphic 3">
            <a:extLst>
              <a:ext uri="{FF2B5EF4-FFF2-40B4-BE49-F238E27FC236}">
                <a16:creationId xmlns:a16="http://schemas.microsoft.com/office/drawing/2014/main" id="{04D8A02C-BA8F-95D0-FAB2-6C6C3B55709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047541" y="960118"/>
            <a:ext cx="6096917" cy="3556535"/>
          </a:xfrm>
          <a:prstGeom prst="rect">
            <a:avLst/>
          </a:prstGeom>
        </p:spPr>
      </p:pic>
    </p:spTree>
    <p:extLst>
      <p:ext uri="{BB962C8B-B14F-4D97-AF65-F5344CB8AC3E}">
        <p14:creationId xmlns:p14="http://schemas.microsoft.com/office/powerpoint/2010/main" val="726650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EDED847-34F1-4353-AA83-1525E9E406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1"/>
            <a:ext cx="12192000" cy="5476775"/>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DBFB67EC-87F7-E4F2-00A4-4CAB97FD4F5D}"/>
              </a:ext>
            </a:extLst>
          </p:cNvPr>
          <p:cNvSpPr>
            <a:spLocks noGrp="1"/>
          </p:cNvSpPr>
          <p:nvPr>
            <p:ph type="title"/>
            <p:custDataLst>
              <p:tags r:id="rId2"/>
            </p:custDataLst>
          </p:nvPr>
        </p:nvSpPr>
        <p:spPr bwMode="black">
          <a:xfrm>
            <a:off x="2407599" y="4928136"/>
            <a:ext cx="7729728" cy="1134402"/>
          </a:xfrm>
          <a:prstGeom prst="rect">
            <a:avLst/>
          </a:prstGeom>
          <a:solidFill>
            <a:srgbClr val="FFFFFF"/>
          </a:solidFill>
          <a:ln w="31750" cap="sq">
            <a:solidFill>
              <a:srgbClr val="404040"/>
            </a:solidFill>
            <a:miter lim="800000"/>
          </a:ln>
        </p:spPr>
        <p:txBody>
          <a:bodyPr>
            <a:normAutofit/>
          </a:bodyPr>
          <a:lstStyle/>
          <a:p>
            <a:r>
              <a:rPr lang="en-US" dirty="0"/>
              <a:t>Multiplicity Operators</a:t>
            </a:r>
          </a:p>
        </p:txBody>
      </p:sp>
      <p:pic>
        <p:nvPicPr>
          <p:cNvPr id="4" name="Graphic 3">
            <a:extLst>
              <a:ext uri="{FF2B5EF4-FFF2-40B4-BE49-F238E27FC236}">
                <a16:creationId xmlns:a16="http://schemas.microsoft.com/office/drawing/2014/main" id="{C291D177-D5C7-C105-6362-58CD111EB0C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60120" y="1398591"/>
            <a:ext cx="10271760" cy="2679589"/>
          </a:xfrm>
          <a:prstGeom prst="rect">
            <a:avLst/>
          </a:prstGeom>
        </p:spPr>
      </p:pic>
    </p:spTree>
    <p:extLst>
      <p:ext uri="{BB962C8B-B14F-4D97-AF65-F5344CB8AC3E}">
        <p14:creationId xmlns:p14="http://schemas.microsoft.com/office/powerpoint/2010/main" val="1263589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0B6E1-0427-D84D-9E1F-277D979FC58D}"/>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Implementing multiplicity</a:t>
            </a:r>
          </a:p>
        </p:txBody>
      </p:sp>
      <p:sp>
        <p:nvSpPr>
          <p:cNvPr id="3" name="Content Placeholder 2">
            <a:extLst>
              <a:ext uri="{FF2B5EF4-FFF2-40B4-BE49-F238E27FC236}">
                <a16:creationId xmlns:a16="http://schemas.microsoft.com/office/drawing/2014/main" id="{A6BADDE5-B524-4D1B-8FA7-5D75D096AEAC}"/>
              </a:ext>
            </a:extLst>
          </p:cNvPr>
          <p:cNvSpPr>
            <a:spLocks noGrp="1"/>
          </p:cNvSpPr>
          <p:nvPr>
            <p:ph sz="half" idx="1"/>
            <p:custDataLst>
              <p:tags r:id="rId2"/>
            </p:custDataLst>
          </p:nvPr>
        </p:nvSpPr>
        <p:spPr>
          <a:xfrm>
            <a:off x="1581912" y="2638044"/>
            <a:ext cx="4271771" cy="3101982"/>
          </a:xfrm>
        </p:spPr>
        <p:txBody>
          <a:bodyPr/>
          <a:lstStyle/>
          <a:p>
            <a:pPr marL="0" indent="0">
              <a:spcBef>
                <a:spcPts val="0"/>
              </a:spcBef>
              <a:buNone/>
            </a:pPr>
            <a:r>
              <a:rPr lang="en-US" dirty="0">
                <a:latin typeface="Consolas" panose="020B0609020204030204" pitchFamily="49" charset="0"/>
              </a:rPr>
              <a:t>class Deck</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private:</a:t>
            </a:r>
          </a:p>
          <a:p>
            <a:pPr marL="0" indent="0">
              <a:spcBef>
                <a:spcPts val="0"/>
              </a:spcBef>
              <a:buNone/>
            </a:pPr>
            <a:r>
              <a:rPr lang="en-US" dirty="0">
                <a:latin typeface="Consolas" panose="020B0609020204030204" pitchFamily="49" charset="0"/>
              </a:rPr>
              <a:t>        int    count = 0;</a:t>
            </a:r>
          </a:p>
          <a:p>
            <a:pPr marL="0" indent="0">
              <a:spcBef>
                <a:spcPts val="0"/>
              </a:spcBef>
              <a:buNone/>
            </a:pPr>
            <a:r>
              <a:rPr lang="en-US" dirty="0">
                <a:latin typeface="Consolas" panose="020B0609020204030204" pitchFamily="49" charset="0"/>
              </a:rPr>
              <a:t>        Card*  cards[52];</a:t>
            </a:r>
          </a:p>
          <a:p>
            <a:pPr marL="0" indent="0">
              <a:spcBef>
                <a:spcPts val="0"/>
              </a:spcBef>
              <a:buNone/>
            </a:pPr>
            <a:r>
              <a:rPr lang="en-US" dirty="0">
                <a:latin typeface="Consolas" panose="020B0609020204030204" pitchFamily="49" charset="0"/>
              </a:rPr>
              <a:t>		. . .</a:t>
            </a:r>
          </a:p>
          <a:p>
            <a:pPr marL="0" indent="0">
              <a:spcBef>
                <a:spcPts val="0"/>
              </a:spcBef>
              <a:buNone/>
            </a:pPr>
            <a:r>
              <a:rPr lang="en-US" dirty="0">
                <a:latin typeface="Consolas" panose="020B0609020204030204" pitchFamily="49" charset="0"/>
              </a:rPr>
              <a:t>};</a:t>
            </a:r>
          </a:p>
        </p:txBody>
      </p:sp>
      <p:sp>
        <p:nvSpPr>
          <p:cNvPr id="4" name="Content Placeholder 3">
            <a:extLst>
              <a:ext uri="{FF2B5EF4-FFF2-40B4-BE49-F238E27FC236}">
                <a16:creationId xmlns:a16="http://schemas.microsoft.com/office/drawing/2014/main" id="{26EB2BA0-04F7-C359-6B6A-433978F1616E}"/>
              </a:ext>
            </a:extLst>
          </p:cNvPr>
          <p:cNvSpPr>
            <a:spLocks noGrp="1"/>
          </p:cNvSpPr>
          <p:nvPr>
            <p:ph sz="half" idx="2"/>
            <p:custDataLst>
              <p:tags r:id="rId3"/>
            </p:custDataLst>
          </p:nvPr>
        </p:nvSpPr>
        <p:spPr>
          <a:xfrm>
            <a:off x="6338315" y="2638044"/>
            <a:ext cx="4270247" cy="3101982"/>
          </a:xfrm>
        </p:spPr>
        <p:txBody>
          <a:bodyPr/>
          <a:lstStyle/>
          <a:p>
            <a:pPr marL="0" indent="0">
              <a:spcBef>
                <a:spcPts val="0"/>
              </a:spcBef>
              <a:buNone/>
            </a:pPr>
            <a:r>
              <a:rPr lang="en-US" dirty="0">
                <a:latin typeface="Consolas" panose="020B0609020204030204" pitchFamily="49" charset="0"/>
              </a:rPr>
              <a:t>class Deck</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private:</a:t>
            </a:r>
          </a:p>
          <a:p>
            <a:pPr marL="0" indent="0">
              <a:spcBef>
                <a:spcPts val="0"/>
              </a:spcBef>
              <a:buNone/>
            </a:pPr>
            <a:r>
              <a:rPr lang="en-US" dirty="0">
                <a:latin typeface="Consolas" panose="020B0609020204030204" pitchFamily="49" charset="0"/>
              </a:rPr>
              <a:t>        vector&lt;Card *&gt; cards;</a:t>
            </a:r>
          </a:p>
          <a:p>
            <a:pPr marL="0" indent="0">
              <a:spcBef>
                <a:spcPts val="0"/>
              </a:spcBef>
              <a:buNone/>
            </a:pPr>
            <a:r>
              <a:rPr lang="en-US" dirty="0">
                <a:latin typeface="Consolas" panose="020B0609020204030204" pitchFamily="49" charset="0"/>
              </a:rPr>
              <a:t>		. . .</a:t>
            </a:r>
          </a:p>
          <a:p>
            <a:pPr marL="0" indent="0">
              <a:spcBef>
                <a:spcPts val="0"/>
              </a:spcBef>
              <a:buNone/>
            </a:pPr>
            <a:r>
              <a:rPr lang="en-US" dirty="0">
                <a:latin typeface="Consolas" panose="020B0609020204030204" pitchFamily="49" charset="0"/>
              </a:rPr>
              <a:t>};</a:t>
            </a:r>
          </a:p>
        </p:txBody>
      </p:sp>
    </p:spTree>
    <p:extLst>
      <p:ext uri="{BB962C8B-B14F-4D97-AF65-F5344CB8AC3E}">
        <p14:creationId xmlns:p14="http://schemas.microsoft.com/office/powerpoint/2010/main" val="2008039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E9F26AF7-9AC1-49A4-8F89-2C63E1C0A0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2"/>
            <a:ext cx="12192000" cy="4918511"/>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2D06DE8-922B-F415-E0BF-805DC941D528}"/>
              </a:ext>
            </a:extLst>
          </p:cNvPr>
          <p:cNvSpPr>
            <a:spLocks noGrp="1"/>
          </p:cNvSpPr>
          <p:nvPr>
            <p:ph type="title"/>
            <p:custDataLst>
              <p:tags r:id="rId2"/>
            </p:custDataLst>
          </p:nvPr>
        </p:nvSpPr>
        <p:spPr bwMode="black">
          <a:xfrm>
            <a:off x="1600200" y="4269282"/>
            <a:ext cx="8991600" cy="1264762"/>
          </a:xfrm>
          <a:prstGeom prst="rect">
            <a:avLst/>
          </a:prstGeom>
          <a:solidFill>
            <a:srgbClr val="FFFFFF"/>
          </a:solidFill>
          <a:ln w="31750" cap="sq">
            <a:solidFill>
              <a:srgbClr val="404040"/>
            </a:solidFill>
            <a:miter lim="800000"/>
          </a:ln>
        </p:spPr>
        <p:txBody>
          <a:bodyPr vert="horz" lIns="274320" tIns="182880" rIns="274320" bIns="182880" rtlCol="0" anchor="ctr" anchorCtr="1">
            <a:normAutofit/>
          </a:bodyPr>
          <a:lstStyle/>
          <a:p>
            <a:r>
              <a:rPr lang="en-US" sz="3200" dirty="0"/>
              <a:t>Same Class, Different Roles</a:t>
            </a:r>
          </a:p>
        </p:txBody>
      </p:sp>
      <p:pic>
        <p:nvPicPr>
          <p:cNvPr id="9" name="Content Placeholder 8">
            <a:extLst>
              <a:ext uri="{FF2B5EF4-FFF2-40B4-BE49-F238E27FC236}">
                <a16:creationId xmlns:a16="http://schemas.microsoft.com/office/drawing/2014/main" id="{9B44883F-3F3C-AE19-D638-85A6E087A3C6}"/>
              </a:ext>
            </a:extLst>
          </p:cNvPr>
          <p:cNvPicPr>
            <a:picLocks noGrp="1" noChangeAspect="1"/>
          </p:cNvPicPr>
          <p:nvPr>
            <p:ph sz="half" idx="1"/>
            <p:custDataLst>
              <p:tags r:id="rId3"/>
            </p:custDataLst>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339584" y="587858"/>
            <a:ext cx="4170072" cy="3301307"/>
          </a:xfrm>
          <a:prstGeom prst="rect">
            <a:avLst/>
          </a:prstGeom>
        </p:spPr>
      </p:pic>
      <p:pic>
        <p:nvPicPr>
          <p:cNvPr id="10" name="Content Placeholder 9">
            <a:extLst>
              <a:ext uri="{FF2B5EF4-FFF2-40B4-BE49-F238E27FC236}">
                <a16:creationId xmlns:a16="http://schemas.microsoft.com/office/drawing/2014/main" id="{41DD6CFB-8935-6191-D53C-26B9371EBEA9}"/>
              </a:ext>
            </a:extLst>
          </p:cNvPr>
          <p:cNvPicPr>
            <a:picLocks noGrp="1" noChangeAspect="1"/>
          </p:cNvPicPr>
          <p:nvPr>
            <p:ph sz="half" idx="2"/>
            <p:custDataLst>
              <p:tags r:id="rId4"/>
            </p:custDataLst>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600200" y="1087347"/>
            <a:ext cx="4297680" cy="2302328"/>
          </a:xfrm>
          <a:prstGeom prst="rect">
            <a:avLst/>
          </a:prstGeom>
        </p:spPr>
      </p:pic>
    </p:spTree>
    <p:extLst>
      <p:ext uri="{BB962C8B-B14F-4D97-AF65-F5344CB8AC3E}">
        <p14:creationId xmlns:p14="http://schemas.microsoft.com/office/powerpoint/2010/main" val="88216563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2&quot;/&gt;&lt;/TableIndex&gt;&lt;/ShapeTextInfo&gt;"/>
  <p:tag name="PRESENTER_DUMMYTAG" val="&lt;DummyForForceWrite&gt;&lt;/DummyForForceWrite&gt;"/>
  <p:tag name="HTML_SHAPEINFO" val="&lt;ThreeDShapeInfo&gt;&lt;uuid val=&quot;{DD431553-0329-49B7-B740-55F0406F55CC}&quot;/&gt;&lt;isInvalidForFieldText val=&quot;0&quot;/&gt;&lt;Image&gt;&lt;filename val=&quot;C:\Users\delroy\AppData\Local\Temp\CP257610832156Session\CPTrustFolder257610832156\PPTImport257610868468\data\asimages\{DD431553-0329-49B7-B740-55F0406F55CC}_1.png&quot;/&gt;&lt;left val=&quot;167&quot;/&gt;&lt;top val=&quot;249&quot;/&gt;&lt;width val=&quot;945&quot;/&gt;&lt;height val=&quot;174&quot;/&gt;&lt;hasText val=&quot;1&quot;/&gt;&lt;/Image&gt;&lt;/ThreeDShape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0&quot;/&gt;&lt;/TableIndex&gt;&lt;/ShapeTextInfo&gt;"/>
  <p:tag name="PRESENTER_DUMMYTAG" val="&lt;DummyForForceWrite&gt;&lt;/DummyForForceWrite&gt;"/>
  <p:tag name="HTML_SHAPEINFO" val="&lt;ThreeDShapeInfo&gt;&lt;uuid val=&quot;{1C4F1042-7553-40D2-9249-3F5EACD34850}&quot;/&gt;&lt;isInvalidForFieldText val=&quot;0&quot;/&gt;&lt;Image&gt;&lt;filename val=&quot;C:\Users\delroy\AppData\Local\Temp\CP257610832156Session\CPTrustFolder257610832156\PPTImport257610868468\data\asimages\{1C4F1042-7553-40D2-9249-3F5EACD34850}_1.png&quot;/&gt;&lt;left val=&quot;282&quot;/&gt;&lt;top val=&quot;452&quot;/&gt;&lt;width val=&quot;715&quot;/&gt;&lt;height val=&quot;135&quot;/&gt;&lt;hasText val=&quot;1&quot;/&gt;&lt;/Image&gt;&lt;/ThreeDShape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803F82ED-C382-40BE-844B-90DD2842C9F1}&quot;/&gt;&lt;isInvalidForFieldText val=&quot;0&quot;/&gt;&lt;Image&gt;&lt;filename val=&quot;C:\Users\delroy\AppData\Local\Temp\CP257610832156Session\CPTrustFolder257610832156\PPTImport257610868468\data\asimages\{803F82ED-C382-40BE-844B-90DD2842C9F1}_1.png&quot;/&gt;&lt;left val=&quot;167&quot;/&gt;&lt;top val=&quot;647&quot;/&gt;&lt;width val=&quot;159&quot;/&gt;&lt;height val=&quot;35&quot;/&gt;&lt;hasText val=&quot;1&quot;/&gt;&lt;/Image&gt;&lt;/ThreeDShape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4&quot;/&gt;&lt;/TableIndex&gt;&lt;/ShapeTextInfo&gt;"/>
  <p:tag name="HTML_SHAPEINFO" val="&lt;ThreeDShapeInfo&gt;&lt;uuid val=&quot;{5F29C3BA-52A3-4753-9B02-F0E58DBC4D0C}&quot;/&gt;&lt;isInvalidForFieldText val=&quot;0&quot;/&gt;&lt;Image&gt;&lt;filename val=&quot;C:\Users\delroy\AppData\Local\Temp\CP257610832156Session\CPTrustFolder257610832156\PPTImport257610868468\data\asimages\{5F29C3BA-52A3-4753-9B02-F0E58DBC4D0C}_2.png&quot;/&gt;&lt;left val=&quot;167&quot;/&gt;&lt;top val=&quot;447&quot;/&gt;&lt;width val=&quot;945&quot;/&gt;&lt;height val=&quot;134&quot;/&gt;&lt;hasText val=&quot;1&quot;/&gt;&lt;/Image&gt;&lt;/ThreeDShapeInfo&gt;"/>
</p:tagLst>
</file>

<file path=ppt/tags/tag26.xml><?xml version="1.0" encoding="utf-8"?>
<p:tagLst xmlns:a="http://schemas.openxmlformats.org/drawingml/2006/main" xmlns:r="http://schemas.openxmlformats.org/officeDocument/2006/relationships" xmlns:p="http://schemas.openxmlformats.org/presentationml/2006/main">
  <p:tag name="PRESENTER_SHAPEINFO" val="&lt;ThreeDShapeInfo&gt;&lt;uuid val=&quot;{202F4B82-1276-4B6F-BB46-5D0DB7EA9AF3}&quot;/&gt;&lt;isInvalidForFieldText val=&quot;0&quot;/&gt;&lt;Image&gt;&lt;filename val=&quot;C:\Users\delroy\AppData\Local\Temp\CP257610832156Session\CPTrustFolder257610832156\PPTImport257610868468\data\asimages\{202F4B82-1276-4B6F-BB46-5D0DB7EA9AF3}_2.png&quot;/&gt;&lt;left val=&quot;162&quot;/&gt;&lt;top val=&quot;64&quot;/&gt;&lt;width val=&quot;452&quot;/&gt;&lt;height val=&quot;339&quot;/&gt;&lt;hasText val=&quot;1&quot;/&gt;&lt;/Image&gt;&lt;/ThreeDShapeInfo&gt;"/>
</p:tagLst>
</file>

<file path=ppt/tags/tag27.xml><?xml version="1.0" encoding="utf-8"?>
<p:tagLst xmlns:a="http://schemas.openxmlformats.org/drawingml/2006/main" xmlns:r="http://schemas.openxmlformats.org/officeDocument/2006/relationships" xmlns:p="http://schemas.openxmlformats.org/presentationml/2006/main">
  <p:tag name="PRESENTER_SHAPEINFO" val="&lt;ThreeDShapeInfo&gt;&lt;uuid val=&quot;{C1BD1293-C918-4D58-B3D1-0C27A1472A24}&quot;/&gt;&lt;isInvalidForFieldText val=&quot;0&quot;/&gt;&lt;Image&gt;&lt;filename val=&quot;C:\Users\delroy\AppData\Local\Temp\CP257610832156Session\CPTrustFolder257610832156\PPTImport257610868468\data\asimages\{C1BD1293-C918-4D58-B3D1-0C27A1472A24}_2.png&quot;/&gt;&lt;left val=&quot;664&quot;/&gt;&lt;top val=&quot;64&quot;/&gt;&lt;width val=&quot;452&quot;/&gt;&lt;height val=&quot;339&quot;/&gt;&lt;hasText val=&quot;1&quot;/&gt;&lt;/Image&gt;&lt;/ThreeDShape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1&quot;/&gt;&lt;/TableIndex&gt;&lt;/ShapeTextInfo&gt;"/>
  <p:tag name="HTML_SHAPEINFO" val="&lt;ThreeDShapeInfo&gt;&lt;uuid val=&quot;{F57C0400-5A5B-4A97-88B6-854B6381473D}&quot;/&gt;&lt;isInvalidForFieldText val=&quot;0&quot;/&gt;&lt;Image&gt;&lt;filename val=&quot;C:\Users\delroy\AppData\Local\Temp\CP257610832156Session\CPTrustFolder257610832156\PPTImport257610868468\data\asimages\{F57C0400-5A5B-4A97-88B6-854B6381473D}_3.png&quot;/&gt;&lt;left val=&quot;252&quot;/&gt;&lt;top val=&quot;516&quot;/&gt;&lt;width val=&quot;812&quot;/&gt;&lt;height val=&quot;120&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5&quot;/&gt;&lt;/TableIndex&gt;&lt;/ShapeTextInfo&gt;"/>
  <p:tag name="HTML_SHAPEINFO" val="&lt;ThreeDShapeInfo&gt;&lt;uuid val=&quot;{36B75408-93E0-4435-9060-DC7B1B7B031A}&quot;/&gt;&lt;isInvalidForFieldText val=&quot;0&quot;/&gt;&lt;Image&gt;&lt;filename val=&quot;C:\Users\delroy\AppData\Local\Temp\CP257610832156Session\CPTrustFolder257610832156\PPTImport257610868468\data\asimages\{36B75408-93E0-4435-9060-DC7B1B7B031A}_4.png&quot;/&gt;&lt;left val=&quot;252&quot;/&gt;&lt;top val=&quot;516&quot;/&gt;&lt;width val=&quot;812&quot;/&gt;&lt;height val=&quot;120&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2&quot;/&gt;&lt;/TableIndex&gt;&lt;/ShapeTextInfo&gt;"/>
  <p:tag name="HTML_SHAPEINFO" val="&lt;ThreeDShapeInfo&gt;&lt;uuid val=&quot;{51A9260B-AAF8-4EBA-982C-FE582C89990C}&quot;/&gt;&lt;isInvalidForFieldText val=&quot;0&quot;/&gt;&lt;Image&gt;&lt;filename val=&quot;C:\Users\delroy\AppData\Local\Temp\CP257610832156Session\CPTrustFolder257610832156\PPTImport257610868468\data\asimages\{51A9260B-AAF8-4EBA-982C-FE582C89990C}_5.png&quot;/&gt;&lt;left val=&quot;252&quot;/&gt;&lt;top val=&quot;516&quot;/&gt;&lt;width val=&quot;812&quot;/&gt;&lt;height val=&quot;120&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5&quot;/&gt;&lt;/TableIndex&gt;&lt;/ShapeTextInfo&gt;"/>
  <p:tag name="HTML_SHAPEINFO" val="&lt;ThreeDShapeInfo&gt;&lt;uuid val=&quot;{AE0AA38F-791F-498F-8FEA-A12C07346610}&quot;/&gt;&lt;isInvalidForFieldText val=&quot;0&quot;/&gt;&lt;Image&gt;&lt;filename val=&quot;C:\Users\delroy\AppData\Local\Temp\CP257610832156Session\CPTrustFolder257610832156\PPTImport257610868468\data\asimages\{AE0AA38F-791F-498F-8FEA-A12C07346610}_6.png&quot;/&gt;&lt;left val=&quot;233&quot;/&gt;&lt;top val=&quot;100&quot;/&gt;&lt;width val=&quot;813&quot;/&gt;&lt;height val=&quot;126&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11&quot;/&gt;&lt;lineCharCount val=&quot;2&quot;/&gt;&lt;lineCharCount val=&quot;13&quot;/&gt;&lt;lineCharCount val=&quot;26&quot;/&gt;&lt;lineCharCount val=&quot;26&quot;/&gt;&lt;lineCharCount val=&quot;8&quot;/&gt;&lt;lineCharCount val=&quot;2&quot;/&gt;&lt;/TableIndex&gt;&lt;/ShapeTextInfo&gt;"/>
  <p:tag name="HTML_SHAPEINFO" val="&lt;ThreeDShapeInfo&gt;&lt;uuid val=&quot;{02DD51E3-27E0-4DE5-A3A9-7EF25CE1E20B}&quot;/&gt;&lt;isInvalidForFieldText val=&quot;0&quot;/&gt;&lt;Image&gt;&lt;filename val=&quot;C:\Users\delroy\AppData\Local\Temp\CP257610832156Session\CPTrustFolder257610832156\PPTImport257610868468\data\asimages\{02DD51E3-27E0-4DE5-A3A9-7EF25CE1E20B}_6.png&quot;/&gt;&lt;left val=&quot;160&quot;/&gt;&lt;top val=&quot;273&quot;/&gt;&lt;width val=&quot;454&quot;/&gt;&lt;height val=&quot;329&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6&quot;/&gt;&lt;lineCharCount val=&quot;11&quot;/&gt;&lt;lineCharCount val=&quot;2&quot;/&gt;&lt;lineCharCount val=&quot;13&quot;/&gt;&lt;lineCharCount val=&quot;30&quot;/&gt;&lt;lineCharCount val=&quot;8&quot;/&gt;&lt;lineCharCount val=&quot;2&quot;/&gt;&lt;/TableIndex&gt;&lt;/ShapeTextInfo&gt;"/>
  <p:tag name="HTML_SHAPEINFO" val="&lt;ThreeDShapeInfo&gt;&lt;uuid val=&quot;{3CA837C6-6C0A-4842-AD1A-4E531ECD7EF9}&quot;/&gt;&lt;isInvalidForFieldText val=&quot;0&quot;/&gt;&lt;Image&gt;&lt;filename val=&quot;C:\Users\delroy\AppData\Local\Temp\CP257610832156Session\CPTrustFolder257610832156\PPTImport257610868468\data\asimages\{3CA837C6-6C0A-4842-AD1A-4E531ECD7EF9}_6.png&quot;/&gt;&lt;left val=&quot;659&quot;/&gt;&lt;top val=&quot;273&quot;/&gt;&lt;width val=&quot;454&quot;/&gt;&lt;height val=&quot;329&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7&quot;/&gt;&lt;/TableIndex&gt;&lt;/ShapeTextInfo&gt;"/>
  <p:tag name="HTML_SHAPEINFO" val="&lt;ThreeDShapeInfo&gt;&lt;uuid val=&quot;{4FC9158C-E395-46D7-A2B0-EE0696DAB270}&quot;/&gt;&lt;isInvalidForFieldText val=&quot;0&quot;/&gt;&lt;Image&gt;&lt;filename val=&quot;C:\Users\delroy\AppData\Local\Temp\CP257610832156Session\CPTrustFolder257610832156\PPTImport257610868468\data\asimages\{4FC9158C-E395-46D7-A2B0-EE0696DAB270}_7.png&quot;/&gt;&lt;left val=&quot;167&quot;/&gt;&lt;top val=&quot;447&quot;/&gt;&lt;width val=&quot;945&quot;/&gt;&lt;height val=&quot;134&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INFO" val="&lt;ThreeDShapeInfo&gt;&lt;uuid val=&quot;{76AED63F-8A0B-4551-AD96-124997FD3A34}&quot;/&gt;&lt;isInvalidForFieldText val=&quot;0&quot;/&gt;&lt;Image&gt;&lt;filename val=&quot;C:\Users\delroy\AppData\Local\Temp\CP257610832156Session\CPTrustFolder257610832156\PPTImport257610868468\data\asimages\{76AED63F-8A0B-4551-AD96-124997FD3A34}_7.png&quot;/&gt;&lt;left val=&quot;664&quot;/&gt;&lt;top val=&quot;60&quot;/&gt;&lt;width val=&quot;439&quot;/&gt;&lt;height val=&quot;348&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INFO" val="&lt;ThreeDShapeInfo&gt;&lt;uuid val=&quot;{9F114B05-D29C-4407-A4C7-1D16B19A75CA}&quot;/&gt;&lt;isInvalidForFieldText val=&quot;0&quot;/&gt;&lt;Image&gt;&lt;filename val=&quot;C:\Users\delroy\AppData\Local\Temp\CP257610832156Session\CPTrustFolder257610832156\PPTImport257610868468\data\asimages\{9F114B05-D29C-4407-A4C7-1D16B19A75CA}_7.png&quot;/&gt;&lt;left val=&quot;167&quot;/&gt;&lt;top val=&quot;113&quot;/&gt;&lt;width val=&quot;452&quot;/&gt;&lt;height val=&quot;243&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211</TotalTime>
  <Words>709</Words>
  <Application>Microsoft Office PowerPoint</Application>
  <PresentationFormat>Widescreen</PresentationFormat>
  <Paragraphs>40</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Consolas</vt:lpstr>
      <vt:lpstr>Gill Sans MT</vt:lpstr>
      <vt:lpstr>Parcel</vt:lpstr>
      <vt:lpstr>Multiplicity</vt:lpstr>
      <vt:lpstr>Multiple Parts</vt:lpstr>
      <vt:lpstr>Whole with many identical Parts</vt:lpstr>
      <vt:lpstr>Too many parts to diagram</vt:lpstr>
      <vt:lpstr>Multiplicity Operators</vt:lpstr>
      <vt:lpstr>Implementing multiplicity</vt:lpstr>
      <vt:lpstr>Same Class, Different Roles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Multiplicity</dc:title>
  <dc:creator>Delroy Brinkerhoff</dc:creator>
  <cp:lastModifiedBy>Delroy Brinkerhoff</cp:lastModifiedBy>
  <cp:revision>10</cp:revision>
  <dcterms:created xsi:type="dcterms:W3CDTF">2016-07-13T22:03:45Z</dcterms:created>
  <dcterms:modified xsi:type="dcterms:W3CDTF">2023-05-30T13:34:07Z</dcterms:modified>
</cp:coreProperties>
</file>