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heme/theme2.xml" ContentType="application/vnd.openxmlformats-officedocument.theme+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notesSlides/notesSlide1.xml" ContentType="application/vnd.openxmlformats-officedocument.presentationml.notesSlide+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notesSlides/notesSlide2.xml" ContentType="application/vnd.openxmlformats-officedocument.presentationml.notesSlide+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notesSlides/notesSlide3.xml" ContentType="application/vnd.openxmlformats-officedocument.presentationml.notesSlide+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notesSlides/notesSlide4.xml" ContentType="application/vnd.openxmlformats-officedocument.presentationml.notesSlide+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notesSlides/notesSlide5.xml" ContentType="application/vnd.openxmlformats-officedocument.presentationml.notesSlide+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notesSlides/notesSlide6.xml" ContentType="application/vnd.openxmlformats-officedocument.presentationml.notesSlide+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notesSlides/notesSlide7.xml" ContentType="application/vnd.openxmlformats-officedocument.presentationml.notesSlide+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6" r:id="rId2"/>
    <p:sldId id="257" r:id="rId3"/>
    <p:sldId id="258" r:id="rId4"/>
    <p:sldId id="259" r:id="rId5"/>
    <p:sldId id="263" r:id="rId6"/>
    <p:sldId id="260" r:id="rId7"/>
    <p:sldId id="261" r:id="rId8"/>
    <p:sldId id="262"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8" d="100"/>
          <a:sy n="108" d="100"/>
        </p:scale>
        <p:origin x="678"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63F4FF5-737D-4CBA-A455-52E72A91AAA7}" type="datetimeFigureOut">
              <a:rPr lang="en-US" smtClean="0"/>
              <a:t>6/13/2023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7FDFE8-0485-4D36-A66A-A980B07DA87E}" type="slidenum">
              <a:rPr lang="en-US" smtClean="0"/>
              <a:t>‹#›</a:t>
            </a:fld>
            <a:endParaRPr lang="en-US"/>
          </a:p>
        </p:txBody>
      </p:sp>
    </p:spTree>
    <p:extLst>
      <p:ext uri="{BB962C8B-B14F-4D97-AF65-F5344CB8AC3E}">
        <p14:creationId xmlns:p14="http://schemas.microsoft.com/office/powerpoint/2010/main" val="33859644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Many of association’s previously described challenges are a product of how the C++ compiler operates. Still, some of its challenges, such as building and maintaining it, are language-independent, deriving from the relationship itself.</a:t>
            </a:r>
          </a:p>
          <a:p>
            <a:endParaRPr lang="en-US" dirty="0"/>
          </a:p>
        </p:txBody>
      </p:sp>
      <p:sp>
        <p:nvSpPr>
          <p:cNvPr id="4" name="Slide Number Placeholder 3"/>
          <p:cNvSpPr>
            <a:spLocks noGrp="1"/>
          </p:cNvSpPr>
          <p:nvPr>
            <p:ph type="sldNum" sz="quarter" idx="5"/>
          </p:nvPr>
        </p:nvSpPr>
        <p:spPr/>
        <p:txBody>
          <a:bodyPr/>
          <a:lstStyle/>
          <a:p>
            <a:fld id="{A67FDFE8-0485-4D36-A66A-A980B07DA87E}" type="slidenum">
              <a:rPr lang="en-US" smtClean="0"/>
              <a:t>1</a:t>
            </a:fld>
            <a:endParaRPr lang="en-US"/>
          </a:p>
        </p:txBody>
      </p:sp>
    </p:spTree>
    <p:extLst>
      <p:ext uri="{BB962C8B-B14F-4D97-AF65-F5344CB8AC3E}">
        <p14:creationId xmlns:p14="http://schemas.microsoft.com/office/powerpoint/2010/main" val="6708600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Setter functions allow programmers to build and update association relationships whenever necessary. Unlike aggregation, building and updating association requires changing two pointers. These operations are equivalent to two integer assignments, among the fastest hardware instructions, making their impact on program runtime negligible. But the inescapable challenge is remembering to update both pointers whenever we change the relationship.</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application code generally calls the setters, making it safe to inline them in the class. However, if either setter sends a message to (i.e., calls a function in) the opposite object, then inlining is not allowed.</a:t>
            </a:r>
          </a:p>
          <a:p>
            <a:endParaRPr lang="en-US" dirty="0"/>
          </a:p>
        </p:txBody>
      </p:sp>
      <p:sp>
        <p:nvSpPr>
          <p:cNvPr id="4" name="Slide Number Placeholder 3"/>
          <p:cNvSpPr>
            <a:spLocks noGrp="1"/>
          </p:cNvSpPr>
          <p:nvPr>
            <p:ph type="sldNum" sz="quarter" idx="5"/>
          </p:nvPr>
        </p:nvSpPr>
        <p:spPr/>
        <p:txBody>
          <a:bodyPr/>
          <a:lstStyle/>
          <a:p>
            <a:fld id="{A67FDFE8-0485-4D36-A66A-A980B07DA87E}" type="slidenum">
              <a:rPr lang="en-US" smtClean="0"/>
              <a:t>2</a:t>
            </a:fld>
            <a:endParaRPr lang="en-US"/>
          </a:p>
        </p:txBody>
      </p:sp>
    </p:spTree>
    <p:extLst>
      <p:ext uri="{BB962C8B-B14F-4D97-AF65-F5344CB8AC3E}">
        <p14:creationId xmlns:p14="http://schemas.microsoft.com/office/powerpoint/2010/main" val="39566357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examples illustrate the client code building an association between two objects with setter functions. The program can build the objects as local variables on the stack or dynamically on the heap. Although not illustrated, the program can build one object on the stack and one on the heap.</a:t>
            </a:r>
          </a:p>
          <a:p>
            <a:endParaRPr lang="en-US" dirty="0"/>
          </a:p>
        </p:txBody>
      </p:sp>
      <p:sp>
        <p:nvSpPr>
          <p:cNvPr id="4" name="Slide Number Placeholder 3"/>
          <p:cNvSpPr>
            <a:spLocks noGrp="1"/>
          </p:cNvSpPr>
          <p:nvPr>
            <p:ph type="sldNum" sz="quarter" idx="5"/>
          </p:nvPr>
        </p:nvSpPr>
        <p:spPr/>
        <p:txBody>
          <a:bodyPr/>
          <a:lstStyle/>
          <a:p>
            <a:fld id="{A67FDFE8-0485-4D36-A66A-A980B07DA87E}" type="slidenum">
              <a:rPr lang="en-US" smtClean="0"/>
              <a:t>3</a:t>
            </a:fld>
            <a:endParaRPr lang="en-US"/>
          </a:p>
        </p:txBody>
      </p:sp>
    </p:spTree>
    <p:extLst>
      <p:ext uri="{BB962C8B-B14F-4D97-AF65-F5344CB8AC3E}">
        <p14:creationId xmlns:p14="http://schemas.microsoft.com/office/powerpoint/2010/main" val="16189065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Unlike composition, programs are not required to build association relationships in a constructor, but they can if convenient. This technique requires complementary constructors in both classes. A default constructor in one class complements a general constructor in the other. One of the general constructor’s parameters must be a pointer to an instance of the opposite class. The construction process begins when the program calls one of the default constructors.</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In this example, the default project constructor complements a contractor constructor requiring a pointer to a project, and a default contractor constructor complements a project constructor requiring a pointer to a contractor. The classes may provide both complementary pairs, but only one pair is necessary.</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One curious feature appears in both header files. Having a forward declaration and including a header file with a class specification for the same class seems unnecessary. If the compiler “sees” the class specification, why does it need the forward reference? Understanding the need requires recalling that the preprocessor replaces the #include statement with the contents of the named file. Only the #pragma directives prevent this replacement from becoming an endless cycle, as the headers include each other.</a:t>
            </a:r>
          </a:p>
          <a:p>
            <a:endParaRPr lang="en-US" dirty="0"/>
          </a:p>
        </p:txBody>
      </p:sp>
      <p:sp>
        <p:nvSpPr>
          <p:cNvPr id="4" name="Slide Number Placeholder 3"/>
          <p:cNvSpPr>
            <a:spLocks noGrp="1"/>
          </p:cNvSpPr>
          <p:nvPr>
            <p:ph type="sldNum" sz="quarter" idx="5"/>
          </p:nvPr>
        </p:nvSpPr>
        <p:spPr/>
        <p:txBody>
          <a:bodyPr/>
          <a:lstStyle/>
          <a:p>
            <a:fld id="{A67FDFE8-0485-4D36-A66A-A980B07DA87E}" type="slidenum">
              <a:rPr lang="en-US" smtClean="0"/>
              <a:t>4</a:t>
            </a:fld>
            <a:endParaRPr lang="en-US"/>
          </a:p>
        </p:txBody>
      </p:sp>
    </p:spTree>
    <p:extLst>
      <p:ext uri="{BB962C8B-B14F-4D97-AF65-F5344CB8AC3E}">
        <p14:creationId xmlns:p14="http://schemas.microsoft.com/office/powerpoint/2010/main" val="31804740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preprocessor creates a temporary file with the contents of the included headers replacing the #include directives. A few lines from the temporary file, all that fits on the slide, help us understand why we retain the forward declaration. The abridged classes presented here illustrate the problem: the contractor class uses the project class name before its specification. Processing the header files in the opposite order doesn’t solve the problem. It just switches the order of the classes in the temporary file, so the project class uses the contractor class before it’s specified. However, if the header files have forward declarations, those declarations are copied into the temporary file, as illustrated. The forward declarations are sufficient for declaring pointer members in each class.</a:t>
            </a:r>
          </a:p>
          <a:p>
            <a:endParaRPr lang="en-US" dirty="0"/>
          </a:p>
        </p:txBody>
      </p:sp>
      <p:sp>
        <p:nvSpPr>
          <p:cNvPr id="4" name="Slide Number Placeholder 3"/>
          <p:cNvSpPr>
            <a:spLocks noGrp="1"/>
          </p:cNvSpPr>
          <p:nvPr>
            <p:ph type="sldNum" sz="quarter" idx="5"/>
          </p:nvPr>
        </p:nvSpPr>
        <p:spPr/>
        <p:txBody>
          <a:bodyPr/>
          <a:lstStyle/>
          <a:p>
            <a:fld id="{A67FDFE8-0485-4D36-A66A-A980B07DA87E}" type="slidenum">
              <a:rPr lang="en-US" smtClean="0"/>
              <a:t>5</a:t>
            </a:fld>
            <a:endParaRPr lang="en-US"/>
          </a:p>
        </p:txBody>
      </p:sp>
    </p:spTree>
    <p:extLst>
      <p:ext uri="{BB962C8B-B14F-4D97-AF65-F5344CB8AC3E}">
        <p14:creationId xmlns:p14="http://schemas.microsoft.com/office/powerpoint/2010/main" val="37821562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If the program instantiates a project object, the default constructor creates a contractor and calls the complementary contractor constructor to build it. The keyword “this” refers to the project object under construction, so the constructor call passes the address of the project object to the contractor constructor, which saves it as one end of the association. The assignment operator in the project constructor saves the contractor’s address, building the other end of the relationship. If the program creates a contractor object, the process begins with the default contractor constructor and works similarly.</a:t>
            </a:r>
          </a:p>
          <a:p>
            <a:endParaRPr lang="en-US" dirty="0"/>
          </a:p>
        </p:txBody>
      </p:sp>
      <p:sp>
        <p:nvSpPr>
          <p:cNvPr id="4" name="Slide Number Placeholder 3"/>
          <p:cNvSpPr>
            <a:spLocks noGrp="1"/>
          </p:cNvSpPr>
          <p:nvPr>
            <p:ph type="sldNum" sz="quarter" idx="5"/>
          </p:nvPr>
        </p:nvSpPr>
        <p:spPr/>
        <p:txBody>
          <a:bodyPr/>
          <a:lstStyle/>
          <a:p>
            <a:fld id="{A67FDFE8-0485-4D36-A66A-A980B07DA87E}" type="slidenum">
              <a:rPr lang="en-US" smtClean="0"/>
              <a:t>6</a:t>
            </a:fld>
            <a:endParaRPr lang="en-US"/>
          </a:p>
        </p:txBody>
      </p:sp>
    </p:spTree>
    <p:extLst>
      <p:ext uri="{BB962C8B-B14F-4D97-AF65-F5344CB8AC3E}">
        <p14:creationId xmlns:p14="http://schemas.microsoft.com/office/powerpoint/2010/main" val="39961014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application or client can create the initial project object as a local variable on the stack or dynamically on the heap. Either way, the default project constructor calls the contractor constructor and passes to it the address of the project object.</a:t>
            </a:r>
          </a:p>
          <a:p>
            <a:endParaRPr lang="en-US" dirty="0"/>
          </a:p>
        </p:txBody>
      </p:sp>
      <p:sp>
        <p:nvSpPr>
          <p:cNvPr id="4" name="Slide Number Placeholder 3"/>
          <p:cNvSpPr>
            <a:spLocks noGrp="1"/>
          </p:cNvSpPr>
          <p:nvPr>
            <p:ph type="sldNum" sz="quarter" idx="5"/>
          </p:nvPr>
        </p:nvSpPr>
        <p:spPr/>
        <p:txBody>
          <a:bodyPr/>
          <a:lstStyle/>
          <a:p>
            <a:fld id="{A67FDFE8-0485-4D36-A66A-A980B07DA87E}" type="slidenum">
              <a:rPr lang="en-US" smtClean="0"/>
              <a:t>7</a:t>
            </a:fld>
            <a:endParaRPr lang="en-US"/>
          </a:p>
        </p:txBody>
      </p:sp>
    </p:spTree>
    <p:extLst>
      <p:ext uri="{BB962C8B-B14F-4D97-AF65-F5344CB8AC3E}">
        <p14:creationId xmlns:p14="http://schemas.microsoft.com/office/powerpoint/2010/main" val="11148766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Alternatively, if the application creates a contractor object, the construction process runs in the opposite direction but is otherwise the same.</a:t>
            </a:r>
          </a:p>
          <a:p>
            <a:endParaRPr lang="en-US" dirty="0"/>
          </a:p>
        </p:txBody>
      </p:sp>
      <p:sp>
        <p:nvSpPr>
          <p:cNvPr id="4" name="Slide Number Placeholder 3"/>
          <p:cNvSpPr>
            <a:spLocks noGrp="1"/>
          </p:cNvSpPr>
          <p:nvPr>
            <p:ph type="sldNum" sz="quarter" idx="5"/>
          </p:nvPr>
        </p:nvSpPr>
        <p:spPr/>
        <p:txBody>
          <a:bodyPr/>
          <a:lstStyle/>
          <a:p>
            <a:fld id="{A67FDFE8-0485-4D36-A66A-A980B07DA87E}" type="slidenum">
              <a:rPr lang="en-US" smtClean="0"/>
              <a:t>8</a:t>
            </a:fld>
            <a:endParaRPr lang="en-US"/>
          </a:p>
        </p:txBody>
      </p:sp>
    </p:spTree>
    <p:extLst>
      <p:ext uri="{BB962C8B-B14F-4D97-AF65-F5344CB8AC3E}">
        <p14:creationId xmlns:p14="http://schemas.microsoft.com/office/powerpoint/2010/main" val="44376464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slideMaster" Target="../slideMasters/slideMaster1.xml"/><Relationship Id="rId5" Type="http://schemas.openxmlformats.org/officeDocument/2006/relationships/tags" Target="../tags/tag10.xml"/><Relationship Id="rId4" Type="http://schemas.openxmlformats.org/officeDocument/2006/relationships/tags" Target="../tags/tag9.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13.xml"/><Relationship Id="rId7" Type="http://schemas.openxmlformats.org/officeDocument/2006/relationships/slideMaster" Target="../slideMasters/slideMaster1.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tags" Target="../tags/tag16.xml"/><Relationship Id="rId5" Type="http://schemas.openxmlformats.org/officeDocument/2006/relationships/tags" Target="../tags/tag15.xml"/><Relationship Id="rId4" Type="http://schemas.openxmlformats.org/officeDocument/2006/relationships/tags" Target="../tags/tag14.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24.xml"/><Relationship Id="rId3" Type="http://schemas.openxmlformats.org/officeDocument/2006/relationships/tags" Target="../tags/tag19.xml"/><Relationship Id="rId7" Type="http://schemas.openxmlformats.org/officeDocument/2006/relationships/tags" Target="../tags/tag23.xml"/><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tags" Target="../tags/tag22.xml"/><Relationship Id="rId5" Type="http://schemas.openxmlformats.org/officeDocument/2006/relationships/tags" Target="../tags/tag21.xml"/><Relationship Id="rId4" Type="http://schemas.openxmlformats.org/officeDocument/2006/relationships/tags" Target="../tags/tag20.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custDataLst>
              <p:tags r:id="rId2"/>
            </p:custDataLst>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6/13/2023</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6/13/2023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6/13/2023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6/13/2023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6/13/2023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sz="half" idx="1"/>
            <p:custDataLst>
              <p:tags r:id="rId2"/>
            </p:custDataLst>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custDataLst>
              <p:tags r:id="rId3"/>
            </p:custDataLst>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custDataLst>
              <p:tags r:id="rId4"/>
            </p:custDataLst>
          </p:nvPr>
        </p:nvSpPr>
        <p:spPr/>
        <p:txBody>
          <a:bodyPr/>
          <a:lstStyle/>
          <a:p>
            <a:fld id="{B40FB4B4-2185-4162-9846-7C5876CD7D32}" type="datetimeFigureOut">
              <a:rPr lang="en-US" smtClean="0"/>
              <a:t>6/13/2023</a:t>
            </a:fld>
            <a:endParaRPr lang="en-US" dirty="0"/>
          </a:p>
        </p:txBody>
      </p:sp>
      <p:sp>
        <p:nvSpPr>
          <p:cNvPr id="9" name="Footer Placeholder 8"/>
          <p:cNvSpPr>
            <a:spLocks noGrp="1"/>
          </p:cNvSpPr>
          <p:nvPr>
            <p:ph type="ftr" sz="quarter" idx="11"/>
            <p:custDataLst>
              <p:tags r:id="rId5"/>
            </p:custDataLst>
          </p:nvPr>
        </p:nvSpPr>
        <p:spPr/>
        <p:txBody>
          <a:bodyPr/>
          <a:lstStyle/>
          <a:p>
            <a:endParaRPr lang="en-US" dirty="0"/>
          </a:p>
        </p:txBody>
      </p:sp>
      <p:sp>
        <p:nvSpPr>
          <p:cNvPr id="10" name="Slide Number Placeholder 9"/>
          <p:cNvSpPr>
            <a:spLocks noGrp="1"/>
          </p:cNvSpPr>
          <p:nvPr>
            <p:ph type="sldNum" sz="quarter" idx="12"/>
            <p:custDataLst>
              <p:tags r:id="rId6"/>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custDataLst>
              <p:tags r:id="rId1"/>
            </p:custDataLst>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custDataLst>
              <p:tags r:id="rId2"/>
            </p:custDataLst>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custDataLst>
              <p:tags r:id="rId3"/>
            </p:custDataLst>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custDataLst>
              <p:tags r:id="rId4"/>
            </p:custDataLst>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custDataLst>
              <p:tags r:id="rId5"/>
            </p:custDataLst>
          </p:nvPr>
        </p:nvSpPr>
        <p:spPr/>
        <p:txBody>
          <a:bodyPr/>
          <a:lstStyle/>
          <a:p>
            <a:fld id="{B40FB4B4-2185-4162-9846-7C5876CD7D32}" type="datetimeFigureOut">
              <a:rPr lang="en-US" smtClean="0"/>
              <a:t>6/13/2023</a:t>
            </a:fld>
            <a:endParaRPr lang="en-US" dirty="0"/>
          </a:p>
        </p:txBody>
      </p:sp>
      <p:sp>
        <p:nvSpPr>
          <p:cNvPr id="8" name="Footer Placeholder 7"/>
          <p:cNvSpPr>
            <a:spLocks noGrp="1"/>
          </p:cNvSpPr>
          <p:nvPr>
            <p:ph type="ftr" sz="quarter" idx="11"/>
            <p:custDataLst>
              <p:tags r:id="rId6"/>
            </p:custDataLst>
          </p:nvPr>
        </p:nvSpPr>
        <p:spPr/>
        <p:txBody>
          <a:bodyPr/>
          <a:lstStyle/>
          <a:p>
            <a:endParaRPr lang="en-US" dirty="0"/>
          </a:p>
        </p:txBody>
      </p:sp>
      <p:sp>
        <p:nvSpPr>
          <p:cNvPr id="9" name="Slide Number Placeholder 8"/>
          <p:cNvSpPr>
            <a:spLocks noGrp="1"/>
          </p:cNvSpPr>
          <p:nvPr>
            <p:ph type="sldNum" sz="quarter" idx="12"/>
            <p:custDataLst>
              <p:tags r:id="rId7"/>
            </p:custDataLst>
          </p:nvPr>
        </p:nvSpPr>
        <p:spPr/>
        <p:txBody>
          <a:bodyPr/>
          <a:lstStyle/>
          <a:p>
            <a:fld id="{BD0C1318-927F-4BC9-B599-DD0BEB3764AB}" type="slidenum">
              <a:rPr lang="en-US" smtClean="0"/>
              <a:t>‹#›</a:t>
            </a:fld>
            <a:endParaRPr lang="en-US" dirty="0"/>
          </a:p>
        </p:txBody>
      </p:sp>
      <p:sp>
        <p:nvSpPr>
          <p:cNvPr id="10" name="Title 9"/>
          <p:cNvSpPr>
            <a:spLocks noGrp="1"/>
          </p:cNvSpPr>
          <p:nvPr>
            <p:ph type="title"/>
            <p:custDataLst>
              <p:tags r:id="rId8"/>
            </p:custDataLst>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0FB4B4-2185-4162-9846-7C5876CD7D32}" type="datetimeFigureOut">
              <a:rPr lang="en-US" smtClean="0"/>
              <a:t>6/13/2023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6/13/2023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6/13/2023</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6/13/2023</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custDataLst>
              <p:tags r:id="rId13"/>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custDataLst>
              <p:tags r:id="rId14"/>
            </p:custDataLst>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custDataLst>
              <p:tags r:id="rId15"/>
            </p:custDataLst>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6/13/2023</a:t>
            </a:fld>
            <a:endParaRPr lang="en-US" dirty="0"/>
          </a:p>
        </p:txBody>
      </p:sp>
      <p:sp>
        <p:nvSpPr>
          <p:cNvPr id="5" name="Footer Placeholder 4"/>
          <p:cNvSpPr>
            <a:spLocks noGrp="1"/>
          </p:cNvSpPr>
          <p:nvPr>
            <p:ph type="ftr" sz="quarter" idx="3"/>
            <p:custDataLst>
              <p:tags r:id="rId16"/>
            </p:custDataLst>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custDataLst>
              <p:tags r:id="rId17"/>
            </p:custDataLst>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dirty="0"/>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27.xml"/><Relationship Id="rId2" Type="http://schemas.openxmlformats.org/officeDocument/2006/relationships/tags" Target="../tags/tag26.xml"/><Relationship Id="rId1" Type="http://schemas.openxmlformats.org/officeDocument/2006/relationships/tags" Target="../tags/tag25.xml"/><Relationship Id="rId5" Type="http://schemas.openxmlformats.org/officeDocument/2006/relationships/notesSlide" Target="../notesSlides/notesSlide1.xml"/><Relationship Id="rId4"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tags" Target="../tags/tag30.xml"/><Relationship Id="rId7" Type="http://schemas.openxmlformats.org/officeDocument/2006/relationships/notesSlide" Target="../notesSlides/notesSlide2.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slideLayout" Target="../slideLayouts/slideLayout5.xml"/><Relationship Id="rId5" Type="http://schemas.openxmlformats.org/officeDocument/2006/relationships/tags" Target="../tags/tag32.xml"/><Relationship Id="rId4" Type="http://schemas.openxmlformats.org/officeDocument/2006/relationships/tags" Target="../tags/tag31.xml"/></Relationships>
</file>

<file path=ppt/slides/_rels/slide3.xml.rels><?xml version="1.0" encoding="UTF-8" standalone="yes"?>
<Relationships xmlns="http://schemas.openxmlformats.org/package/2006/relationships"><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tags" Target="../tags/tag33.xml"/><Relationship Id="rId5" Type="http://schemas.openxmlformats.org/officeDocument/2006/relationships/notesSlide" Target="../notesSlides/notesSlide3.xml"/><Relationship Id="rId4"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tags" Target="../tags/tag36.xml"/><Relationship Id="rId5" Type="http://schemas.openxmlformats.org/officeDocument/2006/relationships/notesSlide" Target="../notesSlides/notesSlide4.xml"/><Relationship Id="rId4"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tags" Target="../tags/tag41.xml"/><Relationship Id="rId2" Type="http://schemas.openxmlformats.org/officeDocument/2006/relationships/tags" Target="../tags/tag40.xml"/><Relationship Id="rId1" Type="http://schemas.openxmlformats.org/officeDocument/2006/relationships/tags" Target="../tags/tag39.xml"/><Relationship Id="rId5" Type="http://schemas.openxmlformats.org/officeDocument/2006/relationships/notesSlide" Target="../notesSlides/notesSlide5.xml"/><Relationship Id="rId4"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tags" Target="../tags/tag44.xml"/><Relationship Id="rId7" Type="http://schemas.openxmlformats.org/officeDocument/2006/relationships/notesSlide" Target="../notesSlides/notesSlide6.xml"/><Relationship Id="rId2" Type="http://schemas.openxmlformats.org/officeDocument/2006/relationships/tags" Target="../tags/tag43.xml"/><Relationship Id="rId1" Type="http://schemas.openxmlformats.org/officeDocument/2006/relationships/tags" Target="../tags/tag42.xml"/><Relationship Id="rId6" Type="http://schemas.openxmlformats.org/officeDocument/2006/relationships/slideLayout" Target="../slideLayouts/slideLayout5.xml"/><Relationship Id="rId5" Type="http://schemas.openxmlformats.org/officeDocument/2006/relationships/tags" Target="../tags/tag46.xml"/><Relationship Id="rId4" Type="http://schemas.openxmlformats.org/officeDocument/2006/relationships/tags" Target="../tags/tag45.xml"/></Relationships>
</file>

<file path=ppt/slides/_rels/slide7.xml.rels><?xml version="1.0" encoding="UTF-8" standalone="yes"?>
<Relationships xmlns="http://schemas.openxmlformats.org/package/2006/relationships"><Relationship Id="rId3" Type="http://schemas.openxmlformats.org/officeDocument/2006/relationships/tags" Target="../tags/tag49.xml"/><Relationship Id="rId7" Type="http://schemas.openxmlformats.org/officeDocument/2006/relationships/notesSlide" Target="../notesSlides/notesSlide7.xml"/><Relationship Id="rId2" Type="http://schemas.openxmlformats.org/officeDocument/2006/relationships/tags" Target="../tags/tag48.xml"/><Relationship Id="rId1" Type="http://schemas.openxmlformats.org/officeDocument/2006/relationships/tags" Target="../tags/tag47.xml"/><Relationship Id="rId6" Type="http://schemas.openxmlformats.org/officeDocument/2006/relationships/slideLayout" Target="../slideLayouts/slideLayout5.xml"/><Relationship Id="rId5" Type="http://schemas.openxmlformats.org/officeDocument/2006/relationships/tags" Target="../tags/tag51.xml"/><Relationship Id="rId4" Type="http://schemas.openxmlformats.org/officeDocument/2006/relationships/tags" Target="../tags/tag50.xml"/></Relationships>
</file>

<file path=ppt/slides/_rels/slide8.xml.rels><?xml version="1.0" encoding="UTF-8" standalone="yes"?>
<Relationships xmlns="http://schemas.openxmlformats.org/package/2006/relationships"><Relationship Id="rId3" Type="http://schemas.openxmlformats.org/officeDocument/2006/relationships/tags" Target="../tags/tag54.xml"/><Relationship Id="rId7" Type="http://schemas.openxmlformats.org/officeDocument/2006/relationships/notesSlide" Target="../notesSlides/notesSlide8.xml"/><Relationship Id="rId2" Type="http://schemas.openxmlformats.org/officeDocument/2006/relationships/tags" Target="../tags/tag53.xml"/><Relationship Id="rId1" Type="http://schemas.openxmlformats.org/officeDocument/2006/relationships/tags" Target="../tags/tag52.xml"/><Relationship Id="rId6" Type="http://schemas.openxmlformats.org/officeDocument/2006/relationships/slideLayout" Target="../slideLayouts/slideLayout5.xml"/><Relationship Id="rId5" Type="http://schemas.openxmlformats.org/officeDocument/2006/relationships/tags" Target="../tags/tag56.xml"/><Relationship Id="rId4" Type="http://schemas.openxmlformats.org/officeDocument/2006/relationships/tags" Target="../tags/tag5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prstGeom prst="rect">
            <a:avLst/>
          </a:prstGeom>
          <a:solidFill>
            <a:srgbClr val="FFFFFF"/>
          </a:solidFill>
          <a:ln w="38100" cap="sq">
            <a:solidFill>
              <a:srgbClr val="404040"/>
            </a:solidFill>
            <a:miter lim="800000"/>
          </a:ln>
        </p:spPr>
        <p:txBody>
          <a:bodyPr/>
          <a:lstStyle/>
          <a:p>
            <a:r>
              <a:rPr lang="en-US" dirty="0"/>
              <a:t>Building Association</a:t>
            </a:r>
          </a:p>
        </p:txBody>
      </p:sp>
      <p:sp>
        <p:nvSpPr>
          <p:cNvPr id="3" name="Subtitle 2"/>
          <p:cNvSpPr>
            <a:spLocks noGrp="1"/>
          </p:cNvSpPr>
          <p:nvPr>
            <p:ph type="subTitle" idx="1"/>
            <p:custDataLst>
              <p:tags r:id="rId2"/>
            </p:custDataLst>
          </p:nvPr>
        </p:nvSpPr>
        <p:spPr>
          <a:xfrm>
            <a:off x="2695194" y="4352544"/>
            <a:ext cx="6801612" cy="1239894"/>
          </a:xfrm>
        </p:spPr>
        <p:txBody>
          <a:bodyPr/>
          <a:lstStyle/>
          <a:p>
            <a:r>
              <a:rPr lang="en-US" dirty="0"/>
              <a:t>Constructors and setters</a:t>
            </a:r>
          </a:p>
        </p:txBody>
      </p:sp>
      <p:sp>
        <p:nvSpPr>
          <p:cNvPr id="4" name="TextBox 3"/>
          <p:cNvSpPr txBox="1"/>
          <p:nvPr>
            <p:custDataLst>
              <p:tags r:id="rId3"/>
            </p:custDataLst>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729AC97A-C36F-981E-3C3B-27046C78AD23}"/>
              </a:ext>
            </a:extLst>
          </p:cNvPr>
          <p:cNvSpPr>
            <a:spLocks noGrp="1"/>
          </p:cNvSpPr>
          <p:nvPr>
            <p:ph type="body" idx="1"/>
            <p:custDataLst>
              <p:tags r:id="rId1"/>
            </p:custDataLst>
          </p:nvPr>
        </p:nvSpPr>
        <p:spPr>
          <a:xfrm>
            <a:off x="1583436" y="2313433"/>
            <a:ext cx="4270248" cy="704087"/>
          </a:xfrm>
        </p:spPr>
        <p:txBody>
          <a:bodyPr/>
          <a:lstStyle/>
          <a:p>
            <a:r>
              <a:rPr lang="en-US" cap="none" dirty="0"/>
              <a:t>project.h</a:t>
            </a:r>
          </a:p>
        </p:txBody>
      </p:sp>
      <p:sp>
        <p:nvSpPr>
          <p:cNvPr id="3" name="Content Placeholder 2">
            <a:extLst>
              <a:ext uri="{FF2B5EF4-FFF2-40B4-BE49-F238E27FC236}">
                <a16:creationId xmlns:a16="http://schemas.microsoft.com/office/drawing/2014/main" id="{9E609987-08E8-D46C-C359-4CC915A2CB30}"/>
              </a:ext>
            </a:extLst>
          </p:cNvPr>
          <p:cNvSpPr>
            <a:spLocks noGrp="1"/>
          </p:cNvSpPr>
          <p:nvPr>
            <p:ph sz="half" idx="2"/>
            <p:custDataLst>
              <p:tags r:id="rId2"/>
            </p:custDataLst>
          </p:nvPr>
        </p:nvSpPr>
        <p:spPr>
          <a:xfrm>
            <a:off x="994299" y="3143249"/>
            <a:ext cx="4859385" cy="2875811"/>
          </a:xfrm>
        </p:spPr>
        <p:txBody>
          <a:bodyPr>
            <a:noAutofit/>
          </a:bodyPr>
          <a:lstStyle/>
          <a:p>
            <a:pPr marL="0" indent="0">
              <a:spcBef>
                <a:spcPts val="0"/>
              </a:spcBef>
              <a:buNone/>
            </a:pPr>
            <a:r>
              <a:rPr lang="en-US" sz="1500" dirty="0">
                <a:latin typeface="Consolas" panose="020B0609020204030204" pitchFamily="49" charset="0"/>
              </a:rPr>
              <a:t>class contractor; </a:t>
            </a:r>
          </a:p>
          <a:p>
            <a:pPr marL="0" indent="0">
              <a:spcBef>
                <a:spcPts val="0"/>
              </a:spcBef>
              <a:buNone/>
            </a:pPr>
            <a:endParaRPr lang="en-US" sz="1500" dirty="0">
              <a:latin typeface="Consolas" panose="020B0609020204030204" pitchFamily="49" charset="0"/>
            </a:endParaRPr>
          </a:p>
          <a:p>
            <a:pPr marL="0" indent="0">
              <a:spcBef>
                <a:spcPts val="0"/>
              </a:spcBef>
              <a:buNone/>
            </a:pPr>
            <a:r>
              <a:rPr lang="en-US" sz="1500" dirty="0">
                <a:latin typeface="Consolas" panose="020B0609020204030204" pitchFamily="49" charset="0"/>
              </a:rPr>
              <a:t>class project</a:t>
            </a:r>
          </a:p>
          <a:p>
            <a:pPr marL="0" indent="0">
              <a:spcBef>
                <a:spcPts val="0"/>
              </a:spcBef>
              <a:buNone/>
            </a:pPr>
            <a:r>
              <a:rPr lang="en-US" sz="1500" dirty="0">
                <a:latin typeface="Consolas" panose="020B0609020204030204" pitchFamily="49" charset="0"/>
              </a:rPr>
              <a:t>{</a:t>
            </a:r>
          </a:p>
          <a:p>
            <a:pPr marL="0" indent="0">
              <a:spcBef>
                <a:spcPts val="0"/>
              </a:spcBef>
              <a:buNone/>
            </a:pPr>
            <a:r>
              <a:rPr lang="en-US" sz="1500" dirty="0">
                <a:latin typeface="Consolas" panose="020B0609020204030204" pitchFamily="49" charset="0"/>
              </a:rPr>
              <a:t>    private:</a:t>
            </a:r>
          </a:p>
          <a:p>
            <a:pPr marL="0" indent="0">
              <a:spcBef>
                <a:spcPts val="0"/>
              </a:spcBef>
              <a:buNone/>
            </a:pPr>
            <a:r>
              <a:rPr lang="en-US" sz="1500" dirty="0">
                <a:latin typeface="Consolas" panose="020B0609020204030204" pitchFamily="49" charset="0"/>
              </a:rPr>
              <a:t>        contractor* theContractor;</a:t>
            </a:r>
          </a:p>
          <a:p>
            <a:pPr marL="0" indent="0">
              <a:spcBef>
                <a:spcPts val="0"/>
              </a:spcBef>
              <a:buNone/>
            </a:pPr>
            <a:r>
              <a:rPr lang="en-US" sz="1500" dirty="0">
                <a:latin typeface="Consolas" panose="020B0609020204030204" pitchFamily="49" charset="0"/>
              </a:rPr>
              <a:t>    public:</a:t>
            </a:r>
          </a:p>
          <a:p>
            <a:pPr marL="0" indent="0">
              <a:spcBef>
                <a:spcPts val="0"/>
              </a:spcBef>
              <a:buNone/>
            </a:pPr>
            <a:r>
              <a:rPr lang="en-US" sz="1500" dirty="0">
                <a:latin typeface="Consolas" panose="020B0609020204030204" pitchFamily="49" charset="0"/>
              </a:rPr>
              <a:t>        void set_contractor(contractor</a:t>
            </a:r>
            <a:r>
              <a:rPr lang="en-US" sz="1500" dirty="0">
                <a:solidFill>
                  <a:srgbClr val="FF0000"/>
                </a:solidFill>
                <a:latin typeface="Consolas" panose="020B0609020204030204" pitchFamily="49" charset="0"/>
              </a:rPr>
              <a:t>*</a:t>
            </a:r>
            <a:r>
              <a:rPr lang="en-US" sz="1500" dirty="0">
                <a:latin typeface="Consolas" panose="020B0609020204030204" pitchFamily="49" charset="0"/>
              </a:rPr>
              <a:t> a_c)</a:t>
            </a:r>
          </a:p>
          <a:p>
            <a:pPr marL="0" indent="0">
              <a:spcBef>
                <a:spcPts val="0"/>
              </a:spcBef>
              <a:buNone/>
            </a:pPr>
            <a:r>
              <a:rPr lang="en-US" sz="1500" dirty="0">
                <a:latin typeface="Consolas" panose="020B0609020204030204" pitchFamily="49" charset="0"/>
              </a:rPr>
              <a:t>        {</a:t>
            </a:r>
          </a:p>
          <a:p>
            <a:pPr marL="0" indent="0">
              <a:spcBef>
                <a:spcPts val="0"/>
              </a:spcBef>
              <a:buNone/>
            </a:pPr>
            <a:r>
              <a:rPr lang="en-US" sz="1500" dirty="0">
                <a:latin typeface="Consolas" panose="020B0609020204030204" pitchFamily="49" charset="0"/>
              </a:rPr>
              <a:t>            theContractor = a_c;</a:t>
            </a:r>
          </a:p>
          <a:p>
            <a:pPr marL="0" indent="0">
              <a:spcBef>
                <a:spcPts val="0"/>
              </a:spcBef>
              <a:buNone/>
            </a:pPr>
            <a:r>
              <a:rPr lang="en-US" sz="1500" dirty="0">
                <a:latin typeface="Consolas" panose="020B0609020204030204" pitchFamily="49" charset="0"/>
              </a:rPr>
              <a:t>        }</a:t>
            </a:r>
          </a:p>
          <a:p>
            <a:pPr marL="0" indent="0">
              <a:spcBef>
                <a:spcPts val="0"/>
              </a:spcBef>
              <a:buNone/>
            </a:pPr>
            <a:r>
              <a:rPr lang="en-US" sz="1500" dirty="0">
                <a:latin typeface="Consolas" panose="020B0609020204030204" pitchFamily="49" charset="0"/>
              </a:rPr>
              <a:t>};</a:t>
            </a:r>
          </a:p>
        </p:txBody>
      </p:sp>
      <p:sp>
        <p:nvSpPr>
          <p:cNvPr id="4" name="Content Placeholder 3">
            <a:extLst>
              <a:ext uri="{FF2B5EF4-FFF2-40B4-BE49-F238E27FC236}">
                <a16:creationId xmlns:a16="http://schemas.microsoft.com/office/drawing/2014/main" id="{BE3210BE-C98E-2233-C8D9-10E4A867C456}"/>
              </a:ext>
            </a:extLst>
          </p:cNvPr>
          <p:cNvSpPr>
            <a:spLocks noGrp="1"/>
          </p:cNvSpPr>
          <p:nvPr>
            <p:ph sz="quarter" idx="4"/>
            <p:custDataLst>
              <p:tags r:id="rId3"/>
            </p:custDataLst>
          </p:nvPr>
        </p:nvSpPr>
        <p:spPr>
          <a:xfrm>
            <a:off x="6338316" y="3143250"/>
            <a:ext cx="4350400" cy="2875810"/>
          </a:xfrm>
        </p:spPr>
        <p:txBody>
          <a:bodyPr>
            <a:noAutofit/>
          </a:bodyPr>
          <a:lstStyle/>
          <a:p>
            <a:pPr marL="0" indent="0">
              <a:spcBef>
                <a:spcPts val="0"/>
              </a:spcBef>
              <a:buNone/>
            </a:pPr>
            <a:r>
              <a:rPr lang="en-US" sz="1500" dirty="0">
                <a:latin typeface="Consolas" panose="020B0609020204030204" pitchFamily="49" charset="0"/>
              </a:rPr>
              <a:t>class project;</a:t>
            </a:r>
          </a:p>
          <a:p>
            <a:pPr marL="0" indent="0">
              <a:spcBef>
                <a:spcPts val="0"/>
              </a:spcBef>
              <a:buNone/>
            </a:pPr>
            <a:endParaRPr lang="en-US" sz="1500" dirty="0">
              <a:latin typeface="Consolas" panose="020B0609020204030204" pitchFamily="49" charset="0"/>
            </a:endParaRPr>
          </a:p>
          <a:p>
            <a:pPr marL="0" indent="0">
              <a:spcBef>
                <a:spcPts val="0"/>
              </a:spcBef>
              <a:buNone/>
            </a:pPr>
            <a:r>
              <a:rPr lang="en-US" sz="1500" dirty="0">
                <a:latin typeface="Consolas" panose="020B0609020204030204" pitchFamily="49" charset="0"/>
              </a:rPr>
              <a:t>class contractor;</a:t>
            </a:r>
          </a:p>
          <a:p>
            <a:pPr marL="0" indent="0">
              <a:spcBef>
                <a:spcPts val="0"/>
              </a:spcBef>
              <a:buNone/>
            </a:pPr>
            <a:r>
              <a:rPr lang="en-US" sz="1500" dirty="0">
                <a:latin typeface="Consolas" panose="020B0609020204030204" pitchFamily="49" charset="0"/>
              </a:rPr>
              <a:t>{</a:t>
            </a:r>
          </a:p>
          <a:p>
            <a:pPr marL="0" indent="0">
              <a:spcBef>
                <a:spcPts val="0"/>
              </a:spcBef>
              <a:buNone/>
            </a:pPr>
            <a:r>
              <a:rPr lang="en-US" sz="1500" dirty="0">
                <a:latin typeface="Consolas" panose="020B0609020204030204" pitchFamily="49" charset="0"/>
              </a:rPr>
              <a:t>    private:</a:t>
            </a:r>
          </a:p>
          <a:p>
            <a:pPr marL="0" indent="0">
              <a:spcBef>
                <a:spcPts val="0"/>
              </a:spcBef>
              <a:buNone/>
            </a:pPr>
            <a:r>
              <a:rPr lang="en-US" sz="1500" dirty="0">
                <a:latin typeface="Consolas" panose="020B0609020204030204" pitchFamily="49" charset="0"/>
              </a:rPr>
              <a:t>        project* theProject;</a:t>
            </a:r>
          </a:p>
          <a:p>
            <a:pPr marL="0" indent="0">
              <a:spcBef>
                <a:spcPts val="0"/>
              </a:spcBef>
              <a:buNone/>
            </a:pPr>
            <a:r>
              <a:rPr lang="en-US" sz="1500" dirty="0">
                <a:latin typeface="Consolas" panose="020B0609020204030204" pitchFamily="49" charset="0"/>
              </a:rPr>
              <a:t>    public:</a:t>
            </a:r>
          </a:p>
          <a:p>
            <a:pPr marL="0" indent="0">
              <a:spcBef>
                <a:spcPts val="0"/>
              </a:spcBef>
              <a:buNone/>
            </a:pPr>
            <a:r>
              <a:rPr lang="en-US" sz="1500" dirty="0">
                <a:latin typeface="Consolas" panose="020B0609020204030204" pitchFamily="49" charset="0"/>
              </a:rPr>
              <a:t>        void set_project(project</a:t>
            </a:r>
            <a:r>
              <a:rPr lang="en-US" sz="1500" dirty="0">
                <a:solidFill>
                  <a:srgbClr val="FF0000"/>
                </a:solidFill>
                <a:latin typeface="Consolas" panose="020B0609020204030204" pitchFamily="49" charset="0"/>
              </a:rPr>
              <a:t>*</a:t>
            </a:r>
            <a:r>
              <a:rPr lang="en-US" sz="1500" dirty="0">
                <a:latin typeface="Consolas" panose="020B0609020204030204" pitchFamily="49" charset="0"/>
              </a:rPr>
              <a:t> a_p)</a:t>
            </a:r>
          </a:p>
          <a:p>
            <a:pPr marL="0" indent="0">
              <a:spcBef>
                <a:spcPts val="0"/>
              </a:spcBef>
              <a:buNone/>
            </a:pPr>
            <a:r>
              <a:rPr lang="en-US" sz="1500" dirty="0">
                <a:latin typeface="Consolas" panose="020B0609020204030204" pitchFamily="49" charset="0"/>
              </a:rPr>
              <a:t>        {</a:t>
            </a:r>
          </a:p>
          <a:p>
            <a:pPr marL="0" indent="0">
              <a:spcBef>
                <a:spcPts val="0"/>
              </a:spcBef>
              <a:buNone/>
            </a:pPr>
            <a:r>
              <a:rPr lang="en-US" sz="1500" dirty="0">
                <a:latin typeface="Consolas" panose="020B0609020204030204" pitchFamily="49" charset="0"/>
              </a:rPr>
              <a:t>            theProject = a_p;</a:t>
            </a:r>
          </a:p>
          <a:p>
            <a:pPr marL="0" indent="0">
              <a:spcBef>
                <a:spcPts val="0"/>
              </a:spcBef>
              <a:buNone/>
            </a:pPr>
            <a:r>
              <a:rPr lang="en-US" sz="1500" dirty="0">
                <a:latin typeface="Consolas" panose="020B0609020204030204" pitchFamily="49" charset="0"/>
              </a:rPr>
              <a:t>        }</a:t>
            </a:r>
          </a:p>
          <a:p>
            <a:pPr marL="0" indent="0">
              <a:spcBef>
                <a:spcPts val="0"/>
              </a:spcBef>
              <a:buNone/>
            </a:pPr>
            <a:r>
              <a:rPr lang="en-US" sz="1500" dirty="0">
                <a:latin typeface="Consolas" panose="020B0609020204030204" pitchFamily="49" charset="0"/>
              </a:rPr>
              <a:t>};</a:t>
            </a:r>
          </a:p>
        </p:txBody>
      </p:sp>
      <p:sp>
        <p:nvSpPr>
          <p:cNvPr id="8" name="Text Placeholder 7">
            <a:extLst>
              <a:ext uri="{FF2B5EF4-FFF2-40B4-BE49-F238E27FC236}">
                <a16:creationId xmlns:a16="http://schemas.microsoft.com/office/drawing/2014/main" id="{0A8A4857-5948-265F-4D0C-A3FB1F31C126}"/>
              </a:ext>
            </a:extLst>
          </p:cNvPr>
          <p:cNvSpPr>
            <a:spLocks noGrp="1"/>
          </p:cNvSpPr>
          <p:nvPr>
            <p:ph type="body" sz="quarter" idx="13"/>
            <p:custDataLst>
              <p:tags r:id="rId4"/>
            </p:custDataLst>
          </p:nvPr>
        </p:nvSpPr>
        <p:spPr>
          <a:xfrm>
            <a:off x="6338316" y="2313433"/>
            <a:ext cx="4270248" cy="704087"/>
          </a:xfrm>
        </p:spPr>
        <p:txBody>
          <a:bodyPr/>
          <a:lstStyle/>
          <a:p>
            <a:r>
              <a:rPr lang="en-US" cap="none" dirty="0"/>
              <a:t>contractor.h</a:t>
            </a:r>
          </a:p>
        </p:txBody>
      </p:sp>
      <p:sp>
        <p:nvSpPr>
          <p:cNvPr id="2" name="Title 1">
            <a:extLst>
              <a:ext uri="{FF2B5EF4-FFF2-40B4-BE49-F238E27FC236}">
                <a16:creationId xmlns:a16="http://schemas.microsoft.com/office/drawing/2014/main" id="{CCFD9BC8-94E4-7CE4-9401-4523774FF804}"/>
              </a:ext>
            </a:extLst>
          </p:cNvPr>
          <p:cNvSpPr>
            <a:spLocks noGrp="1"/>
          </p:cNvSpPr>
          <p:nvPr>
            <p:ph type="title"/>
            <p:custDataLst>
              <p:tags r:id="rId5"/>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Building Association:</a:t>
            </a:r>
            <a:br>
              <a:rPr lang="en-US" dirty="0"/>
            </a:br>
            <a:r>
              <a:rPr lang="en-US" dirty="0"/>
              <a:t>Setter Functions</a:t>
            </a:r>
          </a:p>
        </p:txBody>
      </p:sp>
    </p:spTree>
    <p:extLst>
      <p:ext uri="{BB962C8B-B14F-4D97-AF65-F5344CB8AC3E}">
        <p14:creationId xmlns:p14="http://schemas.microsoft.com/office/powerpoint/2010/main" val="527254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CA40F2B8-43AB-07C6-CEFD-8A9C1EDCEF75}"/>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Calling Setter Functions</a:t>
            </a:r>
          </a:p>
        </p:txBody>
      </p:sp>
      <p:sp>
        <p:nvSpPr>
          <p:cNvPr id="7" name="Content Placeholder 6">
            <a:extLst>
              <a:ext uri="{FF2B5EF4-FFF2-40B4-BE49-F238E27FC236}">
                <a16:creationId xmlns:a16="http://schemas.microsoft.com/office/drawing/2014/main" id="{5C86B2FA-E0BF-F929-ED70-A51E088CFBC4}"/>
              </a:ext>
            </a:extLst>
          </p:cNvPr>
          <p:cNvSpPr>
            <a:spLocks noGrp="1"/>
          </p:cNvSpPr>
          <p:nvPr>
            <p:ph sz="half" idx="1"/>
            <p:custDataLst>
              <p:tags r:id="rId2"/>
            </p:custDataLst>
          </p:nvPr>
        </p:nvSpPr>
        <p:spPr>
          <a:xfrm>
            <a:off x="1581912" y="2638043"/>
            <a:ext cx="4271771" cy="3318873"/>
          </a:xfrm>
        </p:spPr>
        <p:txBody>
          <a:bodyPr>
            <a:noAutofit/>
          </a:bodyPr>
          <a:lstStyle/>
          <a:p>
            <a:pPr marL="0" indent="0">
              <a:spcBef>
                <a:spcPts val="0"/>
              </a:spcBef>
              <a:buNone/>
            </a:pPr>
            <a:r>
              <a:rPr lang="en-US" sz="1500" dirty="0">
                <a:latin typeface="Consolas" panose="020B0609020204030204" pitchFamily="49" charset="0"/>
              </a:rPr>
              <a:t>#include "contractor.h"</a:t>
            </a:r>
          </a:p>
          <a:p>
            <a:pPr marL="0" indent="0">
              <a:spcBef>
                <a:spcPts val="0"/>
              </a:spcBef>
              <a:buNone/>
            </a:pPr>
            <a:r>
              <a:rPr lang="en-US" sz="1500" dirty="0">
                <a:latin typeface="Consolas" panose="020B0609020204030204" pitchFamily="49" charset="0"/>
              </a:rPr>
              <a:t>#include "project.h"</a:t>
            </a:r>
          </a:p>
          <a:p>
            <a:pPr marL="0" indent="0">
              <a:spcBef>
                <a:spcPts val="0"/>
              </a:spcBef>
              <a:buNone/>
            </a:pPr>
            <a:endParaRPr lang="en-US" sz="1500" dirty="0">
              <a:latin typeface="Consolas" panose="020B0609020204030204" pitchFamily="49" charset="0"/>
            </a:endParaRPr>
          </a:p>
          <a:p>
            <a:pPr marL="0" indent="0">
              <a:spcBef>
                <a:spcPts val="0"/>
              </a:spcBef>
              <a:buNone/>
            </a:pPr>
            <a:r>
              <a:rPr lang="en-US" sz="1500" dirty="0">
                <a:latin typeface="Consolas" panose="020B0609020204030204" pitchFamily="49" charset="0"/>
              </a:rPr>
              <a:t>int main()</a:t>
            </a:r>
          </a:p>
          <a:p>
            <a:pPr marL="0" indent="0">
              <a:spcBef>
                <a:spcPts val="0"/>
              </a:spcBef>
              <a:buNone/>
            </a:pPr>
            <a:r>
              <a:rPr lang="en-US" sz="1500" dirty="0">
                <a:latin typeface="Consolas" panose="020B0609020204030204" pitchFamily="49" charset="0"/>
              </a:rPr>
              <a:t>{</a:t>
            </a:r>
          </a:p>
          <a:p>
            <a:pPr marL="0" indent="0">
              <a:spcBef>
                <a:spcPts val="0"/>
              </a:spcBef>
              <a:buNone/>
            </a:pPr>
            <a:r>
              <a:rPr lang="en-US" sz="1500" dirty="0">
                <a:latin typeface="Consolas" panose="020B0609020204030204" pitchFamily="49" charset="0"/>
              </a:rPr>
              <a:t>    project	big;</a:t>
            </a:r>
          </a:p>
          <a:p>
            <a:pPr marL="0" indent="0">
              <a:spcBef>
                <a:spcPts val="0"/>
              </a:spcBef>
              <a:buNone/>
            </a:pPr>
            <a:r>
              <a:rPr lang="en-US" sz="1500" dirty="0">
                <a:latin typeface="Consolas" panose="020B0609020204030204" pitchFamily="49" charset="0"/>
              </a:rPr>
              <a:t>    contractor	fred;</a:t>
            </a:r>
          </a:p>
          <a:p>
            <a:pPr marL="0" indent="0">
              <a:spcBef>
                <a:spcPts val="0"/>
              </a:spcBef>
              <a:buNone/>
            </a:pPr>
            <a:r>
              <a:rPr lang="en-US" sz="1500" dirty="0">
                <a:latin typeface="Consolas" panose="020B0609020204030204" pitchFamily="49" charset="0"/>
              </a:rPr>
              <a:t>		. . . .</a:t>
            </a:r>
          </a:p>
          <a:p>
            <a:pPr marL="0" indent="0">
              <a:spcBef>
                <a:spcPts val="0"/>
              </a:spcBef>
              <a:buNone/>
            </a:pPr>
            <a:r>
              <a:rPr lang="en-US" sz="1500" dirty="0">
                <a:latin typeface="Consolas" panose="020B0609020204030204" pitchFamily="49" charset="0"/>
              </a:rPr>
              <a:t>    set_contractor(</a:t>
            </a:r>
            <a:r>
              <a:rPr lang="en-US" sz="1500" dirty="0">
                <a:solidFill>
                  <a:srgbClr val="FF0000"/>
                </a:solidFill>
                <a:latin typeface="Consolas" panose="020B0609020204030204" pitchFamily="49" charset="0"/>
              </a:rPr>
              <a:t>&amp;</a:t>
            </a:r>
            <a:r>
              <a:rPr lang="en-US" sz="1500" dirty="0">
                <a:latin typeface="Consolas" panose="020B0609020204030204" pitchFamily="49" charset="0"/>
              </a:rPr>
              <a:t>fred);</a:t>
            </a:r>
          </a:p>
          <a:p>
            <a:pPr marL="0" indent="0">
              <a:spcBef>
                <a:spcPts val="0"/>
              </a:spcBef>
              <a:buNone/>
            </a:pPr>
            <a:r>
              <a:rPr lang="en-US" sz="1500" dirty="0">
                <a:latin typeface="Consolas" panose="020B0609020204030204" pitchFamily="49" charset="0"/>
              </a:rPr>
              <a:t>    set_project(</a:t>
            </a:r>
            <a:r>
              <a:rPr lang="en-US" sz="1500" dirty="0">
                <a:solidFill>
                  <a:srgbClr val="FF0000"/>
                </a:solidFill>
                <a:latin typeface="Consolas" panose="020B0609020204030204" pitchFamily="49" charset="0"/>
              </a:rPr>
              <a:t>&amp;</a:t>
            </a:r>
            <a:r>
              <a:rPr lang="en-US" sz="1500" dirty="0">
                <a:latin typeface="Consolas" panose="020B0609020204030204" pitchFamily="49" charset="0"/>
              </a:rPr>
              <a:t>big);</a:t>
            </a:r>
          </a:p>
          <a:p>
            <a:pPr marL="0" indent="0">
              <a:spcBef>
                <a:spcPts val="0"/>
              </a:spcBef>
              <a:buNone/>
            </a:pPr>
            <a:endParaRPr lang="en-US" sz="1500" dirty="0">
              <a:latin typeface="Consolas" panose="020B0609020204030204" pitchFamily="49" charset="0"/>
            </a:endParaRPr>
          </a:p>
          <a:p>
            <a:pPr marL="0" indent="0">
              <a:spcBef>
                <a:spcPts val="0"/>
              </a:spcBef>
              <a:buNone/>
            </a:pPr>
            <a:r>
              <a:rPr lang="en-US" sz="1500" dirty="0">
                <a:latin typeface="Consolas" panose="020B0609020204030204" pitchFamily="49" charset="0"/>
              </a:rPr>
              <a:t>    return 0;</a:t>
            </a:r>
          </a:p>
          <a:p>
            <a:pPr marL="0" indent="0">
              <a:spcBef>
                <a:spcPts val="0"/>
              </a:spcBef>
              <a:buNone/>
            </a:pPr>
            <a:r>
              <a:rPr lang="en-US" sz="1500" dirty="0">
                <a:latin typeface="Consolas" panose="020B0609020204030204" pitchFamily="49" charset="0"/>
              </a:rPr>
              <a:t>}</a:t>
            </a:r>
          </a:p>
        </p:txBody>
      </p:sp>
      <p:sp>
        <p:nvSpPr>
          <p:cNvPr id="8" name="Content Placeholder 7">
            <a:extLst>
              <a:ext uri="{FF2B5EF4-FFF2-40B4-BE49-F238E27FC236}">
                <a16:creationId xmlns:a16="http://schemas.microsoft.com/office/drawing/2014/main" id="{2923FF93-1137-A2A2-17EB-92601D949092}"/>
              </a:ext>
            </a:extLst>
          </p:cNvPr>
          <p:cNvSpPr>
            <a:spLocks noGrp="1"/>
          </p:cNvSpPr>
          <p:nvPr>
            <p:ph sz="half" idx="2"/>
            <p:custDataLst>
              <p:tags r:id="rId3"/>
            </p:custDataLst>
          </p:nvPr>
        </p:nvSpPr>
        <p:spPr>
          <a:xfrm>
            <a:off x="6338315" y="2638044"/>
            <a:ext cx="4341522" cy="3318872"/>
          </a:xfrm>
        </p:spPr>
        <p:txBody>
          <a:bodyPr>
            <a:noAutofit/>
          </a:bodyPr>
          <a:lstStyle/>
          <a:p>
            <a:pPr marL="0" indent="0">
              <a:spcBef>
                <a:spcPts val="0"/>
              </a:spcBef>
              <a:buNone/>
            </a:pPr>
            <a:r>
              <a:rPr lang="en-US" sz="1500" dirty="0">
                <a:latin typeface="Consolas" panose="020B0609020204030204" pitchFamily="49" charset="0"/>
              </a:rPr>
              <a:t>#include "contractor.h"</a:t>
            </a:r>
          </a:p>
          <a:p>
            <a:pPr marL="0" indent="0">
              <a:spcBef>
                <a:spcPts val="0"/>
              </a:spcBef>
              <a:buNone/>
            </a:pPr>
            <a:r>
              <a:rPr lang="en-US" sz="1500" dirty="0">
                <a:latin typeface="Consolas" panose="020B0609020204030204" pitchFamily="49" charset="0"/>
              </a:rPr>
              <a:t>#include "project.h"</a:t>
            </a:r>
          </a:p>
          <a:p>
            <a:pPr marL="0" indent="0">
              <a:spcBef>
                <a:spcPts val="0"/>
              </a:spcBef>
              <a:buNone/>
            </a:pPr>
            <a:endParaRPr lang="en-US" sz="1500" dirty="0">
              <a:latin typeface="Consolas" panose="020B0609020204030204" pitchFamily="49" charset="0"/>
            </a:endParaRPr>
          </a:p>
          <a:p>
            <a:pPr marL="0" indent="0">
              <a:spcBef>
                <a:spcPts val="0"/>
              </a:spcBef>
              <a:buNone/>
            </a:pPr>
            <a:r>
              <a:rPr lang="en-US" sz="1500" dirty="0">
                <a:latin typeface="Consolas" panose="020B0609020204030204" pitchFamily="49" charset="0"/>
              </a:rPr>
              <a:t>int main()</a:t>
            </a:r>
          </a:p>
          <a:p>
            <a:pPr marL="0" indent="0">
              <a:spcBef>
                <a:spcPts val="0"/>
              </a:spcBef>
              <a:buNone/>
            </a:pPr>
            <a:r>
              <a:rPr lang="en-US" sz="1500" dirty="0">
                <a:latin typeface="Consolas" panose="020B0609020204030204" pitchFamily="49" charset="0"/>
              </a:rPr>
              <a:t>{</a:t>
            </a:r>
          </a:p>
          <a:p>
            <a:pPr marL="0" indent="0">
              <a:spcBef>
                <a:spcPts val="0"/>
              </a:spcBef>
              <a:buNone/>
            </a:pPr>
            <a:r>
              <a:rPr lang="en-US" sz="1500" dirty="0">
                <a:latin typeface="Consolas" panose="020B0609020204030204" pitchFamily="49" charset="0"/>
              </a:rPr>
              <a:t>    project</a:t>
            </a:r>
            <a:r>
              <a:rPr lang="en-US" sz="1500" dirty="0">
                <a:solidFill>
                  <a:srgbClr val="FF0000"/>
                </a:solidFill>
                <a:latin typeface="Consolas" panose="020B0609020204030204" pitchFamily="49" charset="0"/>
              </a:rPr>
              <a:t>*</a:t>
            </a:r>
            <a:r>
              <a:rPr lang="en-US" sz="1500" dirty="0">
                <a:latin typeface="Consolas" panose="020B0609020204030204" pitchFamily="49" charset="0"/>
              </a:rPr>
              <a:t>	big = </a:t>
            </a:r>
            <a:r>
              <a:rPr lang="en-US" sz="1500" dirty="0">
                <a:solidFill>
                  <a:srgbClr val="FF0000"/>
                </a:solidFill>
                <a:latin typeface="Consolas" panose="020B0609020204030204" pitchFamily="49" charset="0"/>
              </a:rPr>
              <a:t>new</a:t>
            </a:r>
            <a:r>
              <a:rPr lang="en-US" sz="1500" dirty="0">
                <a:latin typeface="Consolas" panose="020B0609020204030204" pitchFamily="49" charset="0"/>
              </a:rPr>
              <a:t> project;</a:t>
            </a:r>
          </a:p>
          <a:p>
            <a:pPr marL="0" indent="0">
              <a:spcBef>
                <a:spcPts val="0"/>
              </a:spcBef>
              <a:buNone/>
            </a:pPr>
            <a:r>
              <a:rPr lang="en-US" sz="1500" dirty="0">
                <a:latin typeface="Consolas" panose="020B0609020204030204" pitchFamily="49" charset="0"/>
              </a:rPr>
              <a:t>    contractor</a:t>
            </a:r>
            <a:r>
              <a:rPr lang="en-US" sz="1500" dirty="0">
                <a:solidFill>
                  <a:srgbClr val="FF0000"/>
                </a:solidFill>
                <a:latin typeface="Consolas" panose="020B0609020204030204" pitchFamily="49" charset="0"/>
              </a:rPr>
              <a:t>*</a:t>
            </a:r>
            <a:r>
              <a:rPr lang="en-US" sz="1500" dirty="0">
                <a:latin typeface="Consolas" panose="020B0609020204030204" pitchFamily="49" charset="0"/>
              </a:rPr>
              <a:t>	fred = </a:t>
            </a:r>
            <a:r>
              <a:rPr lang="en-US" sz="1500" dirty="0">
                <a:solidFill>
                  <a:srgbClr val="FF0000"/>
                </a:solidFill>
                <a:latin typeface="Consolas" panose="020B0609020204030204" pitchFamily="49" charset="0"/>
              </a:rPr>
              <a:t>new</a:t>
            </a:r>
            <a:r>
              <a:rPr lang="en-US" sz="1500" dirty="0">
                <a:latin typeface="Consolas" panose="020B0609020204030204" pitchFamily="49" charset="0"/>
              </a:rPr>
              <a:t> contractor;</a:t>
            </a:r>
          </a:p>
          <a:p>
            <a:pPr marL="0" indent="0">
              <a:spcBef>
                <a:spcPts val="0"/>
              </a:spcBef>
              <a:buNone/>
            </a:pPr>
            <a:r>
              <a:rPr lang="en-US" sz="1500" dirty="0">
                <a:latin typeface="Consolas" panose="020B0609020204030204" pitchFamily="49" charset="0"/>
              </a:rPr>
              <a:t>		. . . .</a:t>
            </a:r>
          </a:p>
          <a:p>
            <a:pPr marL="0" indent="0">
              <a:spcBef>
                <a:spcPts val="0"/>
              </a:spcBef>
              <a:buNone/>
            </a:pPr>
            <a:r>
              <a:rPr lang="en-US" sz="1500" dirty="0">
                <a:latin typeface="Consolas" panose="020B0609020204030204" pitchFamily="49" charset="0"/>
              </a:rPr>
              <a:t>    set_contractor(fred);</a:t>
            </a:r>
          </a:p>
          <a:p>
            <a:pPr marL="0" indent="0">
              <a:spcBef>
                <a:spcPts val="0"/>
              </a:spcBef>
              <a:buNone/>
            </a:pPr>
            <a:r>
              <a:rPr lang="en-US" sz="1500" dirty="0">
                <a:latin typeface="Consolas" panose="020B0609020204030204" pitchFamily="49" charset="0"/>
              </a:rPr>
              <a:t>    set_project(big);</a:t>
            </a:r>
          </a:p>
          <a:p>
            <a:pPr marL="0" indent="0">
              <a:spcBef>
                <a:spcPts val="0"/>
              </a:spcBef>
              <a:buNone/>
            </a:pPr>
            <a:endParaRPr lang="en-US" sz="1500" dirty="0">
              <a:latin typeface="Consolas" panose="020B0609020204030204" pitchFamily="49" charset="0"/>
            </a:endParaRPr>
          </a:p>
          <a:p>
            <a:pPr marL="0" indent="0">
              <a:spcBef>
                <a:spcPts val="0"/>
              </a:spcBef>
              <a:buNone/>
            </a:pPr>
            <a:r>
              <a:rPr lang="en-US" sz="1500" dirty="0">
                <a:latin typeface="Consolas" panose="020B0609020204030204" pitchFamily="49" charset="0"/>
              </a:rPr>
              <a:t>    return 0;</a:t>
            </a:r>
          </a:p>
          <a:p>
            <a:pPr marL="0" indent="0">
              <a:spcBef>
                <a:spcPts val="0"/>
              </a:spcBef>
              <a:buNone/>
            </a:pPr>
            <a:r>
              <a:rPr lang="en-US" sz="1500" dirty="0">
                <a:latin typeface="Consolas" panose="020B0609020204030204" pitchFamily="49" charset="0"/>
              </a:rPr>
              <a:t>}</a:t>
            </a:r>
          </a:p>
        </p:txBody>
      </p:sp>
    </p:spTree>
    <p:extLst>
      <p:ext uri="{BB962C8B-B14F-4D97-AF65-F5344CB8AC3E}">
        <p14:creationId xmlns:p14="http://schemas.microsoft.com/office/powerpoint/2010/main" val="5022578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87B1A5-B35E-F6C3-051A-123BB7958BB3}"/>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Building Association</a:t>
            </a:r>
            <a:br>
              <a:rPr lang="en-US" dirty="0"/>
            </a:br>
            <a:r>
              <a:rPr lang="en-US" dirty="0"/>
              <a:t>With Constructors</a:t>
            </a:r>
          </a:p>
        </p:txBody>
      </p:sp>
      <p:sp>
        <p:nvSpPr>
          <p:cNvPr id="3" name="Content Placeholder 2">
            <a:extLst>
              <a:ext uri="{FF2B5EF4-FFF2-40B4-BE49-F238E27FC236}">
                <a16:creationId xmlns:a16="http://schemas.microsoft.com/office/drawing/2014/main" id="{055A1EC1-43D1-57A3-2B98-AB6DEBDECB24}"/>
              </a:ext>
            </a:extLst>
          </p:cNvPr>
          <p:cNvSpPr>
            <a:spLocks noGrp="1"/>
          </p:cNvSpPr>
          <p:nvPr>
            <p:ph sz="half" idx="1"/>
            <p:custDataLst>
              <p:tags r:id="rId2"/>
            </p:custDataLst>
          </p:nvPr>
        </p:nvSpPr>
        <p:spPr>
          <a:xfrm>
            <a:off x="1581912" y="2638043"/>
            <a:ext cx="4271771" cy="3542039"/>
          </a:xfrm>
        </p:spPr>
        <p:txBody>
          <a:bodyPr>
            <a:noAutofit/>
          </a:bodyPr>
          <a:lstStyle/>
          <a:p>
            <a:pPr marL="0" indent="0">
              <a:lnSpc>
                <a:spcPct val="120000"/>
              </a:lnSpc>
              <a:spcBef>
                <a:spcPts val="0"/>
              </a:spcBef>
              <a:buNone/>
            </a:pPr>
            <a:r>
              <a:rPr lang="en-US" sz="1200" dirty="0">
                <a:latin typeface="Consolas" panose="020B0609020204030204" pitchFamily="49" charset="0"/>
              </a:rPr>
              <a:t>#pragma once</a:t>
            </a:r>
          </a:p>
          <a:p>
            <a:pPr marL="0" indent="0">
              <a:lnSpc>
                <a:spcPct val="120000"/>
              </a:lnSpc>
              <a:spcBef>
                <a:spcPts val="0"/>
              </a:spcBef>
              <a:buNone/>
            </a:pPr>
            <a:r>
              <a:rPr lang="en-US" sz="1200" dirty="0">
                <a:latin typeface="Consolas" panose="020B0609020204030204" pitchFamily="49" charset="0"/>
              </a:rPr>
              <a:t>#include &lt;iostream&gt;</a:t>
            </a:r>
          </a:p>
          <a:p>
            <a:pPr marL="0" indent="0">
              <a:lnSpc>
                <a:spcPct val="120000"/>
              </a:lnSpc>
              <a:spcBef>
                <a:spcPts val="0"/>
              </a:spcBef>
              <a:buNone/>
            </a:pPr>
            <a:r>
              <a:rPr lang="en-US" sz="1200" dirty="0">
                <a:latin typeface="Consolas" panose="020B0609020204030204" pitchFamily="49" charset="0"/>
              </a:rPr>
              <a:t>using namespace std;</a:t>
            </a:r>
          </a:p>
          <a:p>
            <a:pPr marL="0" indent="0">
              <a:lnSpc>
                <a:spcPct val="120000"/>
              </a:lnSpc>
              <a:spcBef>
                <a:spcPts val="0"/>
              </a:spcBef>
              <a:buNone/>
            </a:pPr>
            <a:endParaRPr lang="en-US" sz="1200" dirty="0">
              <a:latin typeface="Consolas" panose="020B0609020204030204" pitchFamily="49" charset="0"/>
            </a:endParaRPr>
          </a:p>
          <a:p>
            <a:pPr marL="0" indent="0">
              <a:lnSpc>
                <a:spcPct val="120000"/>
              </a:lnSpc>
              <a:spcBef>
                <a:spcPts val="0"/>
              </a:spcBef>
              <a:buNone/>
            </a:pPr>
            <a:r>
              <a:rPr lang="en-US" sz="1200" dirty="0">
                <a:latin typeface="Consolas" panose="020B0609020204030204" pitchFamily="49" charset="0"/>
              </a:rPr>
              <a:t>class contractor;</a:t>
            </a:r>
          </a:p>
          <a:p>
            <a:pPr marL="0" indent="0">
              <a:lnSpc>
                <a:spcPct val="120000"/>
              </a:lnSpc>
              <a:spcBef>
                <a:spcPts val="0"/>
              </a:spcBef>
              <a:buNone/>
            </a:pPr>
            <a:r>
              <a:rPr lang="en-US" sz="1200" dirty="0">
                <a:latin typeface="Consolas" panose="020B0609020204030204" pitchFamily="49" charset="0"/>
              </a:rPr>
              <a:t>#include "contractor.h"</a:t>
            </a:r>
          </a:p>
          <a:p>
            <a:pPr marL="0" indent="0">
              <a:lnSpc>
                <a:spcPct val="120000"/>
              </a:lnSpc>
              <a:spcBef>
                <a:spcPts val="0"/>
              </a:spcBef>
              <a:buNone/>
            </a:pPr>
            <a:endParaRPr lang="en-US" sz="1200" dirty="0">
              <a:latin typeface="Consolas" panose="020B0609020204030204" pitchFamily="49" charset="0"/>
            </a:endParaRPr>
          </a:p>
          <a:p>
            <a:pPr marL="0" indent="0">
              <a:lnSpc>
                <a:spcPct val="120000"/>
              </a:lnSpc>
              <a:spcBef>
                <a:spcPts val="0"/>
              </a:spcBef>
              <a:buNone/>
            </a:pPr>
            <a:r>
              <a:rPr lang="en-US" sz="1200" dirty="0">
                <a:latin typeface="Consolas" panose="020B0609020204030204" pitchFamily="49" charset="0"/>
              </a:rPr>
              <a:t>class project</a:t>
            </a:r>
          </a:p>
          <a:p>
            <a:pPr marL="0" indent="0">
              <a:lnSpc>
                <a:spcPct val="120000"/>
              </a:lnSpc>
              <a:spcBef>
                <a:spcPts val="0"/>
              </a:spcBef>
              <a:buNone/>
            </a:pPr>
            <a:r>
              <a:rPr lang="en-US" sz="1200" dirty="0">
                <a:latin typeface="Consolas" panose="020B0609020204030204" pitchFamily="49" charset="0"/>
              </a:rPr>
              <a:t>{</a:t>
            </a:r>
          </a:p>
          <a:p>
            <a:pPr marL="0" indent="0">
              <a:lnSpc>
                <a:spcPct val="120000"/>
              </a:lnSpc>
              <a:spcBef>
                <a:spcPts val="0"/>
              </a:spcBef>
              <a:buNone/>
            </a:pPr>
            <a:r>
              <a:rPr lang="en-US" sz="1200" dirty="0">
                <a:latin typeface="Consolas" panose="020B0609020204030204" pitchFamily="49" charset="0"/>
              </a:rPr>
              <a:t>    private:</a:t>
            </a:r>
          </a:p>
          <a:p>
            <a:pPr marL="0" indent="0">
              <a:lnSpc>
                <a:spcPct val="120000"/>
              </a:lnSpc>
              <a:spcBef>
                <a:spcPts val="0"/>
              </a:spcBef>
              <a:buNone/>
            </a:pPr>
            <a:r>
              <a:rPr lang="en-US" sz="1200" dirty="0">
                <a:latin typeface="Consolas" panose="020B0609020204030204" pitchFamily="49" charset="0"/>
              </a:rPr>
              <a:t>        contractor* theContractor;</a:t>
            </a:r>
          </a:p>
          <a:p>
            <a:pPr marL="0" indent="0">
              <a:lnSpc>
                <a:spcPct val="120000"/>
              </a:lnSpc>
              <a:spcBef>
                <a:spcPts val="0"/>
              </a:spcBef>
              <a:buNone/>
            </a:pPr>
            <a:r>
              <a:rPr lang="en-US" sz="1200" dirty="0">
                <a:latin typeface="Consolas" panose="020B0609020204030204" pitchFamily="49" charset="0"/>
              </a:rPr>
              <a:t>    public:</a:t>
            </a:r>
          </a:p>
          <a:p>
            <a:pPr marL="0" indent="0">
              <a:lnSpc>
                <a:spcPct val="120000"/>
              </a:lnSpc>
              <a:spcBef>
                <a:spcPts val="0"/>
              </a:spcBef>
              <a:buNone/>
            </a:pPr>
            <a:r>
              <a:rPr lang="en-US" sz="1200" dirty="0">
                <a:latin typeface="Consolas" panose="020B0609020204030204" pitchFamily="49" charset="0"/>
              </a:rPr>
              <a:t>        project();</a:t>
            </a:r>
          </a:p>
          <a:p>
            <a:pPr marL="0" indent="0">
              <a:lnSpc>
                <a:spcPct val="120000"/>
              </a:lnSpc>
              <a:spcBef>
                <a:spcPts val="0"/>
              </a:spcBef>
              <a:buNone/>
            </a:pPr>
            <a:r>
              <a:rPr lang="en-US" sz="1200" dirty="0">
                <a:latin typeface="Consolas" panose="020B0609020204030204" pitchFamily="49" charset="0"/>
              </a:rPr>
              <a:t>        project(contractor* a_c);</a:t>
            </a:r>
          </a:p>
          <a:p>
            <a:pPr marL="0" indent="0">
              <a:lnSpc>
                <a:spcPct val="120000"/>
              </a:lnSpc>
              <a:spcBef>
                <a:spcPts val="0"/>
              </a:spcBef>
              <a:buNone/>
            </a:pPr>
            <a:r>
              <a:rPr lang="en-US" sz="1200" dirty="0">
                <a:latin typeface="Consolas" panose="020B0609020204030204" pitchFamily="49" charset="0"/>
              </a:rPr>
              <a:t>};</a:t>
            </a:r>
          </a:p>
          <a:p>
            <a:pPr marL="0" indent="0">
              <a:lnSpc>
                <a:spcPct val="120000"/>
              </a:lnSpc>
              <a:spcBef>
                <a:spcPts val="0"/>
              </a:spcBef>
              <a:buNone/>
            </a:pPr>
            <a:endParaRPr lang="en-US" sz="1200" dirty="0">
              <a:latin typeface="Consolas" panose="020B0609020204030204" pitchFamily="49" charset="0"/>
            </a:endParaRPr>
          </a:p>
        </p:txBody>
      </p:sp>
      <p:sp>
        <p:nvSpPr>
          <p:cNvPr id="4" name="Content Placeholder 3">
            <a:extLst>
              <a:ext uri="{FF2B5EF4-FFF2-40B4-BE49-F238E27FC236}">
                <a16:creationId xmlns:a16="http://schemas.microsoft.com/office/drawing/2014/main" id="{3EA22A30-6CA5-68E4-D364-510CC50CDD5A}"/>
              </a:ext>
            </a:extLst>
          </p:cNvPr>
          <p:cNvSpPr>
            <a:spLocks noGrp="1"/>
          </p:cNvSpPr>
          <p:nvPr>
            <p:ph sz="half" idx="2"/>
            <p:custDataLst>
              <p:tags r:id="rId3"/>
            </p:custDataLst>
          </p:nvPr>
        </p:nvSpPr>
        <p:spPr>
          <a:xfrm>
            <a:off x="6338315" y="2638044"/>
            <a:ext cx="4270247" cy="3542038"/>
          </a:xfrm>
        </p:spPr>
        <p:txBody>
          <a:bodyPr>
            <a:noAutofit/>
          </a:bodyPr>
          <a:lstStyle/>
          <a:p>
            <a:pPr marL="0" indent="0">
              <a:lnSpc>
                <a:spcPct val="120000"/>
              </a:lnSpc>
              <a:spcBef>
                <a:spcPts val="0"/>
              </a:spcBef>
              <a:buNone/>
            </a:pPr>
            <a:r>
              <a:rPr lang="en-US" sz="1200" dirty="0">
                <a:latin typeface="Consolas" panose="020B0609020204030204" pitchFamily="49" charset="0"/>
              </a:rPr>
              <a:t>#pragma once</a:t>
            </a:r>
          </a:p>
          <a:p>
            <a:pPr marL="0" indent="0">
              <a:lnSpc>
                <a:spcPct val="120000"/>
              </a:lnSpc>
              <a:spcBef>
                <a:spcPts val="0"/>
              </a:spcBef>
              <a:buNone/>
            </a:pPr>
            <a:r>
              <a:rPr lang="en-US" sz="1200" dirty="0">
                <a:latin typeface="Consolas" panose="020B0609020204030204" pitchFamily="49" charset="0"/>
              </a:rPr>
              <a:t>#include &lt;iostream&gt;</a:t>
            </a:r>
          </a:p>
          <a:p>
            <a:pPr marL="0" indent="0">
              <a:lnSpc>
                <a:spcPct val="120000"/>
              </a:lnSpc>
              <a:spcBef>
                <a:spcPts val="0"/>
              </a:spcBef>
              <a:buNone/>
            </a:pPr>
            <a:r>
              <a:rPr lang="en-US" sz="1200" dirty="0">
                <a:latin typeface="Consolas" panose="020B0609020204030204" pitchFamily="49" charset="0"/>
              </a:rPr>
              <a:t>using namespace std;</a:t>
            </a:r>
          </a:p>
          <a:p>
            <a:pPr marL="0" indent="0">
              <a:lnSpc>
                <a:spcPct val="120000"/>
              </a:lnSpc>
              <a:spcBef>
                <a:spcPts val="0"/>
              </a:spcBef>
              <a:buNone/>
            </a:pPr>
            <a:endParaRPr lang="en-US" sz="1200" dirty="0">
              <a:latin typeface="Consolas" panose="020B0609020204030204" pitchFamily="49" charset="0"/>
            </a:endParaRPr>
          </a:p>
          <a:p>
            <a:pPr marL="0" indent="0">
              <a:lnSpc>
                <a:spcPct val="120000"/>
              </a:lnSpc>
              <a:spcBef>
                <a:spcPts val="0"/>
              </a:spcBef>
              <a:buNone/>
            </a:pPr>
            <a:r>
              <a:rPr lang="en-US" sz="1200" dirty="0">
                <a:latin typeface="Consolas" panose="020B0609020204030204" pitchFamily="49" charset="0"/>
              </a:rPr>
              <a:t>class project;</a:t>
            </a:r>
          </a:p>
          <a:p>
            <a:pPr marL="0" indent="0">
              <a:lnSpc>
                <a:spcPct val="120000"/>
              </a:lnSpc>
              <a:spcBef>
                <a:spcPts val="0"/>
              </a:spcBef>
              <a:buNone/>
            </a:pPr>
            <a:r>
              <a:rPr lang="en-US" sz="1200" dirty="0">
                <a:latin typeface="Consolas" panose="020B0609020204030204" pitchFamily="49" charset="0"/>
              </a:rPr>
              <a:t>#include "project.h"</a:t>
            </a:r>
          </a:p>
          <a:p>
            <a:pPr marL="0" indent="0">
              <a:lnSpc>
                <a:spcPct val="120000"/>
              </a:lnSpc>
              <a:spcBef>
                <a:spcPts val="0"/>
              </a:spcBef>
              <a:buNone/>
            </a:pPr>
            <a:endParaRPr lang="en-US" sz="1200" dirty="0">
              <a:latin typeface="Consolas" panose="020B0609020204030204" pitchFamily="49" charset="0"/>
            </a:endParaRPr>
          </a:p>
          <a:p>
            <a:pPr marL="0" indent="0">
              <a:lnSpc>
                <a:spcPct val="120000"/>
              </a:lnSpc>
              <a:spcBef>
                <a:spcPts val="0"/>
              </a:spcBef>
              <a:buNone/>
            </a:pPr>
            <a:r>
              <a:rPr lang="en-US" sz="1200" dirty="0">
                <a:latin typeface="Consolas" panose="020B0609020204030204" pitchFamily="49" charset="0"/>
              </a:rPr>
              <a:t>class contractor</a:t>
            </a:r>
          </a:p>
          <a:p>
            <a:pPr marL="0" indent="0">
              <a:lnSpc>
                <a:spcPct val="120000"/>
              </a:lnSpc>
              <a:spcBef>
                <a:spcPts val="0"/>
              </a:spcBef>
              <a:buNone/>
            </a:pPr>
            <a:r>
              <a:rPr lang="en-US" sz="1200" dirty="0">
                <a:latin typeface="Consolas" panose="020B0609020204030204" pitchFamily="49" charset="0"/>
              </a:rPr>
              <a:t>{</a:t>
            </a:r>
          </a:p>
          <a:p>
            <a:pPr marL="0" indent="0">
              <a:lnSpc>
                <a:spcPct val="120000"/>
              </a:lnSpc>
              <a:spcBef>
                <a:spcPts val="0"/>
              </a:spcBef>
              <a:buNone/>
            </a:pPr>
            <a:r>
              <a:rPr lang="en-US" sz="1200" dirty="0">
                <a:latin typeface="Consolas" panose="020B0609020204030204" pitchFamily="49" charset="0"/>
              </a:rPr>
              <a:t>    private:</a:t>
            </a:r>
          </a:p>
          <a:p>
            <a:pPr marL="0" indent="0">
              <a:lnSpc>
                <a:spcPct val="120000"/>
              </a:lnSpc>
              <a:spcBef>
                <a:spcPts val="0"/>
              </a:spcBef>
              <a:buNone/>
            </a:pPr>
            <a:r>
              <a:rPr lang="en-US" sz="1200" dirty="0">
                <a:latin typeface="Consolas" panose="020B0609020204030204" pitchFamily="49" charset="0"/>
              </a:rPr>
              <a:t>        project* theProject;</a:t>
            </a:r>
          </a:p>
          <a:p>
            <a:pPr marL="0" indent="0">
              <a:lnSpc>
                <a:spcPct val="120000"/>
              </a:lnSpc>
              <a:spcBef>
                <a:spcPts val="0"/>
              </a:spcBef>
              <a:buNone/>
            </a:pPr>
            <a:r>
              <a:rPr lang="en-US" sz="1200" dirty="0">
                <a:latin typeface="Consolas" panose="020B0609020204030204" pitchFamily="49" charset="0"/>
              </a:rPr>
              <a:t>    public:</a:t>
            </a:r>
          </a:p>
          <a:p>
            <a:pPr marL="0" indent="0">
              <a:lnSpc>
                <a:spcPct val="120000"/>
              </a:lnSpc>
              <a:spcBef>
                <a:spcPts val="0"/>
              </a:spcBef>
              <a:buNone/>
            </a:pPr>
            <a:r>
              <a:rPr lang="en-US" sz="1200" dirty="0">
                <a:latin typeface="Consolas" panose="020B0609020204030204" pitchFamily="49" charset="0"/>
              </a:rPr>
              <a:t>        contractor(project* a_p);</a:t>
            </a:r>
          </a:p>
          <a:p>
            <a:pPr marL="0" indent="0">
              <a:lnSpc>
                <a:spcPct val="120000"/>
              </a:lnSpc>
              <a:spcBef>
                <a:spcPts val="0"/>
              </a:spcBef>
              <a:buNone/>
            </a:pPr>
            <a:r>
              <a:rPr lang="en-US" sz="1200" dirty="0">
                <a:latin typeface="Consolas" panose="020B0609020204030204" pitchFamily="49" charset="0"/>
              </a:rPr>
              <a:t>        contractor();</a:t>
            </a:r>
          </a:p>
          <a:p>
            <a:pPr marL="0" indent="0">
              <a:lnSpc>
                <a:spcPct val="120000"/>
              </a:lnSpc>
              <a:spcBef>
                <a:spcPts val="0"/>
              </a:spcBef>
              <a:buNone/>
            </a:pPr>
            <a:r>
              <a:rPr lang="en-US" sz="1200" dirty="0">
                <a:latin typeface="Consolas" panose="020B0609020204030204" pitchFamily="49" charset="0"/>
              </a:rPr>
              <a:t>};</a:t>
            </a:r>
          </a:p>
        </p:txBody>
      </p:sp>
    </p:spTree>
    <p:extLst>
      <p:ext uri="{BB962C8B-B14F-4D97-AF65-F5344CB8AC3E}">
        <p14:creationId xmlns:p14="http://schemas.microsoft.com/office/powerpoint/2010/main" val="32792665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CC7689-8219-3E8E-2974-6C4828BB45D7}"/>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Association Classes:</a:t>
            </a:r>
            <a:br>
              <a:rPr lang="en-US" dirty="0"/>
            </a:br>
            <a:r>
              <a:rPr lang="en-US" dirty="0"/>
              <a:t>After Preprocessing #include</a:t>
            </a:r>
          </a:p>
        </p:txBody>
      </p:sp>
      <p:sp>
        <p:nvSpPr>
          <p:cNvPr id="3" name="Content Placeholder 2">
            <a:extLst>
              <a:ext uri="{FF2B5EF4-FFF2-40B4-BE49-F238E27FC236}">
                <a16:creationId xmlns:a16="http://schemas.microsoft.com/office/drawing/2014/main" id="{57882E1B-60BB-3210-ACAF-1D71F9DC8CB5}"/>
              </a:ext>
            </a:extLst>
          </p:cNvPr>
          <p:cNvSpPr>
            <a:spLocks noGrp="1"/>
          </p:cNvSpPr>
          <p:nvPr>
            <p:ph sz="half" idx="1"/>
            <p:custDataLst>
              <p:tags r:id="rId2"/>
            </p:custDataLst>
          </p:nvPr>
        </p:nvSpPr>
        <p:spPr>
          <a:xfrm>
            <a:off x="1581912" y="2638044"/>
            <a:ext cx="4271771" cy="3101982"/>
          </a:xfrm>
        </p:spPr>
        <p:txBody>
          <a:bodyPr>
            <a:noAutofit/>
          </a:bodyPr>
          <a:lstStyle/>
          <a:p>
            <a:pPr marL="0" indent="0">
              <a:spcBef>
                <a:spcPts val="0"/>
              </a:spcBef>
              <a:buNone/>
            </a:pPr>
            <a:r>
              <a:rPr lang="en-US" sz="1400" dirty="0">
                <a:latin typeface="Consolas" panose="020B0609020204030204" pitchFamily="49" charset="0"/>
              </a:rPr>
              <a:t>class contractor</a:t>
            </a:r>
          </a:p>
          <a:p>
            <a:pPr marL="0" indent="0">
              <a:spcBef>
                <a:spcPts val="0"/>
              </a:spcBef>
              <a:buNone/>
            </a:pPr>
            <a:r>
              <a:rPr lang="en-US" sz="1400" dirty="0">
                <a:latin typeface="Consolas" panose="020B0609020204030204" pitchFamily="49" charset="0"/>
              </a:rPr>
              <a:t>{</a:t>
            </a:r>
          </a:p>
          <a:p>
            <a:pPr marL="0" indent="0">
              <a:spcBef>
                <a:spcPts val="0"/>
              </a:spcBef>
              <a:buNone/>
            </a:pPr>
            <a:r>
              <a:rPr lang="en-US" sz="1400" dirty="0">
                <a:latin typeface="Consolas" panose="020B0609020204030204" pitchFamily="49" charset="0"/>
              </a:rPr>
              <a:t>    private:</a:t>
            </a:r>
          </a:p>
          <a:p>
            <a:pPr marL="0" indent="0">
              <a:spcBef>
                <a:spcPts val="0"/>
              </a:spcBef>
              <a:buNone/>
            </a:pPr>
            <a:r>
              <a:rPr lang="en-US" sz="1400" dirty="0">
                <a:latin typeface="Consolas" panose="020B0609020204030204" pitchFamily="49" charset="0"/>
              </a:rPr>
              <a:t>        project* theProject;</a:t>
            </a:r>
          </a:p>
          <a:p>
            <a:pPr marL="0" indent="0">
              <a:spcBef>
                <a:spcPts val="0"/>
              </a:spcBef>
              <a:buNone/>
            </a:pPr>
            <a:r>
              <a:rPr lang="en-US" sz="1400" dirty="0">
                <a:latin typeface="Consolas" panose="020B0609020204030204" pitchFamily="49" charset="0"/>
              </a:rPr>
              <a:t>};</a:t>
            </a:r>
          </a:p>
          <a:p>
            <a:pPr marL="0" indent="0">
              <a:spcBef>
                <a:spcPts val="0"/>
              </a:spcBef>
              <a:buNone/>
            </a:pPr>
            <a:endParaRPr lang="en-US" sz="1400" dirty="0">
              <a:latin typeface="Consolas" panose="020B0609020204030204" pitchFamily="49" charset="0"/>
            </a:endParaRPr>
          </a:p>
          <a:p>
            <a:pPr marL="0" indent="0">
              <a:spcBef>
                <a:spcPts val="0"/>
              </a:spcBef>
              <a:buNone/>
            </a:pPr>
            <a:r>
              <a:rPr lang="en-US" sz="1400" dirty="0">
                <a:latin typeface="Consolas" panose="020B0609020204030204" pitchFamily="49" charset="0"/>
              </a:rPr>
              <a:t>class project</a:t>
            </a:r>
          </a:p>
          <a:p>
            <a:pPr marL="0" indent="0">
              <a:spcBef>
                <a:spcPts val="0"/>
              </a:spcBef>
              <a:buNone/>
            </a:pPr>
            <a:r>
              <a:rPr lang="en-US" sz="1400" dirty="0">
                <a:latin typeface="Consolas" panose="020B0609020204030204" pitchFamily="49" charset="0"/>
              </a:rPr>
              <a:t>{</a:t>
            </a:r>
          </a:p>
          <a:p>
            <a:pPr marL="0" indent="0">
              <a:spcBef>
                <a:spcPts val="0"/>
              </a:spcBef>
              <a:buNone/>
            </a:pPr>
            <a:r>
              <a:rPr lang="en-US" sz="1400" dirty="0">
                <a:latin typeface="Consolas" panose="020B0609020204030204" pitchFamily="49" charset="0"/>
              </a:rPr>
              <a:t>    private:</a:t>
            </a:r>
          </a:p>
          <a:p>
            <a:pPr marL="0" indent="0">
              <a:spcBef>
                <a:spcPts val="0"/>
              </a:spcBef>
              <a:buNone/>
            </a:pPr>
            <a:r>
              <a:rPr lang="en-US" sz="1400" dirty="0">
                <a:latin typeface="Consolas" panose="020B0609020204030204" pitchFamily="49" charset="0"/>
              </a:rPr>
              <a:t>        contractor* theContractor;</a:t>
            </a:r>
          </a:p>
          <a:p>
            <a:pPr marL="0" indent="0">
              <a:spcBef>
                <a:spcPts val="0"/>
              </a:spcBef>
              <a:buNone/>
            </a:pPr>
            <a:r>
              <a:rPr lang="en-US" sz="1400" dirty="0">
                <a:latin typeface="Consolas" panose="020B0609020204030204" pitchFamily="49" charset="0"/>
              </a:rPr>
              <a:t>};</a:t>
            </a:r>
          </a:p>
        </p:txBody>
      </p:sp>
      <p:sp>
        <p:nvSpPr>
          <p:cNvPr id="4" name="Content Placeholder 3">
            <a:extLst>
              <a:ext uri="{FF2B5EF4-FFF2-40B4-BE49-F238E27FC236}">
                <a16:creationId xmlns:a16="http://schemas.microsoft.com/office/drawing/2014/main" id="{0CECAA64-0A77-F22E-3242-0B8897CC01E9}"/>
              </a:ext>
            </a:extLst>
          </p:cNvPr>
          <p:cNvSpPr>
            <a:spLocks noGrp="1"/>
          </p:cNvSpPr>
          <p:nvPr>
            <p:ph sz="half" idx="2"/>
            <p:custDataLst>
              <p:tags r:id="rId3"/>
            </p:custDataLst>
          </p:nvPr>
        </p:nvSpPr>
        <p:spPr>
          <a:xfrm>
            <a:off x="6338315" y="2638044"/>
            <a:ext cx="4270247" cy="3101982"/>
          </a:xfrm>
        </p:spPr>
        <p:txBody>
          <a:bodyPr>
            <a:normAutofit lnSpcReduction="10000"/>
          </a:bodyPr>
          <a:lstStyle/>
          <a:p>
            <a:pPr marL="0" indent="0">
              <a:spcBef>
                <a:spcPts val="0"/>
              </a:spcBef>
              <a:buNone/>
            </a:pPr>
            <a:r>
              <a:rPr lang="en-US" sz="1500" dirty="0">
                <a:latin typeface="Consolas" panose="020B0609020204030204" pitchFamily="49" charset="0"/>
              </a:rPr>
              <a:t>class contractor;</a:t>
            </a:r>
          </a:p>
          <a:p>
            <a:pPr marL="0" indent="0">
              <a:spcBef>
                <a:spcPts val="0"/>
              </a:spcBef>
              <a:buNone/>
            </a:pPr>
            <a:r>
              <a:rPr lang="en-US" sz="1500" dirty="0">
                <a:latin typeface="Consolas" panose="020B0609020204030204" pitchFamily="49" charset="0"/>
              </a:rPr>
              <a:t>class project;</a:t>
            </a:r>
          </a:p>
          <a:p>
            <a:pPr marL="0" indent="0">
              <a:spcBef>
                <a:spcPts val="0"/>
              </a:spcBef>
              <a:buNone/>
            </a:pPr>
            <a:endParaRPr lang="en-US" sz="1500" dirty="0">
              <a:latin typeface="Consolas" panose="020B0609020204030204" pitchFamily="49" charset="0"/>
            </a:endParaRPr>
          </a:p>
          <a:p>
            <a:pPr marL="0" indent="0">
              <a:spcBef>
                <a:spcPts val="0"/>
              </a:spcBef>
              <a:buNone/>
            </a:pPr>
            <a:r>
              <a:rPr lang="en-US" sz="1500" dirty="0">
                <a:latin typeface="Consolas" panose="020B0609020204030204" pitchFamily="49" charset="0"/>
              </a:rPr>
              <a:t>class contractor</a:t>
            </a:r>
          </a:p>
          <a:p>
            <a:pPr marL="0" indent="0">
              <a:spcBef>
                <a:spcPts val="0"/>
              </a:spcBef>
              <a:buNone/>
            </a:pPr>
            <a:r>
              <a:rPr lang="en-US" sz="1500" dirty="0">
                <a:latin typeface="Consolas" panose="020B0609020204030204" pitchFamily="49" charset="0"/>
              </a:rPr>
              <a:t>{</a:t>
            </a:r>
          </a:p>
          <a:p>
            <a:pPr marL="0" indent="0">
              <a:spcBef>
                <a:spcPts val="0"/>
              </a:spcBef>
              <a:buNone/>
            </a:pPr>
            <a:r>
              <a:rPr lang="en-US" sz="1500" dirty="0">
                <a:latin typeface="Consolas" panose="020B0609020204030204" pitchFamily="49" charset="0"/>
              </a:rPr>
              <a:t>    private:</a:t>
            </a:r>
          </a:p>
          <a:p>
            <a:pPr marL="0" indent="0">
              <a:spcBef>
                <a:spcPts val="0"/>
              </a:spcBef>
              <a:buNone/>
            </a:pPr>
            <a:r>
              <a:rPr lang="en-US" sz="1500" dirty="0">
                <a:latin typeface="Consolas" panose="020B0609020204030204" pitchFamily="49" charset="0"/>
              </a:rPr>
              <a:t>        project* theProject;</a:t>
            </a:r>
          </a:p>
          <a:p>
            <a:pPr marL="0" indent="0">
              <a:spcBef>
                <a:spcPts val="0"/>
              </a:spcBef>
              <a:buNone/>
            </a:pPr>
            <a:r>
              <a:rPr lang="en-US" sz="1500" dirty="0">
                <a:latin typeface="Consolas" panose="020B0609020204030204" pitchFamily="49" charset="0"/>
              </a:rPr>
              <a:t>};</a:t>
            </a:r>
          </a:p>
          <a:p>
            <a:pPr marL="0" indent="0">
              <a:spcBef>
                <a:spcPts val="0"/>
              </a:spcBef>
              <a:buNone/>
            </a:pPr>
            <a:endParaRPr lang="en-US" sz="1500" dirty="0">
              <a:latin typeface="Consolas" panose="020B0609020204030204" pitchFamily="49" charset="0"/>
            </a:endParaRPr>
          </a:p>
          <a:p>
            <a:pPr marL="0" indent="0">
              <a:spcBef>
                <a:spcPts val="0"/>
              </a:spcBef>
              <a:buNone/>
            </a:pPr>
            <a:r>
              <a:rPr lang="en-US" sz="1500" dirty="0">
                <a:latin typeface="Consolas" panose="020B0609020204030204" pitchFamily="49" charset="0"/>
              </a:rPr>
              <a:t>class project</a:t>
            </a:r>
          </a:p>
          <a:p>
            <a:pPr marL="0" indent="0">
              <a:spcBef>
                <a:spcPts val="0"/>
              </a:spcBef>
              <a:buNone/>
            </a:pPr>
            <a:r>
              <a:rPr lang="en-US" sz="1500" dirty="0">
                <a:latin typeface="Consolas" panose="020B0609020204030204" pitchFamily="49" charset="0"/>
              </a:rPr>
              <a:t>{</a:t>
            </a:r>
          </a:p>
          <a:p>
            <a:pPr marL="0" indent="0">
              <a:spcBef>
                <a:spcPts val="0"/>
              </a:spcBef>
              <a:buNone/>
            </a:pPr>
            <a:r>
              <a:rPr lang="en-US" sz="1500" dirty="0">
                <a:latin typeface="Consolas" panose="020B0609020204030204" pitchFamily="49" charset="0"/>
              </a:rPr>
              <a:t>    private:</a:t>
            </a:r>
          </a:p>
          <a:p>
            <a:pPr marL="0" indent="0">
              <a:spcBef>
                <a:spcPts val="0"/>
              </a:spcBef>
              <a:buNone/>
            </a:pPr>
            <a:r>
              <a:rPr lang="en-US" sz="1500" dirty="0">
                <a:latin typeface="Consolas" panose="020B0609020204030204" pitchFamily="49" charset="0"/>
              </a:rPr>
              <a:t>        contractor* theContractor;</a:t>
            </a:r>
          </a:p>
          <a:p>
            <a:pPr marL="0" indent="0">
              <a:spcBef>
                <a:spcPts val="0"/>
              </a:spcBef>
              <a:buNone/>
            </a:pPr>
            <a:r>
              <a:rPr lang="en-US" sz="1500" dirty="0">
                <a:latin typeface="Consolas" panose="020B0609020204030204" pitchFamily="49" charset="0"/>
              </a:rPr>
              <a:t>};</a:t>
            </a:r>
          </a:p>
          <a:p>
            <a:pPr marL="0" indent="0">
              <a:buNone/>
            </a:pPr>
            <a:endParaRPr lang="en-US" dirty="0"/>
          </a:p>
        </p:txBody>
      </p:sp>
    </p:spTree>
    <p:extLst>
      <p:ext uri="{BB962C8B-B14F-4D97-AF65-F5344CB8AC3E}">
        <p14:creationId xmlns:p14="http://schemas.microsoft.com/office/powerpoint/2010/main" val="5051945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40AA24F-5A44-24C0-4055-85271CB902E3}"/>
              </a:ext>
            </a:extLst>
          </p:cNvPr>
          <p:cNvSpPr>
            <a:spLocks noGrp="1"/>
          </p:cNvSpPr>
          <p:nvPr>
            <p:ph type="body" idx="1"/>
            <p:custDataLst>
              <p:tags r:id="rId1"/>
            </p:custDataLst>
          </p:nvPr>
        </p:nvSpPr>
        <p:spPr>
          <a:xfrm>
            <a:off x="1583436" y="2313433"/>
            <a:ext cx="4270248" cy="704087"/>
          </a:xfrm>
        </p:spPr>
        <p:txBody>
          <a:bodyPr/>
          <a:lstStyle/>
          <a:p>
            <a:r>
              <a:rPr lang="en-US" cap="none" dirty="0"/>
              <a:t>project.cpp</a:t>
            </a:r>
          </a:p>
        </p:txBody>
      </p:sp>
      <p:sp>
        <p:nvSpPr>
          <p:cNvPr id="3" name="Content Placeholder 2">
            <a:extLst>
              <a:ext uri="{FF2B5EF4-FFF2-40B4-BE49-F238E27FC236}">
                <a16:creationId xmlns:a16="http://schemas.microsoft.com/office/drawing/2014/main" id="{B9095CA5-75B4-303A-E072-5B994B51F271}"/>
              </a:ext>
            </a:extLst>
          </p:cNvPr>
          <p:cNvSpPr>
            <a:spLocks noGrp="1"/>
          </p:cNvSpPr>
          <p:nvPr>
            <p:ph sz="half" idx="2"/>
            <p:custDataLst>
              <p:tags r:id="rId2"/>
            </p:custDataLst>
          </p:nvPr>
        </p:nvSpPr>
        <p:spPr>
          <a:xfrm>
            <a:off x="1583436" y="3143250"/>
            <a:ext cx="4270248" cy="2596776"/>
          </a:xfrm>
        </p:spPr>
        <p:txBody>
          <a:bodyPr>
            <a:noAutofit/>
          </a:bodyPr>
          <a:lstStyle/>
          <a:p>
            <a:pPr marL="0" indent="0">
              <a:lnSpc>
                <a:spcPct val="120000"/>
              </a:lnSpc>
              <a:spcBef>
                <a:spcPts val="0"/>
              </a:spcBef>
              <a:buNone/>
            </a:pPr>
            <a:r>
              <a:rPr lang="en-US" sz="1200" dirty="0">
                <a:latin typeface="Consolas" panose="020B0609020204030204" pitchFamily="49" charset="0"/>
              </a:rPr>
              <a:t>#include "project.h"</a:t>
            </a:r>
          </a:p>
          <a:p>
            <a:pPr marL="0" indent="0">
              <a:lnSpc>
                <a:spcPct val="120000"/>
              </a:lnSpc>
              <a:spcBef>
                <a:spcPts val="0"/>
              </a:spcBef>
              <a:buNone/>
            </a:pPr>
            <a:endParaRPr lang="en-US" sz="1200" dirty="0">
              <a:latin typeface="Consolas" panose="020B0609020204030204" pitchFamily="49" charset="0"/>
            </a:endParaRPr>
          </a:p>
          <a:p>
            <a:pPr marL="0" indent="0">
              <a:lnSpc>
                <a:spcPct val="120000"/>
              </a:lnSpc>
              <a:spcBef>
                <a:spcPts val="0"/>
              </a:spcBef>
              <a:buNone/>
            </a:pPr>
            <a:r>
              <a:rPr lang="en-US" sz="1200" dirty="0">
                <a:latin typeface="Consolas" panose="020B0609020204030204" pitchFamily="49" charset="0"/>
              </a:rPr>
              <a:t>project::project()</a:t>
            </a:r>
          </a:p>
          <a:p>
            <a:pPr marL="0" indent="0">
              <a:lnSpc>
                <a:spcPct val="120000"/>
              </a:lnSpc>
              <a:spcBef>
                <a:spcPts val="0"/>
              </a:spcBef>
              <a:buNone/>
            </a:pPr>
            <a:r>
              <a:rPr lang="en-US" sz="1200" dirty="0">
                <a:latin typeface="Consolas" panose="020B0609020204030204" pitchFamily="49" charset="0"/>
              </a:rPr>
              <a:t>{</a:t>
            </a:r>
          </a:p>
          <a:p>
            <a:pPr marL="0" indent="0">
              <a:lnSpc>
                <a:spcPct val="120000"/>
              </a:lnSpc>
              <a:spcBef>
                <a:spcPts val="0"/>
              </a:spcBef>
              <a:buNone/>
            </a:pPr>
            <a:r>
              <a:rPr lang="en-US" sz="1200" dirty="0">
                <a:latin typeface="Consolas" panose="020B0609020204030204" pitchFamily="49" charset="0"/>
              </a:rPr>
              <a:t>	theContractor = new contractor(</a:t>
            </a:r>
            <a:r>
              <a:rPr lang="en-US" sz="1200" dirty="0">
                <a:solidFill>
                  <a:srgbClr val="FF0000"/>
                </a:solidFill>
                <a:latin typeface="Consolas" panose="020B0609020204030204" pitchFamily="49" charset="0"/>
              </a:rPr>
              <a:t>this</a:t>
            </a:r>
            <a:r>
              <a:rPr lang="en-US" sz="1200" dirty="0">
                <a:latin typeface="Consolas" panose="020B0609020204030204" pitchFamily="49" charset="0"/>
              </a:rPr>
              <a:t>);</a:t>
            </a:r>
          </a:p>
          <a:p>
            <a:pPr marL="0" indent="0">
              <a:lnSpc>
                <a:spcPct val="120000"/>
              </a:lnSpc>
              <a:spcBef>
                <a:spcPts val="0"/>
              </a:spcBef>
              <a:buNone/>
            </a:pPr>
            <a:r>
              <a:rPr lang="en-US" sz="1200" dirty="0">
                <a:latin typeface="Consolas" panose="020B0609020204030204" pitchFamily="49" charset="0"/>
              </a:rPr>
              <a:t>}</a:t>
            </a:r>
          </a:p>
          <a:p>
            <a:pPr marL="0" indent="0">
              <a:lnSpc>
                <a:spcPct val="120000"/>
              </a:lnSpc>
              <a:spcBef>
                <a:spcPts val="0"/>
              </a:spcBef>
              <a:buNone/>
            </a:pPr>
            <a:endParaRPr lang="en-US" sz="1200" dirty="0">
              <a:latin typeface="Consolas" panose="020B0609020204030204" pitchFamily="49" charset="0"/>
            </a:endParaRPr>
          </a:p>
          <a:p>
            <a:pPr marL="0" indent="0">
              <a:lnSpc>
                <a:spcPct val="120000"/>
              </a:lnSpc>
              <a:spcBef>
                <a:spcPts val="0"/>
              </a:spcBef>
              <a:buNone/>
            </a:pPr>
            <a:r>
              <a:rPr lang="en-US" sz="1200" dirty="0">
                <a:latin typeface="Consolas" panose="020B0609020204030204" pitchFamily="49" charset="0"/>
              </a:rPr>
              <a:t>project::project(contractor* a_c)</a:t>
            </a:r>
          </a:p>
          <a:p>
            <a:pPr marL="0" indent="0">
              <a:lnSpc>
                <a:spcPct val="120000"/>
              </a:lnSpc>
              <a:spcBef>
                <a:spcPts val="0"/>
              </a:spcBef>
              <a:buNone/>
            </a:pPr>
            <a:r>
              <a:rPr lang="en-US" sz="1200" dirty="0">
                <a:latin typeface="Consolas" panose="020B0609020204030204" pitchFamily="49" charset="0"/>
              </a:rPr>
              <a:t>{</a:t>
            </a:r>
          </a:p>
          <a:p>
            <a:pPr marL="0" indent="0">
              <a:lnSpc>
                <a:spcPct val="120000"/>
              </a:lnSpc>
              <a:spcBef>
                <a:spcPts val="0"/>
              </a:spcBef>
              <a:buNone/>
            </a:pPr>
            <a:r>
              <a:rPr lang="en-US" sz="1200" dirty="0">
                <a:latin typeface="Consolas" panose="020B0609020204030204" pitchFamily="49" charset="0"/>
              </a:rPr>
              <a:t>	theContractor = a_c;</a:t>
            </a:r>
          </a:p>
          <a:p>
            <a:pPr marL="0" indent="0">
              <a:lnSpc>
                <a:spcPct val="120000"/>
              </a:lnSpc>
              <a:spcBef>
                <a:spcPts val="0"/>
              </a:spcBef>
              <a:buNone/>
            </a:pPr>
            <a:r>
              <a:rPr lang="en-US" sz="1200" dirty="0">
                <a:latin typeface="Consolas" panose="020B0609020204030204" pitchFamily="49" charset="0"/>
              </a:rPr>
              <a:t>}</a:t>
            </a:r>
          </a:p>
        </p:txBody>
      </p:sp>
      <p:sp>
        <p:nvSpPr>
          <p:cNvPr id="4" name="Content Placeholder 3">
            <a:extLst>
              <a:ext uri="{FF2B5EF4-FFF2-40B4-BE49-F238E27FC236}">
                <a16:creationId xmlns:a16="http://schemas.microsoft.com/office/drawing/2014/main" id="{4E92BDD6-F646-DCE8-94BC-391D2DE40491}"/>
              </a:ext>
            </a:extLst>
          </p:cNvPr>
          <p:cNvSpPr>
            <a:spLocks noGrp="1"/>
          </p:cNvSpPr>
          <p:nvPr>
            <p:ph sz="quarter" idx="4"/>
            <p:custDataLst>
              <p:tags r:id="rId3"/>
            </p:custDataLst>
          </p:nvPr>
        </p:nvSpPr>
        <p:spPr>
          <a:xfrm>
            <a:off x="6338316" y="3143250"/>
            <a:ext cx="4270248" cy="2596776"/>
          </a:xfrm>
        </p:spPr>
        <p:txBody>
          <a:bodyPr>
            <a:noAutofit/>
          </a:bodyPr>
          <a:lstStyle/>
          <a:p>
            <a:pPr marL="0" indent="0">
              <a:buNone/>
            </a:pPr>
            <a:r>
              <a:rPr lang="en-US" sz="1200" dirty="0"/>
              <a:t>#include "contractor.h"</a:t>
            </a:r>
          </a:p>
          <a:p>
            <a:pPr marL="0" indent="0">
              <a:lnSpc>
                <a:spcPct val="120000"/>
              </a:lnSpc>
              <a:spcBef>
                <a:spcPts val="0"/>
              </a:spcBef>
              <a:buNone/>
            </a:pPr>
            <a:endParaRPr lang="en-US" sz="1200" dirty="0">
              <a:latin typeface="Consolas" panose="020B0609020204030204" pitchFamily="49" charset="0"/>
            </a:endParaRPr>
          </a:p>
          <a:p>
            <a:pPr marL="0" indent="0">
              <a:lnSpc>
                <a:spcPct val="120000"/>
              </a:lnSpc>
              <a:spcBef>
                <a:spcPts val="0"/>
              </a:spcBef>
              <a:buNone/>
            </a:pPr>
            <a:r>
              <a:rPr lang="en-US" sz="1200" dirty="0">
                <a:latin typeface="Consolas" panose="020B0609020204030204" pitchFamily="49" charset="0"/>
              </a:rPr>
              <a:t>contractor::contractor(project* a_p)</a:t>
            </a:r>
          </a:p>
          <a:p>
            <a:pPr marL="0" indent="0">
              <a:lnSpc>
                <a:spcPct val="120000"/>
              </a:lnSpc>
              <a:spcBef>
                <a:spcPts val="0"/>
              </a:spcBef>
              <a:buNone/>
            </a:pPr>
            <a:r>
              <a:rPr lang="en-US" sz="1200" dirty="0">
                <a:latin typeface="Consolas" panose="020B0609020204030204" pitchFamily="49" charset="0"/>
              </a:rPr>
              <a:t>{</a:t>
            </a:r>
          </a:p>
          <a:p>
            <a:pPr marL="0" indent="0">
              <a:lnSpc>
                <a:spcPct val="120000"/>
              </a:lnSpc>
              <a:spcBef>
                <a:spcPts val="0"/>
              </a:spcBef>
              <a:buNone/>
            </a:pPr>
            <a:r>
              <a:rPr lang="en-US" sz="1200" dirty="0">
                <a:latin typeface="Consolas" panose="020B0609020204030204" pitchFamily="49" charset="0"/>
              </a:rPr>
              <a:t>	theProject = a_p;</a:t>
            </a:r>
          </a:p>
          <a:p>
            <a:pPr marL="0" indent="0">
              <a:lnSpc>
                <a:spcPct val="120000"/>
              </a:lnSpc>
              <a:spcBef>
                <a:spcPts val="0"/>
              </a:spcBef>
              <a:buNone/>
            </a:pPr>
            <a:r>
              <a:rPr lang="en-US" sz="1200" dirty="0">
                <a:latin typeface="Consolas" panose="020B0609020204030204" pitchFamily="49" charset="0"/>
              </a:rPr>
              <a:t>}</a:t>
            </a:r>
          </a:p>
          <a:p>
            <a:pPr marL="0" indent="0">
              <a:lnSpc>
                <a:spcPct val="120000"/>
              </a:lnSpc>
              <a:spcBef>
                <a:spcPts val="0"/>
              </a:spcBef>
              <a:buNone/>
            </a:pPr>
            <a:endParaRPr lang="en-US" sz="1200" dirty="0">
              <a:latin typeface="Consolas" panose="020B0609020204030204" pitchFamily="49" charset="0"/>
            </a:endParaRPr>
          </a:p>
          <a:p>
            <a:pPr marL="0" indent="0">
              <a:lnSpc>
                <a:spcPct val="120000"/>
              </a:lnSpc>
              <a:spcBef>
                <a:spcPts val="0"/>
              </a:spcBef>
              <a:buNone/>
            </a:pPr>
            <a:r>
              <a:rPr lang="en-US" sz="1200" dirty="0">
                <a:latin typeface="Consolas" panose="020B0609020204030204" pitchFamily="49" charset="0"/>
              </a:rPr>
              <a:t>contractor::contractor()</a:t>
            </a:r>
          </a:p>
          <a:p>
            <a:pPr marL="0" indent="0">
              <a:lnSpc>
                <a:spcPct val="120000"/>
              </a:lnSpc>
              <a:spcBef>
                <a:spcPts val="0"/>
              </a:spcBef>
              <a:buNone/>
            </a:pPr>
            <a:r>
              <a:rPr lang="en-US" sz="1200" dirty="0">
                <a:latin typeface="Consolas" panose="020B0609020204030204" pitchFamily="49" charset="0"/>
              </a:rPr>
              <a:t>{</a:t>
            </a:r>
          </a:p>
          <a:p>
            <a:pPr marL="0" indent="0">
              <a:lnSpc>
                <a:spcPct val="120000"/>
              </a:lnSpc>
              <a:spcBef>
                <a:spcPts val="0"/>
              </a:spcBef>
              <a:buNone/>
            </a:pPr>
            <a:r>
              <a:rPr lang="en-US" sz="1200" dirty="0">
                <a:latin typeface="Consolas" panose="020B0609020204030204" pitchFamily="49" charset="0"/>
              </a:rPr>
              <a:t>	theProject = new project(</a:t>
            </a:r>
            <a:r>
              <a:rPr lang="en-US" sz="1200" dirty="0">
                <a:solidFill>
                  <a:srgbClr val="FF0000"/>
                </a:solidFill>
                <a:latin typeface="Consolas" panose="020B0609020204030204" pitchFamily="49" charset="0"/>
              </a:rPr>
              <a:t>this</a:t>
            </a:r>
            <a:r>
              <a:rPr lang="en-US" sz="1200" dirty="0">
                <a:latin typeface="Consolas" panose="020B0609020204030204" pitchFamily="49" charset="0"/>
              </a:rPr>
              <a:t>);</a:t>
            </a:r>
          </a:p>
          <a:p>
            <a:pPr marL="0" indent="0">
              <a:lnSpc>
                <a:spcPct val="120000"/>
              </a:lnSpc>
              <a:spcBef>
                <a:spcPts val="0"/>
              </a:spcBef>
              <a:buNone/>
            </a:pPr>
            <a:r>
              <a:rPr lang="en-US" sz="1200" dirty="0">
                <a:latin typeface="Consolas" panose="020B0609020204030204" pitchFamily="49" charset="0"/>
              </a:rPr>
              <a:t>}</a:t>
            </a:r>
          </a:p>
        </p:txBody>
      </p:sp>
      <p:sp>
        <p:nvSpPr>
          <p:cNvPr id="5" name="Text Placeholder 4">
            <a:extLst>
              <a:ext uri="{FF2B5EF4-FFF2-40B4-BE49-F238E27FC236}">
                <a16:creationId xmlns:a16="http://schemas.microsoft.com/office/drawing/2014/main" id="{CE54CBFF-3F30-4733-0949-7D83CCE29CE4}"/>
              </a:ext>
            </a:extLst>
          </p:cNvPr>
          <p:cNvSpPr>
            <a:spLocks noGrp="1"/>
          </p:cNvSpPr>
          <p:nvPr>
            <p:ph type="body" sz="quarter" idx="13"/>
            <p:custDataLst>
              <p:tags r:id="rId4"/>
            </p:custDataLst>
          </p:nvPr>
        </p:nvSpPr>
        <p:spPr>
          <a:xfrm>
            <a:off x="6338316" y="2313433"/>
            <a:ext cx="4270248" cy="704087"/>
          </a:xfrm>
        </p:spPr>
        <p:txBody>
          <a:bodyPr/>
          <a:lstStyle/>
          <a:p>
            <a:r>
              <a:rPr lang="en-US" cap="none" dirty="0"/>
              <a:t>contractor.cpp</a:t>
            </a:r>
          </a:p>
        </p:txBody>
      </p:sp>
      <p:sp>
        <p:nvSpPr>
          <p:cNvPr id="6" name="Title 5">
            <a:extLst>
              <a:ext uri="{FF2B5EF4-FFF2-40B4-BE49-F238E27FC236}">
                <a16:creationId xmlns:a16="http://schemas.microsoft.com/office/drawing/2014/main" id="{C9480985-7820-8660-F00F-8CBC72934B4B}"/>
              </a:ext>
            </a:extLst>
          </p:cNvPr>
          <p:cNvSpPr>
            <a:spLocks noGrp="1"/>
          </p:cNvSpPr>
          <p:nvPr>
            <p:ph type="title"/>
            <p:custDataLst>
              <p:tags r:id="rId5"/>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Complementary Association</a:t>
            </a:r>
            <a:br>
              <a:rPr lang="en-US" dirty="0"/>
            </a:br>
            <a:r>
              <a:rPr lang="en-US" dirty="0"/>
              <a:t>Constructors</a:t>
            </a:r>
          </a:p>
        </p:txBody>
      </p:sp>
    </p:spTree>
    <p:extLst>
      <p:ext uri="{BB962C8B-B14F-4D97-AF65-F5344CB8AC3E}">
        <p14:creationId xmlns:p14="http://schemas.microsoft.com/office/powerpoint/2010/main" val="9454975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40AA24F-5A44-24C0-4055-85271CB902E3}"/>
              </a:ext>
            </a:extLst>
          </p:cNvPr>
          <p:cNvSpPr>
            <a:spLocks noGrp="1"/>
          </p:cNvSpPr>
          <p:nvPr>
            <p:ph type="body" idx="1"/>
            <p:custDataLst>
              <p:tags r:id="rId1"/>
            </p:custDataLst>
          </p:nvPr>
        </p:nvSpPr>
        <p:spPr>
          <a:xfrm>
            <a:off x="1583436" y="2313433"/>
            <a:ext cx="4270248" cy="704087"/>
          </a:xfrm>
        </p:spPr>
        <p:txBody>
          <a:bodyPr/>
          <a:lstStyle/>
          <a:p>
            <a:r>
              <a:rPr lang="en-US" cap="none" dirty="0"/>
              <a:t>project.cpp</a:t>
            </a:r>
          </a:p>
        </p:txBody>
      </p:sp>
      <p:sp>
        <p:nvSpPr>
          <p:cNvPr id="3" name="Content Placeholder 2">
            <a:extLst>
              <a:ext uri="{FF2B5EF4-FFF2-40B4-BE49-F238E27FC236}">
                <a16:creationId xmlns:a16="http://schemas.microsoft.com/office/drawing/2014/main" id="{B9095CA5-75B4-303A-E072-5B994B51F271}"/>
              </a:ext>
            </a:extLst>
          </p:cNvPr>
          <p:cNvSpPr>
            <a:spLocks noGrp="1"/>
          </p:cNvSpPr>
          <p:nvPr>
            <p:ph sz="half" idx="2"/>
            <p:custDataLst>
              <p:tags r:id="rId2"/>
            </p:custDataLst>
          </p:nvPr>
        </p:nvSpPr>
        <p:spPr>
          <a:xfrm>
            <a:off x="1583436" y="3143250"/>
            <a:ext cx="4270248" cy="2596776"/>
          </a:xfrm>
        </p:spPr>
        <p:txBody>
          <a:bodyPr>
            <a:noAutofit/>
          </a:bodyPr>
          <a:lstStyle/>
          <a:p>
            <a:pPr marL="0" indent="0">
              <a:lnSpc>
                <a:spcPct val="120000"/>
              </a:lnSpc>
              <a:spcBef>
                <a:spcPts val="0"/>
              </a:spcBef>
              <a:buNone/>
            </a:pPr>
            <a:r>
              <a:rPr lang="en-US" sz="1200" dirty="0">
                <a:latin typeface="Consolas" panose="020B0609020204030204" pitchFamily="49" charset="0"/>
              </a:rPr>
              <a:t>#include "project.h"</a:t>
            </a:r>
          </a:p>
          <a:p>
            <a:pPr marL="0" indent="0">
              <a:lnSpc>
                <a:spcPct val="120000"/>
              </a:lnSpc>
              <a:spcBef>
                <a:spcPts val="0"/>
              </a:spcBef>
              <a:buNone/>
            </a:pPr>
            <a:endParaRPr lang="en-US" sz="1200" dirty="0">
              <a:latin typeface="Consolas" panose="020B0609020204030204" pitchFamily="49" charset="0"/>
            </a:endParaRPr>
          </a:p>
          <a:p>
            <a:pPr marL="0" indent="0">
              <a:lnSpc>
                <a:spcPct val="120000"/>
              </a:lnSpc>
              <a:spcBef>
                <a:spcPts val="0"/>
              </a:spcBef>
              <a:buNone/>
            </a:pPr>
            <a:r>
              <a:rPr lang="en-US" sz="1200" dirty="0">
                <a:latin typeface="Consolas" panose="020B0609020204030204" pitchFamily="49" charset="0"/>
              </a:rPr>
              <a:t>project::project()</a:t>
            </a:r>
          </a:p>
          <a:p>
            <a:pPr marL="0" indent="0">
              <a:lnSpc>
                <a:spcPct val="120000"/>
              </a:lnSpc>
              <a:spcBef>
                <a:spcPts val="0"/>
              </a:spcBef>
              <a:buNone/>
            </a:pPr>
            <a:r>
              <a:rPr lang="en-US" sz="1200" dirty="0">
                <a:latin typeface="Consolas" panose="020B0609020204030204" pitchFamily="49" charset="0"/>
              </a:rPr>
              <a:t>{</a:t>
            </a:r>
          </a:p>
          <a:p>
            <a:pPr marL="0" indent="0">
              <a:lnSpc>
                <a:spcPct val="120000"/>
              </a:lnSpc>
              <a:spcBef>
                <a:spcPts val="0"/>
              </a:spcBef>
              <a:buNone/>
            </a:pPr>
            <a:r>
              <a:rPr lang="en-US" sz="1200" dirty="0">
                <a:latin typeface="Consolas" panose="020B0609020204030204" pitchFamily="49" charset="0"/>
              </a:rPr>
              <a:t>	theContractor = new contractor(</a:t>
            </a:r>
            <a:r>
              <a:rPr lang="en-US" sz="1200" dirty="0">
                <a:solidFill>
                  <a:srgbClr val="FF0000"/>
                </a:solidFill>
                <a:latin typeface="Consolas" panose="020B0609020204030204" pitchFamily="49" charset="0"/>
              </a:rPr>
              <a:t>this</a:t>
            </a:r>
            <a:r>
              <a:rPr lang="en-US" sz="1200" dirty="0">
                <a:latin typeface="Consolas" panose="020B0609020204030204" pitchFamily="49" charset="0"/>
              </a:rPr>
              <a:t>);</a:t>
            </a:r>
          </a:p>
          <a:p>
            <a:pPr marL="0" indent="0">
              <a:lnSpc>
                <a:spcPct val="120000"/>
              </a:lnSpc>
              <a:spcBef>
                <a:spcPts val="0"/>
              </a:spcBef>
              <a:buNone/>
            </a:pPr>
            <a:r>
              <a:rPr lang="en-US" sz="1200" dirty="0">
                <a:latin typeface="Consolas" panose="020B0609020204030204" pitchFamily="49" charset="0"/>
              </a:rPr>
              <a:t>}</a:t>
            </a:r>
          </a:p>
          <a:p>
            <a:pPr marL="0" indent="0">
              <a:lnSpc>
                <a:spcPct val="120000"/>
              </a:lnSpc>
              <a:spcBef>
                <a:spcPts val="0"/>
              </a:spcBef>
              <a:buNone/>
            </a:pPr>
            <a:endParaRPr lang="en-US" sz="1200" dirty="0">
              <a:latin typeface="Consolas" panose="020B0609020204030204" pitchFamily="49" charset="0"/>
            </a:endParaRPr>
          </a:p>
          <a:p>
            <a:pPr marL="0" indent="0">
              <a:lnSpc>
                <a:spcPct val="120000"/>
              </a:lnSpc>
              <a:spcBef>
                <a:spcPts val="0"/>
              </a:spcBef>
              <a:buNone/>
            </a:pPr>
            <a:r>
              <a:rPr lang="en-US" sz="1200" dirty="0">
                <a:latin typeface="Consolas" panose="020B0609020204030204" pitchFamily="49" charset="0"/>
              </a:rPr>
              <a:t>project::project(contractor* a_c)</a:t>
            </a:r>
          </a:p>
          <a:p>
            <a:pPr marL="0" indent="0">
              <a:lnSpc>
                <a:spcPct val="120000"/>
              </a:lnSpc>
              <a:spcBef>
                <a:spcPts val="0"/>
              </a:spcBef>
              <a:buNone/>
            </a:pPr>
            <a:r>
              <a:rPr lang="en-US" sz="1200" dirty="0">
                <a:latin typeface="Consolas" panose="020B0609020204030204" pitchFamily="49" charset="0"/>
              </a:rPr>
              <a:t>{</a:t>
            </a:r>
          </a:p>
          <a:p>
            <a:pPr marL="0" indent="0">
              <a:lnSpc>
                <a:spcPct val="120000"/>
              </a:lnSpc>
              <a:spcBef>
                <a:spcPts val="0"/>
              </a:spcBef>
              <a:buNone/>
            </a:pPr>
            <a:r>
              <a:rPr lang="en-US" sz="1200" dirty="0">
                <a:latin typeface="Consolas" panose="020B0609020204030204" pitchFamily="49" charset="0"/>
              </a:rPr>
              <a:t>	theContractor = a_c;</a:t>
            </a:r>
          </a:p>
          <a:p>
            <a:pPr marL="0" indent="0">
              <a:lnSpc>
                <a:spcPct val="120000"/>
              </a:lnSpc>
              <a:spcBef>
                <a:spcPts val="0"/>
              </a:spcBef>
              <a:buNone/>
            </a:pPr>
            <a:r>
              <a:rPr lang="en-US" sz="1200" dirty="0">
                <a:latin typeface="Consolas" panose="020B0609020204030204" pitchFamily="49" charset="0"/>
              </a:rPr>
              <a:t>}</a:t>
            </a:r>
          </a:p>
        </p:txBody>
      </p:sp>
      <p:sp>
        <p:nvSpPr>
          <p:cNvPr id="4" name="Content Placeholder 3">
            <a:extLst>
              <a:ext uri="{FF2B5EF4-FFF2-40B4-BE49-F238E27FC236}">
                <a16:creationId xmlns:a16="http://schemas.microsoft.com/office/drawing/2014/main" id="{4E92BDD6-F646-DCE8-94BC-391D2DE40491}"/>
              </a:ext>
            </a:extLst>
          </p:cNvPr>
          <p:cNvSpPr>
            <a:spLocks noGrp="1"/>
          </p:cNvSpPr>
          <p:nvPr>
            <p:ph sz="quarter" idx="4"/>
            <p:custDataLst>
              <p:tags r:id="rId3"/>
            </p:custDataLst>
          </p:nvPr>
        </p:nvSpPr>
        <p:spPr>
          <a:xfrm>
            <a:off x="6338316" y="3143250"/>
            <a:ext cx="4270248" cy="2596776"/>
          </a:xfrm>
        </p:spPr>
        <p:txBody>
          <a:bodyPr>
            <a:noAutofit/>
          </a:bodyPr>
          <a:lstStyle/>
          <a:p>
            <a:pPr marL="0" indent="0">
              <a:spcBef>
                <a:spcPts val="0"/>
              </a:spcBef>
              <a:buNone/>
            </a:pPr>
            <a:r>
              <a:rPr lang="en-US" sz="1200" dirty="0">
                <a:latin typeface="Consolas" panose="020B0609020204030204" pitchFamily="49" charset="0"/>
              </a:rPr>
              <a:t>#include "project.h"</a:t>
            </a:r>
          </a:p>
          <a:p>
            <a:pPr marL="0" indent="0">
              <a:spcBef>
                <a:spcPts val="0"/>
              </a:spcBef>
              <a:buNone/>
            </a:pPr>
            <a:endParaRPr lang="en-US" sz="1200" dirty="0">
              <a:latin typeface="Consolas" panose="020B0609020204030204" pitchFamily="49" charset="0"/>
            </a:endParaRPr>
          </a:p>
          <a:p>
            <a:pPr marL="0" indent="0">
              <a:spcBef>
                <a:spcPts val="0"/>
              </a:spcBef>
              <a:buNone/>
            </a:pPr>
            <a:r>
              <a:rPr lang="en-US" sz="1200" dirty="0">
                <a:latin typeface="Consolas" panose="020B0609020204030204" pitchFamily="49" charset="0"/>
              </a:rPr>
              <a:t>int main()</a:t>
            </a:r>
          </a:p>
          <a:p>
            <a:pPr marL="0" indent="0">
              <a:spcBef>
                <a:spcPts val="0"/>
              </a:spcBef>
              <a:buNone/>
            </a:pPr>
            <a:r>
              <a:rPr lang="en-US" sz="1200" dirty="0">
                <a:latin typeface="Consolas" panose="020B0609020204030204" pitchFamily="49" charset="0"/>
              </a:rPr>
              <a:t>{</a:t>
            </a:r>
          </a:p>
          <a:p>
            <a:pPr marL="0" indent="0">
              <a:spcBef>
                <a:spcPts val="0"/>
              </a:spcBef>
              <a:buNone/>
            </a:pPr>
            <a:r>
              <a:rPr lang="en-US" sz="1200" dirty="0">
                <a:latin typeface="Consolas" panose="020B0609020204030204" pitchFamily="49" charset="0"/>
              </a:rPr>
              <a:t>    project	little;</a:t>
            </a:r>
          </a:p>
          <a:p>
            <a:pPr marL="0" indent="0">
              <a:spcBef>
                <a:spcPts val="0"/>
              </a:spcBef>
              <a:buNone/>
            </a:pPr>
            <a:r>
              <a:rPr lang="en-US" sz="1200" dirty="0">
                <a:latin typeface="Consolas" panose="020B0609020204030204" pitchFamily="49" charset="0"/>
              </a:rPr>
              <a:t>    project*	big = new project;</a:t>
            </a:r>
          </a:p>
          <a:p>
            <a:pPr marL="0" indent="0">
              <a:spcBef>
                <a:spcPts val="0"/>
              </a:spcBef>
              <a:buNone/>
            </a:pPr>
            <a:r>
              <a:rPr lang="en-US" sz="1200" dirty="0">
                <a:latin typeface="Consolas" panose="020B0609020204030204" pitchFamily="49" charset="0"/>
              </a:rPr>
              <a:t> </a:t>
            </a:r>
          </a:p>
          <a:p>
            <a:pPr marL="0" indent="0">
              <a:spcBef>
                <a:spcPts val="0"/>
              </a:spcBef>
              <a:buNone/>
            </a:pPr>
            <a:r>
              <a:rPr lang="en-US" sz="1200" dirty="0">
                <a:latin typeface="Consolas" panose="020B0609020204030204" pitchFamily="49" charset="0"/>
              </a:rPr>
              <a:t>    return 0;</a:t>
            </a:r>
          </a:p>
          <a:p>
            <a:pPr marL="0" indent="0">
              <a:spcBef>
                <a:spcPts val="0"/>
              </a:spcBef>
              <a:buNone/>
            </a:pPr>
            <a:r>
              <a:rPr lang="en-US" sz="1200" dirty="0">
                <a:latin typeface="Consolas" panose="020B0609020204030204" pitchFamily="49" charset="0"/>
              </a:rPr>
              <a:t>}</a:t>
            </a:r>
          </a:p>
        </p:txBody>
      </p:sp>
      <p:sp>
        <p:nvSpPr>
          <p:cNvPr id="5" name="Text Placeholder 4">
            <a:extLst>
              <a:ext uri="{FF2B5EF4-FFF2-40B4-BE49-F238E27FC236}">
                <a16:creationId xmlns:a16="http://schemas.microsoft.com/office/drawing/2014/main" id="{CE54CBFF-3F30-4733-0949-7D83CCE29CE4}"/>
              </a:ext>
            </a:extLst>
          </p:cNvPr>
          <p:cNvSpPr>
            <a:spLocks noGrp="1"/>
          </p:cNvSpPr>
          <p:nvPr>
            <p:ph type="body" sz="quarter" idx="13"/>
            <p:custDataLst>
              <p:tags r:id="rId4"/>
            </p:custDataLst>
          </p:nvPr>
        </p:nvSpPr>
        <p:spPr>
          <a:xfrm>
            <a:off x="6338316" y="2313433"/>
            <a:ext cx="4270248" cy="704087"/>
          </a:xfrm>
        </p:spPr>
        <p:txBody>
          <a:bodyPr/>
          <a:lstStyle/>
          <a:p>
            <a:r>
              <a:rPr lang="en-US" cap="none" dirty="0"/>
              <a:t>APPLICATION</a:t>
            </a:r>
          </a:p>
        </p:txBody>
      </p:sp>
      <p:sp>
        <p:nvSpPr>
          <p:cNvPr id="6" name="Title 5">
            <a:extLst>
              <a:ext uri="{FF2B5EF4-FFF2-40B4-BE49-F238E27FC236}">
                <a16:creationId xmlns:a16="http://schemas.microsoft.com/office/drawing/2014/main" id="{C9480985-7820-8660-F00F-8CBC72934B4B}"/>
              </a:ext>
            </a:extLst>
          </p:cNvPr>
          <p:cNvSpPr>
            <a:spLocks noGrp="1"/>
          </p:cNvSpPr>
          <p:nvPr>
            <p:ph type="title"/>
            <p:custDataLst>
              <p:tags r:id="rId5"/>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Building Association:</a:t>
            </a:r>
            <a:br>
              <a:rPr lang="en-US" dirty="0"/>
            </a:br>
            <a:r>
              <a:rPr lang="en-US" cap="none" dirty="0">
                <a:latin typeface="Consolas" panose="020B0609020204030204" pitchFamily="49" charset="0"/>
              </a:rPr>
              <a:t>project</a:t>
            </a:r>
            <a:r>
              <a:rPr lang="en-US" dirty="0"/>
              <a:t> first</a:t>
            </a:r>
          </a:p>
        </p:txBody>
      </p:sp>
    </p:spTree>
    <p:extLst>
      <p:ext uri="{BB962C8B-B14F-4D97-AF65-F5344CB8AC3E}">
        <p14:creationId xmlns:p14="http://schemas.microsoft.com/office/powerpoint/2010/main" val="38942851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40AA24F-5A44-24C0-4055-85271CB902E3}"/>
              </a:ext>
            </a:extLst>
          </p:cNvPr>
          <p:cNvSpPr>
            <a:spLocks noGrp="1"/>
          </p:cNvSpPr>
          <p:nvPr>
            <p:ph type="body" idx="1"/>
            <p:custDataLst>
              <p:tags r:id="rId1"/>
            </p:custDataLst>
          </p:nvPr>
        </p:nvSpPr>
        <p:spPr>
          <a:xfrm>
            <a:off x="1583436" y="2313433"/>
            <a:ext cx="4270248" cy="704087"/>
          </a:xfrm>
        </p:spPr>
        <p:txBody>
          <a:bodyPr/>
          <a:lstStyle/>
          <a:p>
            <a:r>
              <a:rPr lang="en-US" cap="none" dirty="0"/>
              <a:t>APPLICATION</a:t>
            </a:r>
          </a:p>
        </p:txBody>
      </p:sp>
      <p:sp>
        <p:nvSpPr>
          <p:cNvPr id="3" name="Content Placeholder 2">
            <a:extLst>
              <a:ext uri="{FF2B5EF4-FFF2-40B4-BE49-F238E27FC236}">
                <a16:creationId xmlns:a16="http://schemas.microsoft.com/office/drawing/2014/main" id="{B9095CA5-75B4-303A-E072-5B994B51F271}"/>
              </a:ext>
            </a:extLst>
          </p:cNvPr>
          <p:cNvSpPr>
            <a:spLocks noGrp="1"/>
          </p:cNvSpPr>
          <p:nvPr>
            <p:ph sz="half" idx="2"/>
            <p:custDataLst>
              <p:tags r:id="rId2"/>
            </p:custDataLst>
          </p:nvPr>
        </p:nvSpPr>
        <p:spPr>
          <a:xfrm>
            <a:off x="1583436" y="3143250"/>
            <a:ext cx="4270248" cy="2596776"/>
          </a:xfrm>
        </p:spPr>
        <p:txBody>
          <a:bodyPr>
            <a:noAutofit/>
          </a:bodyPr>
          <a:lstStyle/>
          <a:p>
            <a:pPr marL="0" indent="0">
              <a:lnSpc>
                <a:spcPct val="120000"/>
              </a:lnSpc>
              <a:spcBef>
                <a:spcPts val="0"/>
              </a:spcBef>
              <a:buNone/>
            </a:pPr>
            <a:r>
              <a:rPr lang="en-US" sz="1200" dirty="0">
                <a:latin typeface="Consolas" panose="020B0609020204030204" pitchFamily="49" charset="0"/>
              </a:rPr>
              <a:t>#include "contractor.h"</a:t>
            </a:r>
          </a:p>
          <a:p>
            <a:pPr marL="0" indent="0">
              <a:lnSpc>
                <a:spcPct val="120000"/>
              </a:lnSpc>
              <a:spcBef>
                <a:spcPts val="0"/>
              </a:spcBef>
              <a:buNone/>
            </a:pPr>
            <a:r>
              <a:rPr lang="en-US" sz="1200" dirty="0">
                <a:latin typeface="Consolas" panose="020B0609020204030204" pitchFamily="49" charset="0"/>
              </a:rPr>
              <a:t>#include "project.h"</a:t>
            </a:r>
          </a:p>
          <a:p>
            <a:pPr marL="0" indent="0">
              <a:lnSpc>
                <a:spcPct val="120000"/>
              </a:lnSpc>
              <a:spcBef>
                <a:spcPts val="0"/>
              </a:spcBef>
              <a:buNone/>
            </a:pPr>
            <a:endParaRPr lang="en-US" sz="1200" dirty="0">
              <a:latin typeface="Consolas" panose="020B0609020204030204" pitchFamily="49" charset="0"/>
            </a:endParaRPr>
          </a:p>
          <a:p>
            <a:pPr marL="0" indent="0">
              <a:lnSpc>
                <a:spcPct val="120000"/>
              </a:lnSpc>
              <a:spcBef>
                <a:spcPts val="0"/>
              </a:spcBef>
              <a:buNone/>
            </a:pPr>
            <a:r>
              <a:rPr lang="en-US" sz="1200" dirty="0">
                <a:latin typeface="Consolas" panose="020B0609020204030204" pitchFamily="49" charset="0"/>
              </a:rPr>
              <a:t>int main()</a:t>
            </a:r>
          </a:p>
          <a:p>
            <a:pPr marL="0" indent="0">
              <a:lnSpc>
                <a:spcPct val="120000"/>
              </a:lnSpc>
              <a:spcBef>
                <a:spcPts val="0"/>
              </a:spcBef>
              <a:buNone/>
            </a:pPr>
            <a:r>
              <a:rPr lang="en-US" sz="1200" dirty="0">
                <a:latin typeface="Consolas" panose="020B0609020204030204" pitchFamily="49" charset="0"/>
              </a:rPr>
              <a:t>{</a:t>
            </a:r>
          </a:p>
          <a:p>
            <a:pPr marL="0" indent="0">
              <a:lnSpc>
                <a:spcPct val="120000"/>
              </a:lnSpc>
              <a:spcBef>
                <a:spcPts val="0"/>
              </a:spcBef>
              <a:buNone/>
            </a:pPr>
            <a:r>
              <a:rPr lang="en-US" sz="1200" dirty="0">
                <a:latin typeface="Consolas" panose="020B0609020204030204" pitchFamily="49" charset="0"/>
              </a:rPr>
              <a:t>    contractor	foo;</a:t>
            </a:r>
          </a:p>
          <a:p>
            <a:pPr marL="0" indent="0">
              <a:lnSpc>
                <a:spcPct val="120000"/>
              </a:lnSpc>
              <a:spcBef>
                <a:spcPts val="0"/>
              </a:spcBef>
              <a:buNone/>
            </a:pPr>
            <a:r>
              <a:rPr lang="en-US" sz="1200" dirty="0">
                <a:latin typeface="Consolas" panose="020B0609020204030204" pitchFamily="49" charset="0"/>
              </a:rPr>
              <a:t>    contractor*	bar = new contractor;</a:t>
            </a:r>
          </a:p>
          <a:p>
            <a:pPr marL="0" indent="0">
              <a:lnSpc>
                <a:spcPct val="120000"/>
              </a:lnSpc>
              <a:spcBef>
                <a:spcPts val="0"/>
              </a:spcBef>
              <a:buNone/>
            </a:pPr>
            <a:endParaRPr lang="en-US" sz="1200" dirty="0">
              <a:latin typeface="Consolas" panose="020B0609020204030204" pitchFamily="49" charset="0"/>
            </a:endParaRPr>
          </a:p>
          <a:p>
            <a:pPr marL="0" indent="0">
              <a:lnSpc>
                <a:spcPct val="120000"/>
              </a:lnSpc>
              <a:spcBef>
                <a:spcPts val="0"/>
              </a:spcBef>
              <a:buNone/>
            </a:pPr>
            <a:r>
              <a:rPr lang="en-US" sz="1200" dirty="0">
                <a:latin typeface="Consolas" panose="020B0609020204030204" pitchFamily="49" charset="0"/>
              </a:rPr>
              <a:t>    return 0;</a:t>
            </a:r>
          </a:p>
          <a:p>
            <a:pPr marL="0" indent="0">
              <a:lnSpc>
                <a:spcPct val="120000"/>
              </a:lnSpc>
              <a:spcBef>
                <a:spcPts val="0"/>
              </a:spcBef>
              <a:buNone/>
            </a:pPr>
            <a:r>
              <a:rPr lang="en-US" sz="1200" dirty="0">
                <a:latin typeface="Consolas" panose="020B0609020204030204" pitchFamily="49" charset="0"/>
              </a:rPr>
              <a:t>}</a:t>
            </a:r>
          </a:p>
        </p:txBody>
      </p:sp>
      <p:sp>
        <p:nvSpPr>
          <p:cNvPr id="4" name="Content Placeholder 3">
            <a:extLst>
              <a:ext uri="{FF2B5EF4-FFF2-40B4-BE49-F238E27FC236}">
                <a16:creationId xmlns:a16="http://schemas.microsoft.com/office/drawing/2014/main" id="{4E92BDD6-F646-DCE8-94BC-391D2DE40491}"/>
              </a:ext>
            </a:extLst>
          </p:cNvPr>
          <p:cNvSpPr>
            <a:spLocks noGrp="1"/>
          </p:cNvSpPr>
          <p:nvPr>
            <p:ph sz="quarter" idx="4"/>
            <p:custDataLst>
              <p:tags r:id="rId3"/>
            </p:custDataLst>
          </p:nvPr>
        </p:nvSpPr>
        <p:spPr>
          <a:xfrm>
            <a:off x="6338316" y="3143250"/>
            <a:ext cx="4270248" cy="2596776"/>
          </a:xfrm>
        </p:spPr>
        <p:txBody>
          <a:bodyPr>
            <a:noAutofit/>
          </a:bodyPr>
          <a:lstStyle/>
          <a:p>
            <a:pPr marL="0" indent="0">
              <a:buNone/>
            </a:pPr>
            <a:r>
              <a:rPr lang="en-US" sz="1200" dirty="0"/>
              <a:t>#include "contractor.h"</a:t>
            </a:r>
          </a:p>
          <a:p>
            <a:pPr marL="0" indent="0">
              <a:lnSpc>
                <a:spcPct val="120000"/>
              </a:lnSpc>
              <a:spcBef>
                <a:spcPts val="0"/>
              </a:spcBef>
              <a:buNone/>
            </a:pPr>
            <a:endParaRPr lang="en-US" sz="1200" dirty="0">
              <a:latin typeface="Consolas" panose="020B0609020204030204" pitchFamily="49" charset="0"/>
            </a:endParaRPr>
          </a:p>
          <a:p>
            <a:pPr marL="0" indent="0">
              <a:lnSpc>
                <a:spcPct val="120000"/>
              </a:lnSpc>
              <a:spcBef>
                <a:spcPts val="0"/>
              </a:spcBef>
              <a:buNone/>
            </a:pPr>
            <a:r>
              <a:rPr lang="en-US" sz="1200" dirty="0">
                <a:latin typeface="Consolas" panose="020B0609020204030204" pitchFamily="49" charset="0"/>
              </a:rPr>
              <a:t>contractor::contractor(project* a_p)</a:t>
            </a:r>
          </a:p>
          <a:p>
            <a:pPr marL="0" indent="0">
              <a:lnSpc>
                <a:spcPct val="120000"/>
              </a:lnSpc>
              <a:spcBef>
                <a:spcPts val="0"/>
              </a:spcBef>
              <a:buNone/>
            </a:pPr>
            <a:r>
              <a:rPr lang="en-US" sz="1200" dirty="0">
                <a:latin typeface="Consolas" panose="020B0609020204030204" pitchFamily="49" charset="0"/>
              </a:rPr>
              <a:t>{</a:t>
            </a:r>
          </a:p>
          <a:p>
            <a:pPr marL="0" indent="0">
              <a:lnSpc>
                <a:spcPct val="120000"/>
              </a:lnSpc>
              <a:spcBef>
                <a:spcPts val="0"/>
              </a:spcBef>
              <a:buNone/>
            </a:pPr>
            <a:r>
              <a:rPr lang="en-US" sz="1200" dirty="0">
                <a:latin typeface="Consolas" panose="020B0609020204030204" pitchFamily="49" charset="0"/>
              </a:rPr>
              <a:t>	theProject = a_p;</a:t>
            </a:r>
          </a:p>
          <a:p>
            <a:pPr marL="0" indent="0">
              <a:lnSpc>
                <a:spcPct val="120000"/>
              </a:lnSpc>
              <a:spcBef>
                <a:spcPts val="0"/>
              </a:spcBef>
              <a:buNone/>
            </a:pPr>
            <a:r>
              <a:rPr lang="en-US" sz="1200" dirty="0">
                <a:latin typeface="Consolas" panose="020B0609020204030204" pitchFamily="49" charset="0"/>
              </a:rPr>
              <a:t>}</a:t>
            </a:r>
          </a:p>
          <a:p>
            <a:pPr marL="0" indent="0">
              <a:lnSpc>
                <a:spcPct val="120000"/>
              </a:lnSpc>
              <a:spcBef>
                <a:spcPts val="0"/>
              </a:spcBef>
              <a:buNone/>
            </a:pPr>
            <a:endParaRPr lang="en-US" sz="1200" dirty="0">
              <a:latin typeface="Consolas" panose="020B0609020204030204" pitchFamily="49" charset="0"/>
            </a:endParaRPr>
          </a:p>
          <a:p>
            <a:pPr marL="0" indent="0">
              <a:lnSpc>
                <a:spcPct val="120000"/>
              </a:lnSpc>
              <a:spcBef>
                <a:spcPts val="0"/>
              </a:spcBef>
              <a:buNone/>
            </a:pPr>
            <a:r>
              <a:rPr lang="en-US" sz="1200" dirty="0">
                <a:latin typeface="Consolas" panose="020B0609020204030204" pitchFamily="49" charset="0"/>
              </a:rPr>
              <a:t>contractor::contractor()</a:t>
            </a:r>
          </a:p>
          <a:p>
            <a:pPr marL="0" indent="0">
              <a:lnSpc>
                <a:spcPct val="120000"/>
              </a:lnSpc>
              <a:spcBef>
                <a:spcPts val="0"/>
              </a:spcBef>
              <a:buNone/>
            </a:pPr>
            <a:r>
              <a:rPr lang="en-US" sz="1200" dirty="0">
                <a:latin typeface="Consolas" panose="020B0609020204030204" pitchFamily="49" charset="0"/>
              </a:rPr>
              <a:t>{</a:t>
            </a:r>
          </a:p>
          <a:p>
            <a:pPr marL="0" indent="0">
              <a:lnSpc>
                <a:spcPct val="120000"/>
              </a:lnSpc>
              <a:spcBef>
                <a:spcPts val="0"/>
              </a:spcBef>
              <a:buNone/>
            </a:pPr>
            <a:r>
              <a:rPr lang="en-US" sz="1200" dirty="0">
                <a:latin typeface="Consolas" panose="020B0609020204030204" pitchFamily="49" charset="0"/>
              </a:rPr>
              <a:t>	theProject = new project(</a:t>
            </a:r>
            <a:r>
              <a:rPr lang="en-US" sz="1200" dirty="0">
                <a:solidFill>
                  <a:srgbClr val="FF0000"/>
                </a:solidFill>
                <a:latin typeface="Consolas" panose="020B0609020204030204" pitchFamily="49" charset="0"/>
              </a:rPr>
              <a:t>this</a:t>
            </a:r>
            <a:r>
              <a:rPr lang="en-US" sz="1200" dirty="0">
                <a:latin typeface="Consolas" panose="020B0609020204030204" pitchFamily="49" charset="0"/>
              </a:rPr>
              <a:t>);</a:t>
            </a:r>
          </a:p>
          <a:p>
            <a:pPr marL="0" indent="0">
              <a:lnSpc>
                <a:spcPct val="120000"/>
              </a:lnSpc>
              <a:spcBef>
                <a:spcPts val="0"/>
              </a:spcBef>
              <a:buNone/>
            </a:pPr>
            <a:r>
              <a:rPr lang="en-US" sz="1200" dirty="0">
                <a:latin typeface="Consolas" panose="020B0609020204030204" pitchFamily="49" charset="0"/>
              </a:rPr>
              <a:t>}</a:t>
            </a:r>
          </a:p>
        </p:txBody>
      </p:sp>
      <p:sp>
        <p:nvSpPr>
          <p:cNvPr id="5" name="Text Placeholder 4">
            <a:extLst>
              <a:ext uri="{FF2B5EF4-FFF2-40B4-BE49-F238E27FC236}">
                <a16:creationId xmlns:a16="http://schemas.microsoft.com/office/drawing/2014/main" id="{CE54CBFF-3F30-4733-0949-7D83CCE29CE4}"/>
              </a:ext>
            </a:extLst>
          </p:cNvPr>
          <p:cNvSpPr>
            <a:spLocks noGrp="1"/>
          </p:cNvSpPr>
          <p:nvPr>
            <p:ph type="body" sz="quarter" idx="13"/>
            <p:custDataLst>
              <p:tags r:id="rId4"/>
            </p:custDataLst>
          </p:nvPr>
        </p:nvSpPr>
        <p:spPr>
          <a:xfrm>
            <a:off x="6338316" y="2313433"/>
            <a:ext cx="4270248" cy="704087"/>
          </a:xfrm>
        </p:spPr>
        <p:txBody>
          <a:bodyPr/>
          <a:lstStyle/>
          <a:p>
            <a:r>
              <a:rPr lang="en-US" cap="none" dirty="0"/>
              <a:t>contractor.cpp</a:t>
            </a:r>
          </a:p>
        </p:txBody>
      </p:sp>
      <p:sp>
        <p:nvSpPr>
          <p:cNvPr id="6" name="Title 5">
            <a:extLst>
              <a:ext uri="{FF2B5EF4-FFF2-40B4-BE49-F238E27FC236}">
                <a16:creationId xmlns:a16="http://schemas.microsoft.com/office/drawing/2014/main" id="{C9480985-7820-8660-F00F-8CBC72934B4B}"/>
              </a:ext>
            </a:extLst>
          </p:cNvPr>
          <p:cNvSpPr>
            <a:spLocks noGrp="1"/>
          </p:cNvSpPr>
          <p:nvPr>
            <p:ph type="title"/>
            <p:custDataLst>
              <p:tags r:id="rId5"/>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Building Association</a:t>
            </a:r>
            <a:br>
              <a:rPr lang="en-US" dirty="0"/>
            </a:br>
            <a:r>
              <a:rPr lang="en-US" cap="none" dirty="0">
                <a:latin typeface="Consolas" panose="020B0609020204030204" pitchFamily="49" charset="0"/>
              </a:rPr>
              <a:t>contractor</a:t>
            </a:r>
            <a:r>
              <a:rPr lang="en-US" dirty="0"/>
              <a:t> First</a:t>
            </a:r>
          </a:p>
        </p:txBody>
      </p:sp>
    </p:spTree>
    <p:extLst>
      <p:ext uri="{BB962C8B-B14F-4D97-AF65-F5344CB8AC3E}">
        <p14:creationId xmlns:p14="http://schemas.microsoft.com/office/powerpoint/2010/main" val="38500408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1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3&quot;/&gt;&lt;/TableIndex&gt;&lt;/ShapeTextInfo&gt;"/>
</p:tagLst>
</file>

<file path=ppt/tags/tag1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3&quot;/&gt;&lt;/TableIndex&gt;&lt;/ShapeTextInfo&gt;"/>
</p:tagLst>
</file>

<file path=ppt/tags/tag2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2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2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2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0&quot;/&gt;&lt;/TableIndex&gt;&lt;/ShapeTextInfo&gt;"/>
  <p:tag name="PRESENTER_DUMMYTAG" val="&lt;DummyForForceWrite&gt;&lt;/DummyForForceWrite&gt;"/>
  <p:tag name="HTML_SHAPEINFO" val="&lt;ThreeDShapeInfo&gt;&lt;uuid val=&quot;{58C8FF21-2360-4F05-9F68-166FA96C6AFA}&quot;/&gt;&lt;isInvalidForFieldText val=&quot;0&quot;/&gt;&lt;Image&gt;&lt;filename val=&quot;C:\Users\delroy\AppData\Local\Temp\CP184822525703Session\CPTrustFolder184822525703\PPTImport184822565984\data\asimages\{58C8FF21-2360-4F05-9F68-166FA96C6AFA}_1.png&quot;/&gt;&lt;left val=&quot;167&quot;/&gt;&lt;top val=&quot;249&quot;/&gt;&lt;width val=&quot;945&quot;/&gt;&lt;height val=&quot;174&quot;/&gt;&lt;hasText val=&quot;1&quot;/&gt;&lt;/Image&gt;&lt;/ThreeDShapeInfo&gt;"/>
</p:tagLst>
</file>

<file path=ppt/tags/tag2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4&quot;/&gt;&lt;/TableIndex&gt;&lt;/ShapeTextInfo&gt;"/>
  <p:tag name="PRESENTER_DUMMYTAG" val="&lt;DummyForForceWrite&gt;&lt;/DummyForForceWrite&gt;"/>
  <p:tag name="HTML_SHAPEINFO" val="&lt;ThreeDShapeInfo&gt;&lt;uuid val=&quot;{24C61827-6D29-4564-8C6B-489B69B1BA35}&quot;/&gt;&lt;isInvalidForFieldText val=&quot;0&quot;/&gt;&lt;Image&gt;&lt;filename val=&quot;C:\Users\delroy\AppData\Local\Temp\CP184822525703Session\CPTrustFolder184822525703\PPTImport184822565984\data\asimages\{24C61827-6D29-4564-8C6B-489B69B1BA35}_1.png&quot;/&gt;&lt;left val=&quot;282&quot;/&gt;&lt;top val=&quot;452&quot;/&gt;&lt;width val=&quot;715&quot;/&gt;&lt;height val=&quot;135&quot;/&gt;&lt;hasText val=&quot;1&quot;/&gt;&lt;/Image&gt;&lt;/ThreeDShapeInfo&gt;"/>
</p:tagLst>
</file>

<file path=ppt/tags/tag2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1&quot;/&gt;&lt;/TableIndex&gt;&lt;/ShapeTextInfo&gt;"/>
  <p:tag name="PRESENTER_DUMMYTAG" val="&lt;DummyForForceWrite&gt;&lt;/DummyForForceWrite&gt;"/>
  <p:tag name="HTML_SHAPEINFO" val="&lt;ThreeDShapeInfo&gt;&lt;uuid val=&quot;{B45E6A90-C06B-4638-A109-CDE5B38449F5}&quot;/&gt;&lt;isInvalidForFieldText val=&quot;0&quot;/&gt;&lt;Image&gt;&lt;filename val=&quot;C:\Users\delroy\AppData\Local\Temp\CP184822525703Session\CPTrustFolder184822525703\PPTImport184822565984\data\asimages\{B45E6A90-C06B-4638-A109-CDE5B38449F5}_1.png&quot;/&gt;&lt;left val=&quot;167&quot;/&gt;&lt;top val=&quot;647&quot;/&gt;&lt;width val=&quot;159&quot;/&gt;&lt;height val=&quot;35&quot;/&gt;&lt;hasText val=&quot;1&quot;/&gt;&lt;/Image&gt;&lt;/ThreeDShapeInfo&gt;"/>
</p:tagLst>
</file>

<file path=ppt/tags/tag2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 name="HTML_SHAPEINFO" val="&lt;ThreeDShapeInfo&gt;&lt;uuid val=&quot;{89E1BDF8-1040-4C50-A45E-47695C71070A}&quot;/&gt;&lt;isInvalidForFieldText val=&quot;0&quot;/&gt;&lt;Image&gt;&lt;filename val=&quot;C:\Users\delroy\AppData\Local\Temp\CP184822525703Session\CPTrustFolder184822525703\PPTImport184822565984\data\asimages\{89E1BDF8-1040-4C50-A45E-47695C71070A}_2.png&quot;/&gt;&lt;left val=&quot;165&quot;/&gt;&lt;top val=&quot;242&quot;/&gt;&lt;width val=&quot;449&quot;/&gt;&lt;height val=&quot;85&quot;/&gt;&lt;hasText val=&quot;1&quot;/&gt;&lt;/Image&gt;&lt;/ThreeDShapeInfo&gt;"/>
</p:tagLst>
</file>

<file path=ppt/tags/tag2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2&quot;/&gt;&lt;lineCharCount val=&quot;19&quot;/&gt;&lt;lineCharCount val=&quot;1&quot;/&gt;&lt;lineCharCount val=&quot;14&quot;/&gt;&lt;lineCharCount val=&quot;2&quot;/&gt;&lt;lineCharCount val=&quot;13&quot;/&gt;&lt;lineCharCount val=&quot;35&quot;/&gt;&lt;lineCharCount val=&quot;12&quot;/&gt;&lt;lineCharCount val=&quot;45&quot;/&gt;&lt;lineCharCount val=&quot;10&quot;/&gt;&lt;lineCharCount val=&quot;33&quot;/&gt;&lt;lineCharCount val=&quot;10&quot;/&gt;&lt;lineCharCount val=&quot;2&quot;/&gt;&lt;/TableIndex&gt;&lt;/ShapeTextInfo&gt;"/>
  <p:tag name="HTML_SHAPEINFO" val="&lt;ThreeDShapeInfo&gt;&lt;uuid val=&quot;{867BF766-0C2A-44D3-B87D-2CD3DA6BD9CB}&quot;/&gt;&lt;isInvalidForFieldText val=&quot;0&quot;/&gt;&lt;Image&gt;&lt;filename val=&quot;C:\Users\delroy\AppData\Local\Temp\CP184822525703Session\CPTrustFolder184822525703\PPTImport184822565984\data\asimages\{867BF766-0C2A-44D3-B87D-2CD3DA6BD9CB}_2.png&quot;/&gt;&lt;left val=&quot;100&quot;/&gt;&lt;top val=&quot;327&quot;/&gt;&lt;width val=&quot;514&quot;/&gt;&lt;height val=&quot;307&quot;/&gt;&lt;hasText val=&quot;1&quot;/&gt;&lt;/Image&gt;&lt;/ThreeDShapeInfo&gt;"/>
</p:tagLst>
</file>

<file path=ppt/tags/tag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3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2&quot;/&gt;&lt;lineCharCount val=&quot;15&quot;/&gt;&lt;lineCharCount val=&quot;1&quot;/&gt;&lt;lineCharCount val=&quot;18&quot;/&gt;&lt;lineCharCount val=&quot;2&quot;/&gt;&lt;lineCharCount val=&quot;13&quot;/&gt;&lt;lineCharCount val=&quot;29&quot;/&gt;&lt;lineCharCount val=&quot;12&quot;/&gt;&lt;lineCharCount val=&quot;39&quot;/&gt;&lt;lineCharCount val=&quot;10&quot;/&gt;&lt;lineCharCount val=&quot;30&quot;/&gt;&lt;lineCharCount val=&quot;10&quot;/&gt;&lt;lineCharCount val=&quot;2&quot;/&gt;&lt;/TableIndex&gt;&lt;/ShapeTextInfo&gt;"/>
  <p:tag name="HTML_SHAPEINFO" val="&lt;ThreeDShapeInfo&gt;&lt;uuid val=&quot;{D66894FF-D48C-47C6-9EBE-852DF7FABE5D}&quot;/&gt;&lt;isInvalidForFieldText val=&quot;0&quot;/&gt;&lt;Image&gt;&lt;filename val=&quot;C:\Users\delroy\AppData\Local\Temp\CP184822525703Session\CPTrustFolder184822525703\PPTImport184822565984\data\asimages\{D66894FF-D48C-47C6-9EBE-852DF7FABE5D}_2.png&quot;/&gt;&lt;left val=&quot;662&quot;/&gt;&lt;top val=&quot;327&quot;/&gt;&lt;width val=&quot;460&quot;/&gt;&lt;height val=&quot;307&quot;/&gt;&lt;hasText val=&quot;1&quot;/&gt;&lt;/Image&gt;&lt;/ThreeDShapeInfo&gt;"/>
</p:tagLst>
</file>

<file path=ppt/tags/tag3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2&quot;/&gt;&lt;/TableIndex&gt;&lt;/ShapeTextInfo&gt;"/>
  <p:tag name="HTML_SHAPEINFO" val="&lt;ThreeDShapeInfo&gt;&lt;uuid val=&quot;{D1270133-B31C-4748-8481-AB4E1A4A2F3A}&quot;/&gt;&lt;isInvalidForFieldText val=&quot;0&quot;/&gt;&lt;Image&gt;&lt;filename val=&quot;C:\Users\delroy\AppData\Local\Temp\CP184822525703Session\CPTrustFolder184822525703\PPTImport184822565984\data\asimages\{D1270133-B31C-4748-8481-AB4E1A4A2F3A}_2.png&quot;/&gt;&lt;left val=&quot;664&quot;/&gt;&lt;top val=&quot;242&quot;/&gt;&lt;width val=&quot;449&quot;/&gt;&lt;height val=&quot;85&quot;/&gt;&lt;hasText val=&quot;1&quot;/&gt;&lt;/Image&gt;&lt;/ThreeDShapeInfo&gt;"/>
</p:tagLst>
</file>

<file path=ppt/tags/tag3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2&quot;/&gt;&lt;lineCharCount val=&quot;16&quot;/&gt;&lt;/TableIndex&gt;&lt;/ShapeTextInfo&gt;"/>
  <p:tag name="HTML_SHAPEINFO" val="&lt;ThreeDShapeInfo&gt;&lt;uuid val=&quot;{2F10978D-D2E6-43DB-B655-88EC3A1982E9}&quot;/&gt;&lt;isInvalidForFieldText val=&quot;0&quot;/&gt;&lt;Image&gt;&lt;filename val=&quot;C:\Users\delroy\AppData\Local\Temp\CP184822525703Session\CPTrustFolder184822525703\PPTImport184822565984\data\asimages\{2F10978D-D2E6-43DB-B655-88EC3A1982E9}_2.png&quot;/&gt;&lt;left val=&quot;233&quot;/&gt;&lt;top val=&quot;100&quot;/&gt;&lt;width val=&quot;813&quot;/&gt;&lt;height val=&quot;126&quot;/&gt;&lt;hasText val=&quot;1&quot;/&gt;&lt;/Image&gt;&lt;/ThreeDShapeInfo&gt;"/>
</p:tagLst>
</file>

<file path=ppt/tags/tag3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4&quot;/&gt;&lt;/TableIndex&gt;&lt;/ShapeTextInfo&gt;"/>
  <p:tag name="HTML_SHAPEINFO" val="&lt;ThreeDShapeInfo&gt;&lt;uuid val=&quot;{9227F808-DB31-4A93-8773-7B81F019AD57}&quot;/&gt;&lt;isInvalidForFieldText val=&quot;0&quot;/&gt;&lt;Image&gt;&lt;filename val=&quot;C:\Users\delroy\AppData\Local\Temp\CP184822525703Session\CPTrustFolder184822525703\PPTImport184822565984\data\asimages\{9227F808-DB31-4A93-8773-7B81F019AD57}_3.png&quot;/&gt;&lt;left val=&quot;233&quot;/&gt;&lt;top val=&quot;100&quot;/&gt;&lt;width val=&quot;813&quot;/&gt;&lt;height val=&quot;126&quot;/&gt;&lt;hasText val=&quot;1&quot;/&gt;&lt;/Image&gt;&lt;/ThreeDShapeInfo&gt;"/>
</p:tagLst>
</file>

<file path=ppt/tags/tag3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3&quot;/&gt;&lt;lineCharCount val=&quot;24&quot;/&gt;&lt;lineCharCount val=&quot;21&quot;/&gt;&lt;lineCharCount val=&quot;1&quot;/&gt;&lt;lineCharCount val=&quot;11&quot;/&gt;&lt;lineCharCount val=&quot;2&quot;/&gt;&lt;lineCharCount val=&quot;17&quot;/&gt;&lt;lineCharCount val=&quot;21&quot;/&gt;&lt;lineCharCount val=&quot;10&quot;/&gt;&lt;lineCharCount val=&quot;27&quot;/&gt;&lt;lineCharCount val=&quot;23&quot;/&gt;&lt;lineCharCount val=&quot;1&quot;/&gt;&lt;lineCharCount val=&quot;14&quot;/&gt;&lt;lineCharCount val=&quot;1&quot;/&gt;&lt;/TableIndex&gt;&lt;/ShapeTextInfo&gt;"/>
  <p:tag name="HTML_SHAPEINFO" val="&lt;ThreeDShapeInfo&gt;&lt;uuid val=&quot;{A36AC254-36A6-4AE7-A6E2-FAEB0B2F1D85}&quot;/&gt;&lt;isInvalidForFieldText val=&quot;0&quot;/&gt;&lt;Image&gt;&lt;filename val=&quot;C:\Users\delroy\AppData\Local\Temp\CP184822525703Session\CPTrustFolder184822525703\PPTImport184822565984\data\asimages\{A36AC254-36A6-4AE7-A6E2-FAEB0B2F1D85}_3.png&quot;/&gt;&lt;left val=&quot;162&quot;/&gt;&lt;top val=&quot;274&quot;/&gt;&lt;width val=&quot;452&quot;/&gt;&lt;height val=&quot;351&quot;/&gt;&lt;hasText val=&quot;1&quot;/&gt;&lt;/Image&gt;&lt;/ThreeDShapeInfo&gt;"/>
</p:tagLst>
</file>

<file path=ppt/tags/tag3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3&quot;/&gt;&lt;lineCharCount val=&quot;24&quot;/&gt;&lt;lineCharCount val=&quot;21&quot;/&gt;&lt;lineCharCount val=&quot;1&quot;/&gt;&lt;lineCharCount val=&quot;11&quot;/&gt;&lt;lineCharCount val=&quot;2&quot;/&gt;&lt;lineCharCount val=&quot;32&quot;/&gt;&lt;lineCharCount val=&quot;39&quot;/&gt;&lt;lineCharCount val=&quot;10&quot;/&gt;&lt;lineCharCount val=&quot;26&quot;/&gt;&lt;lineCharCount val=&quot;22&quot;/&gt;&lt;lineCharCount val=&quot;1&quot;/&gt;&lt;lineCharCount val=&quot;14&quot;/&gt;&lt;lineCharCount val=&quot;1&quot;/&gt;&lt;/TableIndex&gt;&lt;/ShapeTextInfo&gt;"/>
  <p:tag name="HTML_SHAPEINFO" val="&lt;ThreeDShapeInfo&gt;&lt;uuid val=&quot;{5BBE9966-3ABB-41C9-AC54-F90DE6B53ECB}&quot;/&gt;&lt;isInvalidForFieldText val=&quot;0&quot;/&gt;&lt;Image&gt;&lt;filename val=&quot;C:\Users\delroy\AppData\Local\Temp\CP184822525703Session\CPTrustFolder184822525703\PPTImport184822565984\data\asimages\{5BBE9966-3ABB-41C9-AC54-F90DE6B53ECB}_3.png&quot;/&gt;&lt;left val=&quot;662&quot;/&gt;&lt;top val=&quot;274&quot;/&gt;&lt;width val=&quot;459&quot;/&gt;&lt;height val=&quot;351&quot;/&gt;&lt;hasText val=&quot;1&quot;/&gt;&lt;/Image&gt;&lt;/ThreeDShapeInfo&gt;"/>
</p:tagLst>
</file>

<file path=ppt/tags/tag3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1&quot;/&gt;&lt;lineCharCount val=&quot;17&quot;/&gt;&lt;/TableIndex&gt;&lt;/ShapeTextInfo&gt;"/>
  <p:tag name="HTML_SHAPEINFO" val="&lt;ThreeDShapeInfo&gt;&lt;uuid val=&quot;{2ECF7DD1-8F44-49B6-978C-500245AFAF19}&quot;/&gt;&lt;isInvalidForFieldText val=&quot;0&quot;/&gt;&lt;Image&gt;&lt;filename val=&quot;C:\Users\delroy\AppData\Local\Temp\CP184822525703Session\CPTrustFolder184822525703\PPTImport184822565984\data\asimages\{2ECF7DD1-8F44-49B6-978C-500245AFAF19}_4.png&quot;/&gt;&lt;left val=&quot;233&quot;/&gt;&lt;top val=&quot;100&quot;/&gt;&lt;width val=&quot;813&quot;/&gt;&lt;height val=&quot;126&quot;/&gt;&lt;hasText val=&quot;1&quot;/&gt;&lt;/Image&gt;&lt;/ThreeDShapeInfo&gt;"/>
</p:tagLst>
</file>

<file path=ppt/tags/tag3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5&quot;/&gt;&lt;lineCharCount val=&quot;13&quot;/&gt;&lt;lineCharCount val=&quot;20&quot;/&gt;&lt;lineCharCount val=&quot;21&quot;/&gt;&lt;lineCharCount val=&quot;1&quot;/&gt;&lt;lineCharCount val=&quot;18&quot;/&gt;&lt;lineCharCount val=&quot;24&quot;/&gt;&lt;lineCharCount val=&quot;1&quot;/&gt;&lt;lineCharCount val=&quot;14&quot;/&gt;&lt;lineCharCount val=&quot;2&quot;/&gt;&lt;lineCharCount val=&quot;13&quot;/&gt;&lt;lineCharCount val=&quot;35&quot;/&gt;&lt;lineCharCount val=&quot;12&quot;/&gt;&lt;lineCharCount val=&quot;19&quot;/&gt;&lt;lineCharCount val=&quot;34&quot;/&gt;&lt;lineCharCount val=&quot;3&quot;/&gt;&lt;/TableIndex&gt;&lt;/ShapeTextInfo&gt;"/>
  <p:tag name="HTML_SHAPEINFO" val="&lt;ThreeDShapeInfo&gt;&lt;uuid val=&quot;{A01EDD3D-0E07-4960-8395-FF7200E77C50}&quot;/&gt;&lt;isInvalidForFieldText val=&quot;0&quot;/&gt;&lt;Image&gt;&lt;filename val=&quot;C:\Users\delroy\AppData\Local\Temp\CP184822525703Session\CPTrustFolder184822525703\PPTImport184822565984\data\asimages\{A01EDD3D-0E07-4960-8395-FF7200E77C50}_4.png&quot;/&gt;&lt;left val=&quot;165&quot;/&gt;&lt;top val=&quot;276&quot;/&gt;&lt;width val=&quot;450&quot;/&gt;&lt;height val=&quot;373&quot;/&gt;&lt;hasText val=&quot;1&quot;/&gt;&lt;/Image&gt;&lt;/ThreeDShapeInfo&gt;"/>
</p:tagLst>
</file>

<file path=ppt/tags/tag3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5&quot;/&gt;&lt;lineCharCount val=&quot;13&quot;/&gt;&lt;lineCharCount val=&quot;20&quot;/&gt;&lt;lineCharCount val=&quot;21&quot;/&gt;&lt;lineCharCount val=&quot;1&quot;/&gt;&lt;lineCharCount val=&quot;15&quot;/&gt;&lt;lineCharCount val=&quot;21&quot;/&gt;&lt;lineCharCount val=&quot;1&quot;/&gt;&lt;lineCharCount val=&quot;17&quot;/&gt;&lt;lineCharCount val=&quot;2&quot;/&gt;&lt;lineCharCount val=&quot;13&quot;/&gt;&lt;lineCharCount val=&quot;29&quot;/&gt;&lt;lineCharCount val=&quot;12&quot;/&gt;&lt;lineCharCount val=&quot;34&quot;/&gt;&lt;lineCharCount val=&quot;22&quot;/&gt;&lt;lineCharCount val=&quot;2&quot;/&gt;&lt;/TableIndex&gt;&lt;/ShapeTextInfo&gt;"/>
  <p:tag name="HTML_SHAPEINFO" val="&lt;ThreeDShapeInfo&gt;&lt;uuid val=&quot;{539A4071-9EA2-4B6F-B6C4-E3BF0D12C9B1}&quot;/&gt;&lt;isInvalidForFieldText val=&quot;0&quot;/&gt;&lt;Image&gt;&lt;filename val=&quot;C:\Users\delroy\AppData\Local\Temp\CP184822525703Session\CPTrustFolder184822525703\PPTImport184822565984\data\asimages\{539A4071-9EA2-4B6F-B6C4-E3BF0D12C9B1}_4.png&quot;/&gt;&lt;left val=&quot;664&quot;/&gt;&lt;top val=&quot;276&quot;/&gt;&lt;width val=&quot;450&quot;/&gt;&lt;height val=&quot;373&quot;/&gt;&lt;hasText val=&quot;1&quot;/&gt;&lt;/Image&gt;&lt;/ThreeDShapeInfo&gt;"/>
</p:tagLst>
</file>

<file path=ppt/tags/tag3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1&quot;/&gt;&lt;lineCharCount val=&quot;28&quot;/&gt;&lt;/TableIndex&gt;&lt;/ShapeTextInfo&gt;"/>
  <p:tag name="HTML_SHAPEINFO" val="&lt;ThreeDShapeInfo&gt;&lt;uuid val=&quot;{20AB7ECE-3FF6-4A23-9A26-941DF5E12B8E}&quot;/&gt;&lt;isInvalidForFieldText val=&quot;0&quot;/&gt;&lt;Image&gt;&lt;filename val=&quot;C:\Users\delroy\AppData\Local\Temp\CP184822525703Session\CPTrustFolder184822525703\PPTImport184822565984\data\asimages\{20AB7ECE-3FF6-4A23-9A26-941DF5E12B8E}_5.png&quot;/&gt;&lt;left val=&quot;233&quot;/&gt;&lt;top val=&quot;100&quot;/&gt;&lt;width val=&quot;813&quot;/&gt;&lt;height val=&quot;126&quot;/&gt;&lt;hasText val=&quot;1&quot;/&gt;&lt;/Image&gt;&lt;/ThreeDShapeInfo&gt;"/>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1&quot;/&gt;&lt;lineCharCount val=&quot;17&quot;/&gt;&lt;lineCharCount val=&quot;2&quot;/&gt;&lt;lineCharCount val=&quot;13&quot;/&gt;&lt;lineCharCount val=&quot;29&quot;/&gt;&lt;lineCharCount val=&quot;3&quot;/&gt;&lt;lineCharCount val=&quot;1&quot;/&gt;&lt;lineCharCount val=&quot;14&quot;/&gt;&lt;lineCharCount val=&quot;2&quot;/&gt;&lt;lineCharCount val=&quot;13&quot;/&gt;&lt;lineCharCount val=&quot;35&quot;/&gt;&lt;lineCharCount val=&quot;2&quot;/&gt;&lt;/TableIndex&gt;&lt;/ShapeTextInfo&gt;"/>
  <p:tag name="HTML_SHAPEINFO" val="&lt;ThreeDShapeInfo&gt;&lt;uuid val=&quot;{946F93DD-1271-4911-9240-439A03B330E0}&quot;/&gt;&lt;isInvalidForFieldText val=&quot;0&quot;/&gt;&lt;Image&gt;&lt;filename val=&quot;C:\Users\delroy\AppData\Local\Temp\CP184822525703Session\CPTrustFolder184822525703\PPTImport184822565984\data\asimages\{946F93DD-1271-4911-9240-439A03B330E0}_5.png&quot;/&gt;&lt;left val=&quot;163&quot;/&gt;&lt;top val=&quot;275&quot;/&gt;&lt;width val=&quot;451&quot;/&gt;&lt;height val=&quot;327&quot;/&gt;&lt;hasText val=&quot;1&quot;/&gt;&lt;/Image&gt;&lt;/ThreeDShapeInfo&gt;"/>
</p:tagLst>
</file>

<file path=ppt/tags/tag4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4&quot;/&gt;&lt;lineCharCount val=&quot;18&quot;/&gt;&lt;lineCharCount val=&quot;15&quot;/&gt;&lt;lineCharCount val=&quot;1&quot;/&gt;&lt;lineCharCount val=&quot;17&quot;/&gt;&lt;lineCharCount val=&quot;2&quot;/&gt;&lt;lineCharCount val=&quot;13&quot;/&gt;&lt;lineCharCount val=&quot;29&quot;/&gt;&lt;lineCharCount val=&quot;3&quot;/&gt;&lt;lineCharCount val=&quot;1&quot;/&gt;&lt;lineCharCount val=&quot;14&quot;/&gt;&lt;lineCharCount val=&quot;2&quot;/&gt;&lt;lineCharCount val=&quot;13&quot;/&gt;&lt;lineCharCount val=&quot;35&quot;/&gt;&lt;lineCharCount val=&quot;3&quot;/&gt;&lt;/TableIndex&gt;&lt;/ShapeTextInfo&gt;"/>
  <p:tag name="HTML_SHAPEINFO" val="&lt;ThreeDShapeInfo&gt;&lt;uuid val=&quot;{9F132F05-D97A-4155-8FEA-272E66FA51D8}&quot;/&gt;&lt;isInvalidForFieldText val=&quot;0&quot;/&gt;&lt;Image&gt;&lt;filename val=&quot;C:\Users\delroy\AppData\Local\Temp\CP184822525703Session\CPTrustFolder184822525703\PPTImport184822565984\data\asimages\{9F132F05-D97A-4155-8FEA-272E66FA51D8}_5.png&quot;/&gt;&lt;left val=&quot;662&quot;/&gt;&lt;top val=&quot;272&quot;/&gt;&lt;width val=&quot;452&quot;/&gt;&lt;height val=&quot;330&quot;/&gt;&lt;hasText val=&quot;1&quot;/&gt;&lt;/Image&gt;&lt;/ThreeDShapeInfo&gt;"/>
</p:tagLst>
</file>

<file path=ppt/tags/tag4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1&quot;/&gt;&lt;/TableIndex&gt;&lt;/ShapeTextInfo&gt;"/>
  <p:tag name="HTML_SHAPEINFO" val="&lt;ThreeDShapeInfo&gt;&lt;uuid val=&quot;{FFDE0F8F-E1B8-4D9E-AB38-0306AFD93E14}&quot;/&gt;&lt;isInvalidForFieldText val=&quot;0&quot;/&gt;&lt;Image&gt;&lt;filename val=&quot;C:\Users\delroy\AppData\Local\Temp\CP184822525703Session\CPTrustFolder184822525703\PPTImport184822565984\data\asimages\{FFDE0F8F-E1B8-4D9E-AB38-0306AFD93E14}_6.png&quot;/&gt;&lt;left val=&quot;165&quot;/&gt;&lt;top val=&quot;242&quot;/&gt;&lt;width val=&quot;449&quot;/&gt;&lt;height val=&quot;85&quot;/&gt;&lt;hasText val=&quot;1&quot;/&gt;&lt;/Image&gt;&lt;/ThreeDShapeInfo&gt;"/>
</p:tagLst>
</file>

<file path=ppt/tags/tag4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1&quot;/&gt;&lt;lineCharCount val=&quot;21&quot;/&gt;&lt;lineCharCount val=&quot;1&quot;/&gt;&lt;lineCharCount val=&quot;19&quot;/&gt;&lt;lineCharCount val=&quot;2&quot;/&gt;&lt;lineCharCount val=&quot;39&quot;/&gt;&lt;lineCharCount val=&quot;2&quot;/&gt;&lt;lineCharCount val=&quot;1&quot;/&gt;&lt;lineCharCount val=&quot;34&quot;/&gt;&lt;lineCharCount val=&quot;2&quot;/&gt;&lt;lineCharCount val=&quot;22&quot;/&gt;&lt;lineCharCount val=&quot;1&quot;/&gt;&lt;/TableIndex&gt;&lt;/ShapeTextInfo&gt;"/>
  <p:tag name="HTML_SHAPEINFO" val="&lt;ThreeDShapeInfo&gt;&lt;uuid val=&quot;{209590C3-B072-4461-96F6-42AEF089A296}&quot;/&gt;&lt;isInvalidForFieldText val=&quot;0&quot;/&gt;&lt;Image&gt;&lt;filename val=&quot;C:\Users\delroy\AppData\Local\Temp\CP184822525703Session\CPTrustFolder184822525703\PPTImport184822565984\data\asimages\{209590C3-B072-4461-96F6-42AEF089A296}_6.png&quot;/&gt;&lt;left val=&quot;165&quot;/&gt;&lt;top val=&quot;329&quot;/&gt;&lt;width val=&quot;449&quot;/&gt;&lt;height val=&quot;274&quot;/&gt;&lt;hasText val=&quot;1&quot;/&gt;&lt;/Image&gt;&lt;/ThreeDShapeInfo&gt;"/>
</p:tagLst>
</file>

<file path=ppt/tags/tag4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1&quot;/&gt;&lt;lineCharCount val=&quot;24&quot;/&gt;&lt;lineCharCount val=&quot;1&quot;/&gt;&lt;lineCharCount val=&quot;37&quot;/&gt;&lt;lineCharCount val=&quot;2&quot;/&gt;&lt;lineCharCount val=&quot;19&quot;/&gt;&lt;lineCharCount val=&quot;2&quot;/&gt;&lt;lineCharCount val=&quot;1&quot;/&gt;&lt;lineCharCount val=&quot;25&quot;/&gt;&lt;lineCharCount val=&quot;2&quot;/&gt;&lt;lineCharCount val=&quot;33&quot;/&gt;&lt;lineCharCount val=&quot;1&quot;/&gt;&lt;/TableIndex&gt;&lt;/ShapeTextInfo&gt;"/>
  <p:tag name="HTML_SHAPEINFO" val="&lt;ThreeDShapeInfo&gt;&lt;uuid val=&quot;{0B7F38EA-0977-45C1-90E4-B66CC6ADCFC1}&quot;/&gt;&lt;isInvalidForFieldText val=&quot;0&quot;/&gt;&lt;Image&gt;&lt;filename val=&quot;C:\Users\delroy\AppData\Local\Temp\CP184822525703Session\CPTrustFolder184822525703\PPTImport184822565984\data\asimages\{0B7F38EA-0977-45C1-90E4-B66CC6ADCFC1}_6.png&quot;/&gt;&lt;left val=&quot;664&quot;/&gt;&lt;top val=&quot;329&quot;/&gt;&lt;width val=&quot;450&quot;/&gt;&lt;height val=&quot;274&quot;/&gt;&lt;hasText val=&quot;1&quot;/&gt;&lt;/Image&gt;&lt;/ThreeDShapeInfo&gt;"/>
</p:tagLst>
</file>

<file path=ppt/tags/tag4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4&quot;/&gt;&lt;/TableIndex&gt;&lt;/ShapeTextInfo&gt;"/>
  <p:tag name="HTML_SHAPEINFO" val="&lt;ThreeDShapeInfo&gt;&lt;uuid val=&quot;{8560DB1B-5BC0-4B1B-B703-2833A90788EC}&quot;/&gt;&lt;isInvalidForFieldText val=&quot;0&quot;/&gt;&lt;Image&gt;&lt;filename val=&quot;C:\Users\delroy\AppData\Local\Temp\CP184822525703Session\CPTrustFolder184822525703\PPTImport184822565984\data\asimages\{8560DB1B-5BC0-4B1B-B703-2833A90788EC}_6.png&quot;/&gt;&lt;left val=&quot;664&quot;/&gt;&lt;top val=&quot;242&quot;/&gt;&lt;width val=&quot;449&quot;/&gt;&lt;height val=&quot;85&quot;/&gt;&lt;hasText val=&quot;1&quot;/&gt;&lt;/Image&gt;&lt;/ThreeDShapeInfo&gt;"/>
</p:tagLst>
</file>

<file path=ppt/tags/tag4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6&quot;/&gt;&lt;lineCharCount val=&quot;12&quot;/&gt;&lt;/TableIndex&gt;&lt;/ShapeTextInfo&gt;"/>
  <p:tag name="HTML_SHAPEINFO" val="&lt;ThreeDShapeInfo&gt;&lt;uuid val=&quot;{23874143-715F-4468-ADAD-8F51D61DEF96}&quot;/&gt;&lt;isInvalidForFieldText val=&quot;0&quot;/&gt;&lt;Image&gt;&lt;filename val=&quot;C:\Users\delroy\AppData\Local\Temp\CP184822525703Session\CPTrustFolder184822525703\PPTImport184822565984\data\asimages\{23874143-715F-4468-ADAD-8F51D61DEF96}_6.png&quot;/&gt;&lt;left val=&quot;233&quot;/&gt;&lt;top val=&quot;100&quot;/&gt;&lt;width val=&quot;813&quot;/&gt;&lt;height val=&quot;126&quot;/&gt;&lt;hasText val=&quot;1&quot;/&gt;&lt;/Image&gt;&lt;/ThreeDShapeInfo&gt;"/>
</p:tagLst>
</file>

<file path=ppt/tags/tag4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1&quot;/&gt;&lt;/TableIndex&gt;&lt;/ShapeTextInfo&gt;"/>
  <p:tag name="HTML_SHAPEINFO" val="&lt;ThreeDShapeInfo&gt;&lt;uuid val=&quot;{341040DF-EC4F-47E7-A4AF-674FC5AFAB61}&quot;/&gt;&lt;isInvalidForFieldText val=&quot;0&quot;/&gt;&lt;Image&gt;&lt;filename val=&quot;C:\Users\delroy\AppData\Local\Temp\CP184822525703Session\CPTrustFolder184822525703\PPTImport184822565984\data\asimages\{341040DF-EC4F-47E7-A4AF-674FC5AFAB61}_7.png&quot;/&gt;&lt;left val=&quot;165&quot;/&gt;&lt;top val=&quot;242&quot;/&gt;&lt;width val=&quot;449&quot;/&gt;&lt;height val=&quot;85&quot;/&gt;&lt;hasText val=&quot;1&quot;/&gt;&lt;/Image&gt;&lt;/ThreeDShapeInfo&gt;"/>
</p:tagLst>
</file>

<file path=ppt/tags/tag4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1&quot;/&gt;&lt;lineCharCount val=&quot;21&quot;/&gt;&lt;lineCharCount val=&quot;1&quot;/&gt;&lt;lineCharCount val=&quot;19&quot;/&gt;&lt;lineCharCount val=&quot;2&quot;/&gt;&lt;lineCharCount val=&quot;39&quot;/&gt;&lt;lineCharCount val=&quot;2&quot;/&gt;&lt;lineCharCount val=&quot;1&quot;/&gt;&lt;lineCharCount val=&quot;34&quot;/&gt;&lt;lineCharCount val=&quot;2&quot;/&gt;&lt;lineCharCount val=&quot;22&quot;/&gt;&lt;lineCharCount val=&quot;1&quot;/&gt;&lt;/TableIndex&gt;&lt;/ShapeTextInfo&gt;"/>
  <p:tag name="HTML_SHAPEINFO" val="&lt;ThreeDShapeInfo&gt;&lt;uuid val=&quot;{3317AF0E-BB42-4BBA-B2E5-68E6CF6F1968}&quot;/&gt;&lt;isInvalidForFieldText val=&quot;0&quot;/&gt;&lt;Image&gt;&lt;filename val=&quot;C:\Users\delroy\AppData\Local\Temp\CP184822525703Session\CPTrustFolder184822525703\PPTImport184822565984\data\asimages\{3317AF0E-BB42-4BBA-B2E5-68E6CF6F1968}_7.png&quot;/&gt;&lt;left val=&quot;165&quot;/&gt;&lt;top val=&quot;329&quot;/&gt;&lt;width val=&quot;449&quot;/&gt;&lt;height val=&quot;274&quot;/&gt;&lt;hasText val=&quot;1&quot;/&gt;&lt;/Image&gt;&lt;/ThreeDShapeInfo&gt;"/>
</p:tagLst>
</file>

<file path=ppt/tags/tag4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9&quot;/&gt;&lt;lineCharCount val=&quot;21&quot;/&gt;&lt;lineCharCount val=&quot;1&quot;/&gt;&lt;lineCharCount val=&quot;11&quot;/&gt;&lt;lineCharCount val=&quot;2&quot;/&gt;&lt;lineCharCount val=&quot;20&quot;/&gt;&lt;lineCharCount val=&quot;32&quot;/&gt;&lt;lineCharCount val=&quot;2&quot;/&gt;&lt;lineCharCount val=&quot;14&quot;/&gt;&lt;lineCharCount val=&quot;1&quot;/&gt;&lt;/TableIndex&gt;&lt;/ShapeTextInfo&gt;"/>
  <p:tag name="HTML_SHAPEINFO" val="&lt;ThreeDShapeInfo&gt;&lt;uuid val=&quot;{0EC83233-AC18-477E-975E-3A3542EF3E95}&quot;/&gt;&lt;isInvalidForFieldText val=&quot;0&quot;/&gt;&lt;Image&gt;&lt;filename val=&quot;C:\Users\delroy\AppData\Local\Temp\CP184822525703Session\CPTrustFolder184822525703\PPTImport184822565984\data\asimages\{0EC83233-AC18-477E-975E-3A3542EF3E95}_7.png&quot;/&gt;&lt;left val=&quot;664&quot;/&gt;&lt;top val=&quot;329&quot;/&gt;&lt;width val=&quot;450&quot;/&gt;&lt;height val=&quot;274&quot;/&gt;&lt;hasText val=&quot;1&quot;/&gt;&lt;/Image&gt;&lt;/ThreeDShape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5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1&quot;/&gt;&lt;/TableIndex&gt;&lt;/ShapeTextInfo&gt;"/>
  <p:tag name="HTML_SHAPEINFO" val="&lt;ThreeDShapeInfo&gt;&lt;uuid val=&quot;{470A017F-3B41-4A28-876C-DD43FD82A806}&quot;/&gt;&lt;isInvalidForFieldText val=&quot;0&quot;/&gt;&lt;Image&gt;&lt;filename val=&quot;C:\Users\delroy\AppData\Local\Temp\CP184822525703Session\CPTrustFolder184822525703\PPTImport184822565984\data\asimages\{470A017F-3B41-4A28-876C-DD43FD82A806}_7.png&quot;/&gt;&lt;left val=&quot;664&quot;/&gt;&lt;top val=&quot;242&quot;/&gt;&lt;width val=&quot;449&quot;/&gt;&lt;height val=&quot;85&quot;/&gt;&lt;hasText val=&quot;1&quot;/&gt;&lt;/Image&gt;&lt;/ThreeDShapeInfo&gt;"/>
</p:tagLst>
</file>

<file path=ppt/tags/tag5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2&quot;/&gt;&lt;lineCharCount val=&quot;13&quot;/&gt;&lt;/TableIndex&gt;&lt;/ShapeTextInfo&gt;"/>
  <p:tag name="HTML_SHAPEINFO" val="&lt;ThreeDShapeInfo&gt;&lt;uuid val=&quot;{5433793F-1C81-472E-8120-915ECB9798F4}&quot;/&gt;&lt;isInvalidForFieldText val=&quot;0&quot;/&gt;&lt;Image&gt;&lt;filename val=&quot;C:\Users\delroy\AppData\Local\Temp\CP184822525703Session\CPTrustFolder184822525703\PPTImport184822565984\data\asimages\{5433793F-1C81-472E-8120-915ECB9798F4}_7.png&quot;/&gt;&lt;left val=&quot;233&quot;/&gt;&lt;top val=&quot;100&quot;/&gt;&lt;width val=&quot;813&quot;/&gt;&lt;height val=&quot;126&quot;/&gt;&lt;hasText val=&quot;1&quot;/&gt;&lt;/Image&gt;&lt;/ThreeDShapeInfo&gt;"/>
</p:tagLst>
</file>

<file path=ppt/tags/tag5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1&quot;/&gt;&lt;/TableIndex&gt;&lt;/ShapeTextInfo&gt;"/>
  <p:tag name="HTML_SHAPEINFO" val="&lt;ThreeDShapeInfo&gt;&lt;uuid val=&quot;{BFD1D55E-0AE5-46E1-961F-310E4F9B6B81}&quot;/&gt;&lt;isInvalidForFieldText val=&quot;0&quot;/&gt;&lt;Image&gt;&lt;filename val=&quot;C:\Users\delroy\AppData\Local\Temp\CP184822525703Session\CPTrustFolder184822525703\PPTImport184822565984\data\asimages\{BFD1D55E-0AE5-46E1-961F-310E4F9B6B81}_8.png&quot;/&gt;&lt;left val=&quot;165&quot;/&gt;&lt;top val=&quot;242&quot;/&gt;&lt;width val=&quot;449&quot;/&gt;&lt;height val=&quot;85&quot;/&gt;&lt;hasText val=&quot;1&quot;/&gt;&lt;/Image&gt;&lt;/ThreeDShapeInfo&gt;"/>
</p:tagLst>
</file>

<file path=ppt/tags/tag5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0&quot;/&gt;&lt;lineCharCount val=&quot;24&quot;/&gt;&lt;lineCharCount val=&quot;21&quot;/&gt;&lt;lineCharCount val=&quot;1&quot;/&gt;&lt;lineCharCount val=&quot;11&quot;/&gt;&lt;lineCharCount val=&quot;2&quot;/&gt;&lt;lineCharCount val=&quot;20&quot;/&gt;&lt;lineCharCount val=&quot;38&quot;/&gt;&lt;lineCharCount val=&quot;1&quot;/&gt;&lt;lineCharCount val=&quot;14&quot;/&gt;&lt;lineCharCount val=&quot;1&quot;/&gt;&lt;/TableIndex&gt;&lt;/ShapeTextInfo&gt;"/>
  <p:tag name="HTML_SHAPEINFO" val="&lt;ThreeDShapeInfo&gt;&lt;uuid val=&quot;{74EEC625-72B8-49BB-BD1A-380CFF95F016}&quot;/&gt;&lt;isInvalidForFieldText val=&quot;0&quot;/&gt;&lt;Image&gt;&lt;filename val=&quot;C:\Users\delroy\AppData\Local\Temp\CP184822525703Session\CPTrustFolder184822525703\PPTImport184822565984\data\asimages\{74EEC625-72B8-49BB-BD1A-380CFF95F016}_8.png&quot;/&gt;&lt;left val=&quot;165&quot;/&gt;&lt;top val=&quot;329&quot;/&gt;&lt;width val=&quot;449&quot;/&gt;&lt;height val=&quot;274&quot;/&gt;&lt;hasText val=&quot;1&quot;/&gt;&lt;/Image&gt;&lt;/ThreeDShapeInfo&gt;"/>
</p:tagLst>
</file>

<file path=ppt/tags/tag5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1&quot;/&gt;&lt;lineCharCount val=&quot;24&quot;/&gt;&lt;lineCharCount val=&quot;1&quot;/&gt;&lt;lineCharCount val=&quot;37&quot;/&gt;&lt;lineCharCount val=&quot;2&quot;/&gt;&lt;lineCharCount val=&quot;19&quot;/&gt;&lt;lineCharCount val=&quot;2&quot;/&gt;&lt;lineCharCount val=&quot;1&quot;/&gt;&lt;lineCharCount val=&quot;25&quot;/&gt;&lt;lineCharCount val=&quot;2&quot;/&gt;&lt;lineCharCount val=&quot;33&quot;/&gt;&lt;lineCharCount val=&quot;1&quot;/&gt;&lt;/TableIndex&gt;&lt;/ShapeTextInfo&gt;"/>
  <p:tag name="HTML_SHAPEINFO" val="&lt;ThreeDShapeInfo&gt;&lt;uuid val=&quot;{D899814A-4281-42FE-91CB-8414AF8DC709}&quot;/&gt;&lt;isInvalidForFieldText val=&quot;0&quot;/&gt;&lt;Image&gt;&lt;filename val=&quot;C:\Users\delroy\AppData\Local\Temp\CP184822525703Session\CPTrustFolder184822525703\PPTImport184822565984\data\asimages\{D899814A-4281-42FE-91CB-8414AF8DC709}_8.png&quot;/&gt;&lt;left val=&quot;664&quot;/&gt;&lt;top val=&quot;329&quot;/&gt;&lt;width val=&quot;450&quot;/&gt;&lt;height val=&quot;274&quot;/&gt;&lt;hasText val=&quot;1&quot;/&gt;&lt;/Image&gt;&lt;/ThreeDShapeInfo&gt;"/>
</p:tagLst>
</file>

<file path=ppt/tags/tag5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4&quot;/&gt;&lt;/TableIndex&gt;&lt;/ShapeTextInfo&gt;"/>
  <p:tag name="HTML_SHAPEINFO" val="&lt;ThreeDShapeInfo&gt;&lt;uuid val=&quot;{DB954F6C-3579-4BC5-9455-B57A1FC20934}&quot;/&gt;&lt;isInvalidForFieldText val=&quot;0&quot;/&gt;&lt;Image&gt;&lt;filename val=&quot;C:\Users\delroy\AppData\Local\Temp\CP184822525703Session\CPTrustFolder184822525703\PPTImport184822565984\data\asimages\{DB954F6C-3579-4BC5-9455-B57A1FC20934}_8.png&quot;/&gt;&lt;left val=&quot;664&quot;/&gt;&lt;top val=&quot;242&quot;/&gt;&lt;width val=&quot;449&quot;/&gt;&lt;height val=&quot;85&quot;/&gt;&lt;hasText val=&quot;1&quot;/&gt;&lt;/Image&gt;&lt;/ThreeDShapeInfo&gt;"/>
</p:tagLst>
</file>

<file path=ppt/tags/tag5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1&quot;/&gt;&lt;lineCharCount val=&quot;16&quot;/&gt;&lt;/TableIndex&gt;&lt;/ShapeTextInfo&gt;"/>
  <p:tag name="HTML_SHAPEINFO" val="&lt;ThreeDShapeInfo&gt;&lt;uuid val=&quot;{82AC9255-7D73-4FC2-B882-827A3BC6810A}&quot;/&gt;&lt;isInvalidForFieldText val=&quot;0&quot;/&gt;&lt;Image&gt;&lt;filename val=&quot;C:\Users\delroy\AppData\Local\Temp\CP184822525703Session\CPTrustFolder184822525703\PPTImport184822565984\data\asimages\{82AC9255-7D73-4FC2-B882-827A3BC6810A}_8.png&quot;/&gt;&lt;left val=&quot;233&quot;/&gt;&lt;top val=&quot;100&quot;/&gt;&lt;width val=&quot;813&quot;/&gt;&lt;height val=&quot;126&quot;/&gt;&lt;hasText val=&quot;1&quot;/&gt;&lt;/Image&gt;&lt;/ThreeDShape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7&quot;/&gt;&lt;lineCharCount val=&quot;5&quot;/&gt;&lt;/TableIndex&gt;&lt;/ShapeTextInfo&gt;"/>
</p:tagLst>
</file>

<file path=ppt/tags/tag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5&quot;/&gt;&lt;/TableIndex&gt;&lt;/ShapeTextInfo&gt;"/>
</p:tagLst>
</file>

<file path=ppt/tags/tag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857</TotalTime>
  <Words>1380</Words>
  <Application>Microsoft Office PowerPoint</Application>
  <PresentationFormat>Widescreen</PresentationFormat>
  <Paragraphs>205</Paragraphs>
  <Slides>8</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Consolas</vt:lpstr>
      <vt:lpstr>Gill Sans MT</vt:lpstr>
      <vt:lpstr>Parcel</vt:lpstr>
      <vt:lpstr>Building Association</vt:lpstr>
      <vt:lpstr>Building Association: Setter Functions</vt:lpstr>
      <vt:lpstr>Calling Setter Functions</vt:lpstr>
      <vt:lpstr>Building Association With Constructors</vt:lpstr>
      <vt:lpstr>Association Classes: After Preprocessing #include</vt:lpstr>
      <vt:lpstr>Complementary Association Constructors</vt:lpstr>
      <vt:lpstr>Building Association: project first</vt:lpstr>
      <vt:lpstr>Building Association contractor First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Building Association</dc:title>
  <dc:creator>Delroy Brinkerhoff</dc:creator>
  <cp:lastModifiedBy>Delroy Brinkerhoff</cp:lastModifiedBy>
  <cp:revision>18</cp:revision>
  <dcterms:created xsi:type="dcterms:W3CDTF">2016-07-13T22:03:45Z</dcterms:created>
  <dcterms:modified xsi:type="dcterms:W3CDTF">2023-06-13T20:48:37Z</dcterms:modified>
</cp:coreProperties>
</file>