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9" r:id="rId4"/>
    <p:sldId id="260" r:id="rId5"/>
    <p:sldId id="262" r:id="rId6"/>
    <p:sldId id="263"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455714-F6CD-4E1E-9456-2562075BD91A}" type="datetimeFigureOut">
              <a:rPr lang="en-US" smtClean="0"/>
              <a:t>7/21/2023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CB627E-279B-416D-8ED3-74110715801F}" type="slidenum">
              <a:rPr lang="en-US" smtClean="0"/>
              <a:t>‹#›</a:t>
            </a:fld>
            <a:endParaRPr lang="en-US"/>
          </a:p>
        </p:txBody>
      </p:sp>
    </p:spTree>
    <p:extLst>
      <p:ext uri="{BB962C8B-B14F-4D97-AF65-F5344CB8AC3E}">
        <p14:creationId xmlns:p14="http://schemas.microsoft.com/office/powerpoint/2010/main" val="897102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Dependency is one of the most challenging class relationships for us to understand. But recalling some of its previous names, “uses,” “using,” or “delegation,” can help clarify its meaning.</a:t>
            </a:r>
          </a:p>
          <a:p>
            <a:endParaRPr lang="en-US" dirty="0"/>
          </a:p>
        </p:txBody>
      </p:sp>
      <p:sp>
        <p:nvSpPr>
          <p:cNvPr id="4" name="Slide Number Placeholder 3"/>
          <p:cNvSpPr>
            <a:spLocks noGrp="1"/>
          </p:cNvSpPr>
          <p:nvPr>
            <p:ph type="sldNum" sz="quarter" idx="5"/>
          </p:nvPr>
        </p:nvSpPr>
        <p:spPr/>
        <p:txBody>
          <a:bodyPr/>
          <a:lstStyle/>
          <a:p>
            <a:fld id="{EDCB627E-279B-416D-8ED3-74110715801F}" type="slidenum">
              <a:rPr lang="en-US" smtClean="0"/>
              <a:t>1</a:t>
            </a:fld>
            <a:endParaRPr lang="en-US"/>
          </a:p>
        </p:txBody>
      </p:sp>
    </p:spTree>
    <p:extLst>
      <p:ext uri="{BB962C8B-B14F-4D97-AF65-F5344CB8AC3E}">
        <p14:creationId xmlns:p14="http://schemas.microsoft.com/office/powerpoint/2010/main" val="29994779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classes in a dependency relationship are variously named. Formally, they are called the “dependent” and “independent” classes. I prefer the names “client” and “supplier” because I find these names easier to remember and more clearly describe the interaction between the related classes.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best way to understand the dependency relationship is in terms of class responsibilities. Every class has some data it manages and functions that operate on the data. We can think of the functions as services that the class provides to client classes. Sometimes a client needs help to fulfill its responsibilities. So, we can say, “A client depends on a supplier,” “A client uses the services of a supplier,” or “A client delegates some of its responsibilities to a supplier.”</a:t>
            </a:r>
          </a:p>
          <a:p>
            <a:endParaRPr lang="en-US" dirty="0"/>
          </a:p>
        </p:txBody>
      </p:sp>
      <p:sp>
        <p:nvSpPr>
          <p:cNvPr id="4" name="Slide Number Placeholder 3"/>
          <p:cNvSpPr>
            <a:spLocks noGrp="1"/>
          </p:cNvSpPr>
          <p:nvPr>
            <p:ph type="sldNum" sz="quarter" idx="5"/>
          </p:nvPr>
        </p:nvSpPr>
        <p:spPr/>
        <p:txBody>
          <a:bodyPr/>
          <a:lstStyle/>
          <a:p>
            <a:fld id="{EDCB627E-279B-416D-8ED3-74110715801F}" type="slidenum">
              <a:rPr lang="en-US" smtClean="0"/>
              <a:t>2</a:t>
            </a:fld>
            <a:endParaRPr lang="en-US"/>
          </a:p>
        </p:txBody>
      </p:sp>
    </p:spTree>
    <p:extLst>
      <p:ext uri="{BB962C8B-B14F-4D97-AF65-F5344CB8AC3E}">
        <p14:creationId xmlns:p14="http://schemas.microsoft.com/office/powerpoint/2010/main" val="8382856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Unlike other relationships, dependency is intentionally temporary. Inheritance and composition last while the related classes exist, and programs can build and destroy association and aggregation whenever necessary. Programs build a dependency relationship, use it, and then quickly destroy it. We achieve this behavior by implementing dependency with function calls.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Following the UML 2 guidelines, software developers typically implement the dependency relationship with a function parameter. For example, Fowler states, “The most common case I use for dependencies with classes is when illustrating a transient relationship, such as when one object is passed to another as a parameter.” The program creates the parameter, including pointers and references, when it calls the function and destroys it when the function returns. I base the property values for lifetime (“independent”) and sharing (“shared”) on this practice. For building a dependency relationship, the function’s return type is unimportant.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However, a parameter is a specialized local variable, so some practitioners, especially those following the UML 1 standard, also build dependency relationships with non-parameter local variables. UML 1 included the stereotypes </a:t>
            </a:r>
            <a:r>
              <a:rPr lang="en-US" sz="1800" kern="100" dirty="0">
                <a:effectLst/>
                <a:latin typeface="Calibri" panose="020F0502020204030204" pitchFamily="34" charset="0"/>
                <a:ea typeface="Times New Roman" panose="02020603050405020304" pitchFamily="18" charset="0"/>
                <a:cs typeface="Courier New" panose="02070309020205020404" pitchFamily="49" charset="0"/>
              </a:rPr>
              <a:t>«parameter»</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kern="100" dirty="0">
                <a:effectLst/>
                <a:latin typeface="Calibri" panose="020F0502020204030204" pitchFamily="34" charset="0"/>
                <a:ea typeface="Times New Roman" panose="02020603050405020304" pitchFamily="18" charset="0"/>
                <a:cs typeface="Courier New" panose="02070309020205020404" pitchFamily="49" charset="0"/>
              </a:rPr>
              <a:t>«local»</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and </a:t>
            </a:r>
            <a:r>
              <a:rPr lang="en-US" sz="1800" kern="100" dirty="0">
                <a:effectLst/>
                <a:latin typeface="Calibri" panose="020F0502020204030204" pitchFamily="34" charset="0"/>
                <a:ea typeface="Times New Roman" panose="02020603050405020304" pitchFamily="18" charset="0"/>
                <a:cs typeface="Courier New" panose="02070309020205020404" pitchFamily="49" charset="0"/>
              </a:rPr>
              <a:t>«global»</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to clarify the supplier’s scope, but UML 2 does not.</a:t>
            </a:r>
          </a:p>
          <a:p>
            <a:endParaRPr lang="en-US" dirty="0"/>
          </a:p>
        </p:txBody>
      </p:sp>
      <p:sp>
        <p:nvSpPr>
          <p:cNvPr id="4" name="Slide Number Placeholder 3"/>
          <p:cNvSpPr>
            <a:spLocks noGrp="1"/>
          </p:cNvSpPr>
          <p:nvPr>
            <p:ph type="sldNum" sz="quarter" idx="5"/>
          </p:nvPr>
        </p:nvSpPr>
        <p:spPr/>
        <p:txBody>
          <a:bodyPr/>
          <a:lstStyle/>
          <a:p>
            <a:fld id="{EDCB627E-279B-416D-8ED3-74110715801F}" type="slidenum">
              <a:rPr lang="en-US" smtClean="0"/>
              <a:t>3</a:t>
            </a:fld>
            <a:endParaRPr lang="en-US"/>
          </a:p>
        </p:txBody>
      </p:sp>
    </p:spTree>
    <p:extLst>
      <p:ext uri="{BB962C8B-B14F-4D97-AF65-F5344CB8AC3E}">
        <p14:creationId xmlns:p14="http://schemas.microsoft.com/office/powerpoint/2010/main" val="9710548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Calibri" panose="020F0502020204030204" pitchFamily="34" charset="0"/>
              </a:rPr>
              <a:t>The UML dependency symbol is a dashed line decorated with an open arrowhead at one end. Like most class relationships, dependency is unidirectional, operating from the client to the supplier. That means the client can send messages to the supplier, the client “knows about” the supplier, and the program can navigate from the client to the supplier but not from the supplier to the client.</a:t>
            </a:r>
            <a:endParaRPr lang="en-US"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DCB627E-279B-416D-8ED3-74110715801F}" type="slidenum">
              <a:rPr lang="en-US" smtClean="0"/>
              <a:t>4</a:t>
            </a:fld>
            <a:endParaRPr lang="en-US"/>
          </a:p>
        </p:txBody>
      </p:sp>
    </p:spTree>
    <p:extLst>
      <p:ext uri="{BB962C8B-B14F-4D97-AF65-F5344CB8AC3E}">
        <p14:creationId xmlns:p14="http://schemas.microsoft.com/office/powerpoint/2010/main" val="8076054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Calibri" panose="020F0502020204030204" pitchFamily="34" charset="0"/>
              </a:rPr>
              <a:t>Unfortunately, dependency engenders some confusion among practitioners. </a:t>
            </a:r>
            <a:r>
              <a:rPr lang="en-US" sz="1800" kern="100" dirty="0" err="1">
                <a:effectLst/>
                <a:latin typeface="Calibri" panose="020F0502020204030204" pitchFamily="34" charset="0"/>
                <a:ea typeface="Times New Roman" panose="02020603050405020304" pitchFamily="18" charset="0"/>
                <a:cs typeface="Calibri" panose="020F0502020204030204" pitchFamily="34" charset="0"/>
              </a:rPr>
              <a:t>Booch</a:t>
            </a:r>
            <a:r>
              <a:rPr lang="en-US" sz="1800" kern="100" dirty="0">
                <a:effectLst/>
                <a:latin typeface="Calibri" panose="020F0502020204030204" pitchFamily="34" charset="0"/>
                <a:ea typeface="Times New Roman" panose="02020603050405020304" pitchFamily="18" charset="0"/>
                <a:cs typeface="Calibri" panose="020F0502020204030204" pitchFamily="34" charset="0"/>
              </a:rPr>
              <a:t>, Rumbaugh, and Jacobson, the original UML creators, define dependency as “</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 semantic relationship between two model elements in which a change to one element (the independent one) may affect the semantics of the other element (the dependent one).” Fowler offers a similar definition, stating that “A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dependency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exists between two elements if changes to the definition of one element (the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supplier</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or target) may cause changes to the other (the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client</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or source).” By these definitions, </a:t>
            </a:r>
            <a:r>
              <a:rPr lang="en-US" sz="1800" i="1" kern="100" dirty="0">
                <a:effectLst/>
                <a:latin typeface="Calibri" panose="020F0502020204030204" pitchFamily="34" charset="0"/>
                <a:ea typeface="Times New Roman" panose="02020603050405020304" pitchFamily="18" charset="0"/>
                <a:cs typeface="Times New Roman" panose="02020603050405020304" pitchFamily="18" charset="0"/>
              </a:rPr>
              <a:t>all</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class relationships are dependencies! Narrowing the relationship’s scope to local variables, especially parameters, mitigates the problem, leaving dependency as a helpful relationship.</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Fowler also observes, “Trying to show all the dependencies in a class diagram is an exercise in futility; there are too many, and they change too much.” So, we only diagram dependency when it adds understanding to a design. In my opinion, it’s more important to understand the concepts behind a dependency relationship than it is to diagram it. I recommend treating dependency like program comments: the primary rule of thumb is to make the design more understandable and usable.</a:t>
            </a:r>
          </a:p>
          <a:p>
            <a:endParaRPr lang="en-US" dirty="0"/>
          </a:p>
        </p:txBody>
      </p:sp>
      <p:sp>
        <p:nvSpPr>
          <p:cNvPr id="4" name="Slide Number Placeholder 3"/>
          <p:cNvSpPr>
            <a:spLocks noGrp="1"/>
          </p:cNvSpPr>
          <p:nvPr>
            <p:ph type="sldNum" sz="quarter" idx="5"/>
          </p:nvPr>
        </p:nvSpPr>
        <p:spPr/>
        <p:txBody>
          <a:bodyPr/>
          <a:lstStyle/>
          <a:p>
            <a:fld id="{EDCB627E-279B-416D-8ED3-74110715801F}" type="slidenum">
              <a:rPr lang="en-US" smtClean="0"/>
              <a:t>5</a:t>
            </a:fld>
            <a:endParaRPr lang="en-US"/>
          </a:p>
        </p:txBody>
      </p:sp>
    </p:spTree>
    <p:extLst>
      <p:ext uri="{BB962C8B-B14F-4D97-AF65-F5344CB8AC3E}">
        <p14:creationId xmlns:p14="http://schemas.microsoft.com/office/powerpoint/2010/main" val="1298943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There is one design problem for which dependencies are especially helpful. Rumbaugh describes and names the problem: “Sometimes it appears that the use of inheritance would increase code reuse within a program, when a true superclass/subclass relationship does not exist. Do not give in to the temptation to use this </a:t>
            </a:r>
            <a:r>
              <a:rPr lang="en-US" sz="1800" i="1" kern="100" dirty="0">
                <a:effectLst/>
                <a:latin typeface="Calibri" panose="020F0502020204030204" pitchFamily="34" charset="0"/>
                <a:ea typeface="Times New Roman" panose="02020603050405020304" pitchFamily="18" charset="0"/>
                <a:cs typeface="Times New Roman" panose="02020603050405020304" pitchFamily="18" charset="0"/>
              </a:rPr>
              <a:t>implementation inheritance</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use delegation instead.” Recall that delegation was an earlier name for dependency.</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Employee class has a string member variable called name and wishes to use the string compare function to compare the name with another string. Inheritance permits such code reuse, but it also suggests that an Employee Is-A string, which doesn’t sound correct. A Has-A relationship, composition as illustrated or aggregation, sounds better: an Employee Has-A name. The labeled dependency clearly illustrates the Employee class relaying the compare message to the string part class.</a:t>
            </a:r>
          </a:p>
          <a:p>
            <a:endParaRPr lang="en-US" dirty="0"/>
          </a:p>
        </p:txBody>
      </p:sp>
      <p:sp>
        <p:nvSpPr>
          <p:cNvPr id="4" name="Slide Number Placeholder 3"/>
          <p:cNvSpPr>
            <a:spLocks noGrp="1"/>
          </p:cNvSpPr>
          <p:nvPr>
            <p:ph type="sldNum" sz="quarter" idx="5"/>
          </p:nvPr>
        </p:nvSpPr>
        <p:spPr/>
        <p:txBody>
          <a:bodyPr/>
          <a:lstStyle/>
          <a:p>
            <a:fld id="{EDCB627E-279B-416D-8ED3-74110715801F}" type="slidenum">
              <a:rPr lang="en-US" smtClean="0"/>
              <a:t>6</a:t>
            </a:fld>
            <a:endParaRPr lang="en-US"/>
          </a:p>
        </p:txBody>
      </p:sp>
    </p:spTree>
    <p:extLst>
      <p:ext uri="{BB962C8B-B14F-4D97-AF65-F5344CB8AC3E}">
        <p14:creationId xmlns:p14="http://schemas.microsoft.com/office/powerpoint/2010/main" val="1155383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7/21/2023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7/21/2023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7/21/2023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7/21/2023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7/21/2023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7/21/2023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Dependency</a:t>
            </a:r>
          </a:p>
        </p:txBody>
      </p:sp>
      <p:sp>
        <p:nvSpPr>
          <p:cNvPr id="3" name="Subtitle 2"/>
          <p:cNvSpPr>
            <a:spLocks noGrp="1"/>
          </p:cNvSpPr>
          <p:nvPr>
            <p:ph type="subTitle" idx="1"/>
          </p:nvPr>
        </p:nvSpPr>
        <p:spPr/>
        <p:txBody>
          <a:bodyPr/>
          <a:lstStyle/>
          <a:p>
            <a:r>
              <a:rPr lang="en-US" dirty="0"/>
              <a:t>Uses / Using</a:t>
            </a:r>
          </a:p>
          <a:p>
            <a:r>
              <a:rPr lang="en-US" dirty="0"/>
              <a:t>Delegation</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89DB8-BD75-AE5D-28D1-A6A83AE7F69B}"/>
              </a:ext>
            </a:extLst>
          </p:cNvPr>
          <p:cNvSpPr>
            <a:spLocks noGrp="1"/>
          </p:cNvSpPr>
          <p:nvPr>
            <p:ph type="title"/>
          </p:nvPr>
        </p:nvSpPr>
        <p:spPr/>
        <p:txBody>
          <a:bodyPr/>
          <a:lstStyle/>
          <a:p>
            <a:r>
              <a:rPr lang="en-US" dirty="0"/>
              <a:t>Dependency:</a:t>
            </a:r>
            <a:br>
              <a:rPr lang="en-US" dirty="0"/>
            </a:br>
            <a:r>
              <a:rPr lang="en-US" dirty="0"/>
              <a:t>Roles and meaning</a:t>
            </a:r>
          </a:p>
        </p:txBody>
      </p:sp>
      <p:sp>
        <p:nvSpPr>
          <p:cNvPr id="4" name="Content Placeholder 3">
            <a:extLst>
              <a:ext uri="{FF2B5EF4-FFF2-40B4-BE49-F238E27FC236}">
                <a16:creationId xmlns:a16="http://schemas.microsoft.com/office/drawing/2014/main" id="{B21BEBFD-F32D-17AE-61CA-01B0862A6761}"/>
              </a:ext>
            </a:extLst>
          </p:cNvPr>
          <p:cNvSpPr>
            <a:spLocks noGrp="1"/>
          </p:cNvSpPr>
          <p:nvPr>
            <p:ph sz="half" idx="2"/>
          </p:nvPr>
        </p:nvSpPr>
        <p:spPr>
          <a:xfrm>
            <a:off x="6338315" y="2638043"/>
            <a:ext cx="4749895" cy="3398773"/>
          </a:xfrm>
        </p:spPr>
        <p:txBody>
          <a:bodyPr>
            <a:normAutofit/>
          </a:bodyPr>
          <a:lstStyle/>
          <a:p>
            <a:r>
              <a:rPr lang="en-US" dirty="0"/>
              <a:t>Various role names</a:t>
            </a:r>
          </a:p>
          <a:p>
            <a:pPr lvl="1"/>
            <a:r>
              <a:rPr lang="en-US" dirty="0"/>
              <a:t>Formal names are “dependent” &amp; “independent”</a:t>
            </a:r>
          </a:p>
          <a:p>
            <a:pPr lvl="1"/>
            <a:r>
              <a:rPr lang="en-US" dirty="0"/>
              <a:t>I prefer “client” and “supplier”</a:t>
            </a:r>
          </a:p>
          <a:p>
            <a:r>
              <a:rPr lang="en-US" dirty="0"/>
              <a:t>Best understood in terms of responsibilities</a:t>
            </a:r>
          </a:p>
          <a:p>
            <a:pPr lvl="1"/>
            <a:r>
              <a:rPr lang="en-US" dirty="0"/>
              <a:t>The client class </a:t>
            </a:r>
            <a:r>
              <a:rPr lang="en-US" i="1" dirty="0"/>
              <a:t>depends</a:t>
            </a:r>
            <a:r>
              <a:rPr lang="en-US" dirty="0"/>
              <a:t> on the supplier class to fulfill its responsibilities</a:t>
            </a:r>
          </a:p>
          <a:p>
            <a:pPr lvl="1"/>
            <a:r>
              <a:rPr lang="en-US" dirty="0"/>
              <a:t>The client class </a:t>
            </a:r>
            <a:r>
              <a:rPr lang="en-US" i="1" dirty="0"/>
              <a:t>uses</a:t>
            </a:r>
            <a:r>
              <a:rPr lang="en-US" dirty="0"/>
              <a:t> the supplier class to fulfill its responsibilities</a:t>
            </a:r>
          </a:p>
          <a:p>
            <a:pPr lvl="1"/>
            <a:r>
              <a:rPr lang="en-US" dirty="0"/>
              <a:t>The client class </a:t>
            </a:r>
            <a:r>
              <a:rPr lang="en-US" i="1" dirty="0"/>
              <a:t>delegates</a:t>
            </a:r>
            <a:r>
              <a:rPr lang="en-US" dirty="0"/>
              <a:t> some of its responsibilities to the supplier class</a:t>
            </a:r>
          </a:p>
        </p:txBody>
      </p:sp>
      <p:pic>
        <p:nvPicPr>
          <p:cNvPr id="14" name="Content Placeholder 13">
            <a:extLst>
              <a:ext uri="{FF2B5EF4-FFF2-40B4-BE49-F238E27FC236}">
                <a16:creationId xmlns:a16="http://schemas.microsoft.com/office/drawing/2014/main" id="{F460389A-B8AA-00DA-80F8-4F841A529220}"/>
              </a:ext>
            </a:extLst>
          </p:cNvPr>
          <p:cNvPicPr>
            <a:picLocks noGrp="1" noChangeAspect="1"/>
          </p:cNvPicPr>
          <p:nvPr>
            <p:ph sz="half"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74305" y="3321698"/>
            <a:ext cx="3628702" cy="1343964"/>
          </a:xfrm>
        </p:spPr>
      </p:pic>
    </p:spTree>
    <p:extLst>
      <p:ext uri="{BB962C8B-B14F-4D97-AF65-F5344CB8AC3E}">
        <p14:creationId xmlns:p14="http://schemas.microsoft.com/office/powerpoint/2010/main" val="2451957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7CCCA8D-03CA-D4E5-A8D5-F3C79A24393A}"/>
              </a:ext>
            </a:extLst>
          </p:cNvPr>
          <p:cNvSpPr>
            <a:spLocks noGrp="1"/>
          </p:cNvSpPr>
          <p:nvPr>
            <p:ph type="body" idx="1"/>
          </p:nvPr>
        </p:nvSpPr>
        <p:spPr>
          <a:xfrm>
            <a:off x="926486" y="2313433"/>
            <a:ext cx="3335460" cy="704087"/>
          </a:xfrm>
        </p:spPr>
        <p:txBody>
          <a:bodyPr/>
          <a:lstStyle/>
          <a:p>
            <a:r>
              <a:rPr lang="en-US" dirty="0"/>
              <a:t>Parameter</a:t>
            </a:r>
          </a:p>
        </p:txBody>
      </p:sp>
      <p:sp>
        <p:nvSpPr>
          <p:cNvPr id="6" name="Content Placeholder 5">
            <a:extLst>
              <a:ext uri="{FF2B5EF4-FFF2-40B4-BE49-F238E27FC236}">
                <a16:creationId xmlns:a16="http://schemas.microsoft.com/office/drawing/2014/main" id="{9B015025-BB92-43F1-5422-DB4506B8F11C}"/>
              </a:ext>
            </a:extLst>
          </p:cNvPr>
          <p:cNvSpPr>
            <a:spLocks noGrp="1"/>
          </p:cNvSpPr>
          <p:nvPr>
            <p:ph sz="half" idx="2"/>
          </p:nvPr>
        </p:nvSpPr>
        <p:spPr>
          <a:xfrm>
            <a:off x="926486" y="3143250"/>
            <a:ext cx="3335460" cy="2596776"/>
          </a:xfrm>
        </p:spPr>
        <p:txBody>
          <a:bodyPr>
            <a:normAutofit/>
          </a:bodyPr>
          <a:lstStyle/>
          <a:p>
            <a:pPr marL="0" indent="0">
              <a:lnSpc>
                <a:spcPct val="110000"/>
              </a:lnSpc>
              <a:spcBef>
                <a:spcPts val="0"/>
              </a:spcBef>
              <a:buNone/>
            </a:pPr>
            <a:r>
              <a:rPr lang="en-US" sz="1600" dirty="0">
                <a:latin typeface="Consolas" panose="020B0609020204030204" pitchFamily="49" charset="0"/>
              </a:rPr>
              <a:t>class bar { ... }</a:t>
            </a:r>
          </a:p>
          <a:p>
            <a:pPr marL="0" indent="0">
              <a:lnSpc>
                <a:spcPct val="110000"/>
              </a:lnSpc>
              <a:spcBef>
                <a:spcPts val="0"/>
              </a:spcBef>
              <a:buNone/>
            </a:pPr>
            <a:endParaRPr lang="en-US" sz="1600" dirty="0">
              <a:latin typeface="Consolas" panose="020B0609020204030204" pitchFamily="49" charset="0"/>
            </a:endParaRPr>
          </a:p>
          <a:p>
            <a:pPr marL="0" indent="0">
              <a:lnSpc>
                <a:spcPct val="110000"/>
              </a:lnSpc>
              <a:spcBef>
                <a:spcPts val="0"/>
              </a:spcBef>
              <a:buNone/>
            </a:pPr>
            <a:r>
              <a:rPr lang="en-US" sz="1600" dirty="0">
                <a:latin typeface="Consolas" panose="020B0609020204030204" pitchFamily="49" charset="0"/>
              </a:rPr>
              <a:t>class foo</a:t>
            </a:r>
          </a:p>
          <a:p>
            <a:pPr marL="0" indent="0">
              <a:lnSpc>
                <a:spcPct val="110000"/>
              </a:lnSpc>
              <a:spcBef>
                <a:spcPts val="0"/>
              </a:spcBef>
              <a:buNone/>
            </a:pPr>
            <a:r>
              <a:rPr lang="en-US" sz="1600" dirty="0">
                <a:latin typeface="Consolas" panose="020B0609020204030204" pitchFamily="49" charset="0"/>
              </a:rPr>
              <a:t>{</a:t>
            </a:r>
          </a:p>
          <a:p>
            <a:pPr marL="0" indent="0">
              <a:lnSpc>
                <a:spcPct val="110000"/>
              </a:lnSpc>
              <a:spcBef>
                <a:spcPts val="0"/>
              </a:spcBef>
              <a:buNone/>
            </a:pPr>
            <a:r>
              <a:rPr lang="en-US" sz="1600" dirty="0">
                <a:latin typeface="Consolas" panose="020B0609020204030204" pitchFamily="49" charset="0"/>
              </a:rPr>
              <a:t>    private:</a:t>
            </a:r>
          </a:p>
          <a:p>
            <a:pPr marL="0" indent="0">
              <a:lnSpc>
                <a:spcPct val="110000"/>
              </a:lnSpc>
              <a:spcBef>
                <a:spcPts val="0"/>
              </a:spcBef>
              <a:buNone/>
            </a:pPr>
            <a:r>
              <a:rPr lang="en-US" sz="1600" dirty="0">
                <a:latin typeface="Consolas" panose="020B0609020204030204" pitchFamily="49" charset="0"/>
              </a:rPr>
              <a:t>        T f1(</a:t>
            </a:r>
            <a:r>
              <a:rPr lang="en-US" sz="1600" dirty="0">
                <a:solidFill>
                  <a:srgbClr val="FF0000"/>
                </a:solidFill>
                <a:latin typeface="Consolas" panose="020B0609020204030204" pitchFamily="49" charset="0"/>
              </a:rPr>
              <a:t>bar b</a:t>
            </a:r>
            <a:r>
              <a:rPr lang="en-US" sz="1600" dirty="0">
                <a:latin typeface="Consolas" panose="020B0609020204030204" pitchFamily="49" charset="0"/>
              </a:rPr>
              <a:t>) { ... }</a:t>
            </a:r>
          </a:p>
          <a:p>
            <a:pPr marL="0" indent="0">
              <a:lnSpc>
                <a:spcPct val="110000"/>
              </a:lnSpc>
              <a:spcBef>
                <a:spcPts val="0"/>
              </a:spcBef>
              <a:buNone/>
            </a:pPr>
            <a:r>
              <a:rPr lang="en-US" sz="1600" dirty="0">
                <a:latin typeface="Consolas" panose="020B0609020204030204" pitchFamily="49" charset="0"/>
              </a:rPr>
              <a:t>        T f2();</a:t>
            </a:r>
          </a:p>
          <a:p>
            <a:pPr marL="0" indent="0">
              <a:lnSpc>
                <a:spcPct val="110000"/>
              </a:lnSpc>
              <a:spcBef>
                <a:spcPts val="0"/>
              </a:spcBef>
              <a:buNone/>
            </a:pPr>
            <a:r>
              <a:rPr lang="en-US" sz="1600" dirty="0">
                <a:latin typeface="Consolas" panose="020B0609020204030204" pitchFamily="49" charset="0"/>
              </a:rPr>
              <a:t>};</a:t>
            </a:r>
          </a:p>
        </p:txBody>
      </p:sp>
      <p:sp>
        <p:nvSpPr>
          <p:cNvPr id="7" name="Content Placeholder 6">
            <a:extLst>
              <a:ext uri="{FF2B5EF4-FFF2-40B4-BE49-F238E27FC236}">
                <a16:creationId xmlns:a16="http://schemas.microsoft.com/office/drawing/2014/main" id="{A12916ED-9127-2737-F0DD-4A44E9EE8AAC}"/>
              </a:ext>
            </a:extLst>
          </p:cNvPr>
          <p:cNvSpPr>
            <a:spLocks noGrp="1"/>
          </p:cNvSpPr>
          <p:nvPr>
            <p:ph sz="quarter" idx="4"/>
          </p:nvPr>
        </p:nvSpPr>
        <p:spPr>
          <a:xfrm>
            <a:off x="4616460" y="3143250"/>
            <a:ext cx="1421725" cy="1786102"/>
          </a:xfrm>
        </p:spPr>
        <p:txBody>
          <a:bodyPr>
            <a:normAutofit/>
          </a:bodyPr>
          <a:lstStyle/>
          <a:p>
            <a:pPr marL="0" indent="0">
              <a:spcBef>
                <a:spcPts val="0"/>
              </a:spcBef>
              <a:buNone/>
            </a:pPr>
            <a:r>
              <a:rPr lang="en-US" sz="1600" dirty="0">
                <a:latin typeface="Consolas" panose="020B0609020204030204" pitchFamily="49" charset="0"/>
              </a:rPr>
              <a:t>T foo::f2()</a:t>
            </a:r>
          </a:p>
          <a:p>
            <a:pPr marL="0" indent="0">
              <a:spcBef>
                <a:spcPts val="0"/>
              </a:spcBef>
              <a:buNone/>
            </a:pPr>
            <a:r>
              <a:rPr lang="en-US" sz="1600" dirty="0">
                <a:latin typeface="Consolas" panose="020B0609020204030204" pitchFamily="49" charset="0"/>
              </a:rPr>
              <a:t>{</a:t>
            </a:r>
          </a:p>
          <a:p>
            <a:pPr marL="0" indent="0">
              <a:spcBef>
                <a:spcPts val="0"/>
              </a:spcBef>
              <a:buNone/>
            </a:pPr>
            <a:r>
              <a:rPr lang="en-US" sz="1600" dirty="0">
                <a:latin typeface="Consolas" panose="020B0609020204030204" pitchFamily="49" charset="0"/>
              </a:rPr>
              <a:t>    </a:t>
            </a:r>
            <a:r>
              <a:rPr lang="en-US" sz="1600" dirty="0">
                <a:solidFill>
                  <a:srgbClr val="FF0000"/>
                </a:solidFill>
                <a:latin typeface="Consolas" panose="020B0609020204030204" pitchFamily="49" charset="0"/>
              </a:rPr>
              <a:t>bar b;</a:t>
            </a:r>
          </a:p>
          <a:p>
            <a:pPr marL="0" indent="0">
              <a:spcBef>
                <a:spcPts val="0"/>
              </a:spcBef>
              <a:buNone/>
            </a:pPr>
            <a:r>
              <a:rPr lang="en-US" sz="1600" dirty="0">
                <a:latin typeface="Consolas" panose="020B0609020204030204" pitchFamily="49" charset="0"/>
              </a:rPr>
              <a:t>      ...</a:t>
            </a:r>
          </a:p>
          <a:p>
            <a:pPr marL="0" indent="0">
              <a:spcBef>
                <a:spcPts val="0"/>
              </a:spcBef>
              <a:buNone/>
            </a:pPr>
            <a:r>
              <a:rPr lang="en-US" sz="1600" dirty="0">
                <a:latin typeface="Consolas" panose="020B0609020204030204" pitchFamily="49" charset="0"/>
              </a:rPr>
              <a:t>    b.g();</a:t>
            </a:r>
          </a:p>
          <a:p>
            <a:pPr marL="0" indent="0">
              <a:spcBef>
                <a:spcPts val="0"/>
              </a:spcBef>
              <a:buNone/>
            </a:pPr>
            <a:r>
              <a:rPr lang="en-US" sz="1600" dirty="0">
                <a:latin typeface="Consolas" panose="020B0609020204030204" pitchFamily="49" charset="0"/>
              </a:rPr>
              <a:t>}</a:t>
            </a:r>
          </a:p>
        </p:txBody>
      </p:sp>
      <p:sp>
        <p:nvSpPr>
          <p:cNvPr id="8" name="Text Placeholder 7">
            <a:extLst>
              <a:ext uri="{FF2B5EF4-FFF2-40B4-BE49-F238E27FC236}">
                <a16:creationId xmlns:a16="http://schemas.microsoft.com/office/drawing/2014/main" id="{09214815-7387-8BFF-ED24-0D873024D312}"/>
              </a:ext>
            </a:extLst>
          </p:cNvPr>
          <p:cNvSpPr>
            <a:spLocks noGrp="1"/>
          </p:cNvSpPr>
          <p:nvPr>
            <p:ph type="body" sz="quarter" idx="13"/>
          </p:nvPr>
        </p:nvSpPr>
        <p:spPr>
          <a:xfrm>
            <a:off x="4616460" y="2313433"/>
            <a:ext cx="1421725" cy="704087"/>
          </a:xfrm>
        </p:spPr>
        <p:txBody>
          <a:bodyPr/>
          <a:lstStyle/>
          <a:p>
            <a:r>
              <a:rPr lang="en-US" dirty="0"/>
              <a:t>Local Variable</a:t>
            </a:r>
          </a:p>
        </p:txBody>
      </p:sp>
      <p:sp>
        <p:nvSpPr>
          <p:cNvPr id="2" name="Title 1">
            <a:extLst>
              <a:ext uri="{FF2B5EF4-FFF2-40B4-BE49-F238E27FC236}">
                <a16:creationId xmlns:a16="http://schemas.microsoft.com/office/drawing/2014/main" id="{AD2481C0-A7BD-B150-BBFA-EDE22C6F5E1F}"/>
              </a:ext>
            </a:extLst>
          </p:cNvPr>
          <p:cNvSpPr>
            <a:spLocks noGrp="1"/>
          </p:cNvSpPr>
          <p:nvPr>
            <p:ph type="title"/>
          </p:nvPr>
        </p:nvSpPr>
        <p:spPr/>
        <p:txBody>
          <a:bodyPr/>
          <a:lstStyle/>
          <a:p>
            <a:r>
              <a:rPr lang="en-US" dirty="0"/>
              <a:t>Dependency</a:t>
            </a:r>
            <a:br>
              <a:rPr lang="en-US" dirty="0"/>
            </a:br>
            <a:r>
              <a:rPr lang="en-US" dirty="0"/>
              <a:t>Properties and Implementation</a:t>
            </a:r>
          </a:p>
        </p:txBody>
      </p:sp>
      <p:sp>
        <p:nvSpPr>
          <p:cNvPr id="4" name="Text Placeholder 7">
            <a:extLst>
              <a:ext uri="{FF2B5EF4-FFF2-40B4-BE49-F238E27FC236}">
                <a16:creationId xmlns:a16="http://schemas.microsoft.com/office/drawing/2014/main" id="{CEC46AFF-8900-E2ED-CE46-8E9E6CA42773}"/>
              </a:ext>
            </a:extLst>
          </p:cNvPr>
          <p:cNvSpPr txBox="1">
            <a:spLocks/>
          </p:cNvSpPr>
          <p:nvPr/>
        </p:nvSpPr>
        <p:spPr>
          <a:xfrm>
            <a:off x="6511174" y="2313433"/>
            <a:ext cx="4855775" cy="704087"/>
          </a:xfrm>
          <a:prstGeom prst="rect">
            <a:avLst/>
          </a:prstGeom>
        </p:spPr>
        <p:txBody>
          <a:bodyPr vert="horz" lIns="91440" tIns="45720" rIns="91440" bIns="45720" rtlCol="0" anchor="b" anchorCtr="1">
            <a:normAutofit/>
          </a:bodyPr>
          <a:lstStyle>
            <a:lvl1pPr marL="0" indent="0" algn="ctr" defTabSz="914400" rtl="0" eaLnBrk="1" latinLnBrk="0" hangingPunct="1">
              <a:lnSpc>
                <a:spcPct val="100000"/>
              </a:lnSpc>
              <a:spcBef>
                <a:spcPts val="1000"/>
              </a:spcBef>
              <a:buClr>
                <a:schemeClr val="accent2"/>
              </a:buClr>
              <a:buFont typeface="Arial" panose="020B0604020202020204" pitchFamily="34" charset="0"/>
              <a:buNone/>
              <a:defRPr sz="1900" b="0" kern="1200" cap="all" spc="100" baseline="0">
                <a:solidFill>
                  <a:schemeClr val="accent2">
                    <a:lumMod val="75000"/>
                  </a:schemeClr>
                </a:solidFill>
                <a:latin typeface="+mn-lt"/>
                <a:ea typeface="+mn-ea"/>
                <a:cs typeface="+mn-cs"/>
              </a:defRPr>
            </a:lvl1pPr>
            <a:lvl2pPr marL="457200" indent="0" algn="l" defTabSz="914400" rtl="0" eaLnBrk="1" latinLnBrk="0" hangingPunct="1">
              <a:lnSpc>
                <a:spcPct val="100000"/>
              </a:lnSpc>
              <a:spcBef>
                <a:spcPts val="1000"/>
              </a:spcBef>
              <a:buClr>
                <a:schemeClr val="accent2"/>
              </a:buClr>
              <a:buFont typeface="Arial" panose="020B0604020202020204" pitchFamily="34" charset="0"/>
              <a:buNone/>
              <a:defRPr sz="1900" b="1" kern="1200">
                <a:solidFill>
                  <a:schemeClr val="tx1">
                    <a:lumMod val="85000"/>
                    <a:lumOff val="15000"/>
                  </a:schemeClr>
                </a:solidFill>
                <a:latin typeface="+mn-lt"/>
                <a:ea typeface="+mn-ea"/>
                <a:cs typeface="+mn-cs"/>
              </a:defRPr>
            </a:lvl2pPr>
            <a:lvl3pPr marL="914400" indent="0" algn="l" defTabSz="914400" rtl="0" eaLnBrk="1" latinLnBrk="0" hangingPunct="1">
              <a:lnSpc>
                <a:spcPct val="100000"/>
              </a:lnSpc>
              <a:spcBef>
                <a:spcPts val="1000"/>
              </a:spcBef>
              <a:buClr>
                <a:schemeClr val="accent2"/>
              </a:buClr>
              <a:buFont typeface="Arial" panose="020B0604020202020204" pitchFamily="34" charset="0"/>
              <a:buNone/>
              <a:defRPr sz="1800" b="1" kern="1200">
                <a:solidFill>
                  <a:schemeClr val="tx1">
                    <a:lumMod val="85000"/>
                    <a:lumOff val="15000"/>
                  </a:schemeClr>
                </a:solidFill>
                <a:latin typeface="+mn-lt"/>
                <a:ea typeface="+mn-ea"/>
                <a:cs typeface="+mn-cs"/>
              </a:defRPr>
            </a:lvl3pPr>
            <a:lvl4pPr marL="1371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4pPr>
            <a:lvl5pPr marL="18288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5pPr>
            <a:lvl6pPr marL="22860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8pPr>
            <a:lvl9pPr marL="3657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9pPr>
          </a:lstStyle>
          <a:p>
            <a:r>
              <a:rPr lang="en-US" dirty="0"/>
              <a:t>Details</a:t>
            </a:r>
          </a:p>
        </p:txBody>
      </p:sp>
      <p:sp>
        <p:nvSpPr>
          <p:cNvPr id="9" name="Content Placeholder 3">
            <a:extLst>
              <a:ext uri="{FF2B5EF4-FFF2-40B4-BE49-F238E27FC236}">
                <a16:creationId xmlns:a16="http://schemas.microsoft.com/office/drawing/2014/main" id="{7411C80F-F72C-7CD7-1D4E-9EF6716748F5}"/>
              </a:ext>
            </a:extLst>
          </p:cNvPr>
          <p:cNvSpPr txBox="1">
            <a:spLocks/>
          </p:cNvSpPr>
          <p:nvPr/>
        </p:nvSpPr>
        <p:spPr>
          <a:xfrm>
            <a:off x="6511174" y="3176875"/>
            <a:ext cx="4855775" cy="300320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a:spcBef>
                <a:spcPts val="600"/>
              </a:spcBef>
            </a:pPr>
            <a:r>
              <a:rPr lang="en-US" dirty="0"/>
              <a:t>Binding is intentionally temporary</a:t>
            </a:r>
          </a:p>
          <a:p>
            <a:pPr>
              <a:spcBef>
                <a:spcPts val="600"/>
              </a:spcBef>
            </a:pPr>
            <a:r>
              <a:rPr lang="en-US" dirty="0"/>
              <a:t>Implemented with local variables &amp; parameters</a:t>
            </a:r>
          </a:p>
          <a:p>
            <a:pPr>
              <a:spcBef>
                <a:spcPts val="600"/>
              </a:spcBef>
            </a:pPr>
            <a:r>
              <a:rPr lang="en-US" dirty="0"/>
              <a:t>Lifetimes are independent</a:t>
            </a:r>
          </a:p>
          <a:p>
            <a:pPr lvl="1">
              <a:spcBef>
                <a:spcPts val="600"/>
              </a:spcBef>
            </a:pPr>
            <a:r>
              <a:rPr lang="en-US" dirty="0"/>
              <a:t>Relationship is created with the function call</a:t>
            </a:r>
          </a:p>
          <a:p>
            <a:pPr lvl="1">
              <a:spcBef>
                <a:spcPts val="600"/>
              </a:spcBef>
            </a:pPr>
            <a:r>
              <a:rPr lang="en-US" dirty="0"/>
              <a:t>Relationship ends when the function returns</a:t>
            </a:r>
          </a:p>
          <a:p>
            <a:pPr lvl="1">
              <a:spcBef>
                <a:spcPts val="600"/>
              </a:spcBef>
            </a:pPr>
            <a:r>
              <a:rPr lang="en-US" sz="1400" dirty="0"/>
              <a:t>Return types are insignificant</a:t>
            </a:r>
          </a:p>
          <a:p>
            <a:pPr lvl="1">
              <a:spcBef>
                <a:spcPts val="600"/>
              </a:spcBef>
            </a:pPr>
            <a:r>
              <a:rPr lang="en-US" sz="1400" dirty="0"/>
              <a:t>Suppliers may be pointers or references</a:t>
            </a:r>
          </a:p>
          <a:p>
            <a:pPr>
              <a:spcBef>
                <a:spcPts val="600"/>
              </a:spcBef>
            </a:pPr>
            <a:r>
              <a:rPr lang="en-US" sz="1600" dirty="0"/>
              <a:t>Sharing:</a:t>
            </a:r>
          </a:p>
          <a:p>
            <a:pPr lvl="1">
              <a:spcBef>
                <a:spcPts val="600"/>
              </a:spcBef>
            </a:pPr>
            <a:r>
              <a:rPr lang="en-US" sz="1400" dirty="0"/>
              <a:t>Sharable when implemented as a local variable</a:t>
            </a:r>
          </a:p>
          <a:p>
            <a:pPr lvl="1">
              <a:spcBef>
                <a:spcPts val="600"/>
              </a:spcBef>
            </a:pPr>
            <a:r>
              <a:rPr lang="en-US" sz="1400" dirty="0"/>
              <a:t>Shared when implemented as a parameter</a:t>
            </a:r>
          </a:p>
        </p:txBody>
      </p:sp>
    </p:spTree>
    <p:extLst>
      <p:ext uri="{BB962C8B-B14F-4D97-AF65-F5344CB8AC3E}">
        <p14:creationId xmlns:p14="http://schemas.microsoft.com/office/powerpoint/2010/main" val="2902099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C7FF834-B204-4967-8D47-8BB36EAF0E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F780A22D-61EA-43E3-BD94-3E39CF902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918509"/>
            <a:ext cx="12192000" cy="19394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F8D70C4-3F1B-AC7E-1E1A-71A850265BCF}"/>
              </a:ext>
            </a:extLst>
          </p:cNvPr>
          <p:cNvSpPr>
            <a:spLocks noGrp="1"/>
          </p:cNvSpPr>
          <p:nvPr>
            <p:ph type="title"/>
          </p:nvPr>
        </p:nvSpPr>
        <p:spPr>
          <a:xfrm>
            <a:off x="1600200" y="4269282"/>
            <a:ext cx="8991600" cy="1264762"/>
          </a:xfrm>
        </p:spPr>
        <p:txBody>
          <a:bodyPr vert="horz" lIns="274320" tIns="182880" rIns="274320" bIns="182880" rtlCol="0" anchor="ctr" anchorCtr="1">
            <a:normAutofit/>
          </a:bodyPr>
          <a:lstStyle/>
          <a:p>
            <a:r>
              <a:rPr lang="en-US" sz="3200" dirty="0"/>
              <a:t>Dependency Directionality</a:t>
            </a:r>
          </a:p>
        </p:txBody>
      </p:sp>
      <p:pic>
        <p:nvPicPr>
          <p:cNvPr id="4" name="Graphic 3">
            <a:extLst>
              <a:ext uri="{FF2B5EF4-FFF2-40B4-BE49-F238E27FC236}">
                <a16:creationId xmlns:a16="http://schemas.microsoft.com/office/drawing/2014/main" id="{33103C4A-6B5F-F48D-A39F-97A525E264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5267" y="1349226"/>
            <a:ext cx="10921466" cy="1883011"/>
          </a:xfrm>
          <a:prstGeom prst="rect">
            <a:avLst/>
          </a:prstGeom>
        </p:spPr>
      </p:pic>
    </p:spTree>
    <p:extLst>
      <p:ext uri="{BB962C8B-B14F-4D97-AF65-F5344CB8AC3E}">
        <p14:creationId xmlns:p14="http://schemas.microsoft.com/office/powerpoint/2010/main" val="956168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56058-AF87-EC11-C8AE-A8909E3BABE2}"/>
              </a:ext>
            </a:extLst>
          </p:cNvPr>
          <p:cNvSpPr>
            <a:spLocks noGrp="1"/>
          </p:cNvSpPr>
          <p:nvPr>
            <p:ph type="title"/>
          </p:nvPr>
        </p:nvSpPr>
        <p:spPr/>
        <p:txBody>
          <a:bodyPr/>
          <a:lstStyle/>
          <a:p>
            <a:r>
              <a:rPr lang="en-US" dirty="0"/>
              <a:t>Some Dependency Problems</a:t>
            </a:r>
          </a:p>
        </p:txBody>
      </p:sp>
      <p:sp>
        <p:nvSpPr>
          <p:cNvPr id="3" name="Content Placeholder 2">
            <a:extLst>
              <a:ext uri="{FF2B5EF4-FFF2-40B4-BE49-F238E27FC236}">
                <a16:creationId xmlns:a16="http://schemas.microsoft.com/office/drawing/2014/main" id="{83D77AF4-7C42-9B99-63EB-D5F6D35AB50B}"/>
              </a:ext>
            </a:extLst>
          </p:cNvPr>
          <p:cNvSpPr>
            <a:spLocks noGrp="1"/>
          </p:cNvSpPr>
          <p:nvPr>
            <p:ph idx="1"/>
          </p:nvPr>
        </p:nvSpPr>
        <p:spPr>
          <a:xfrm>
            <a:off x="2231136" y="2638044"/>
            <a:ext cx="7729728" cy="3523059"/>
          </a:xfrm>
        </p:spPr>
        <p:txBody>
          <a:bodyPr>
            <a:normAutofit lnSpcReduction="10000"/>
          </a:bodyPr>
          <a:lstStyle/>
          <a:p>
            <a:r>
              <a:rPr lang="en-US" dirty="0"/>
              <a:t>Dependency is “a semantic relationship between two model elements in which a change to one element (the independent one) may affect the semantics of the other element (the dependent one).” </a:t>
            </a:r>
            <a:r>
              <a:rPr lang="en-US" sz="1200" dirty="0"/>
              <a:t>(Booch, Rumbaugh, &amp; Jacobson)</a:t>
            </a:r>
          </a:p>
          <a:p>
            <a:r>
              <a:rPr lang="en-US" dirty="0"/>
              <a:t>“A </a:t>
            </a:r>
            <a:r>
              <a:rPr lang="en-US" b="1" dirty="0"/>
              <a:t>dependency</a:t>
            </a:r>
            <a:r>
              <a:rPr lang="en-US" dirty="0"/>
              <a:t> exists between two elements if changes to the definition of one element (the </a:t>
            </a:r>
            <a:r>
              <a:rPr lang="en-US" b="1" dirty="0"/>
              <a:t>supplier</a:t>
            </a:r>
            <a:r>
              <a:rPr lang="en-US" dirty="0"/>
              <a:t> or target) may cause changes to the other (the </a:t>
            </a:r>
            <a:r>
              <a:rPr lang="en-US" b="1" dirty="0"/>
              <a:t>client</a:t>
            </a:r>
            <a:r>
              <a:rPr lang="en-US" dirty="0"/>
              <a:t> or source).” </a:t>
            </a:r>
            <a:r>
              <a:rPr lang="en-US" sz="1200" dirty="0"/>
              <a:t>(Fowler)</a:t>
            </a:r>
          </a:p>
          <a:p>
            <a:r>
              <a:rPr lang="en-US" dirty="0"/>
              <a:t>Using these definitions, </a:t>
            </a:r>
            <a:r>
              <a:rPr lang="en-US" i="1" dirty="0"/>
              <a:t>all</a:t>
            </a:r>
            <a:r>
              <a:rPr lang="en-US" dirty="0"/>
              <a:t> relationships are dependencies!</a:t>
            </a:r>
          </a:p>
          <a:p>
            <a:r>
              <a:rPr lang="en-US" dirty="0"/>
              <a:t>“Trying to show all the dependencies in a class diagram is an exercise in futility; there are too many, and they change too much.” </a:t>
            </a:r>
            <a:r>
              <a:rPr lang="en-US" sz="1200" dirty="0"/>
              <a:t>(Fowler)</a:t>
            </a:r>
          </a:p>
          <a:p>
            <a:r>
              <a:rPr lang="en-US" dirty="0"/>
              <a:t>Understanding objects' behavior in a dependency relationship is more important than diagramming it.</a:t>
            </a:r>
          </a:p>
        </p:txBody>
      </p:sp>
    </p:spTree>
    <p:extLst>
      <p:ext uri="{BB962C8B-B14F-4D97-AF65-F5344CB8AC3E}">
        <p14:creationId xmlns:p14="http://schemas.microsoft.com/office/powerpoint/2010/main" val="2504602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92047-0634-5FDD-DAEA-637E22F7097C}"/>
              </a:ext>
            </a:extLst>
          </p:cNvPr>
          <p:cNvSpPr>
            <a:spLocks noGrp="1"/>
          </p:cNvSpPr>
          <p:nvPr>
            <p:ph type="title"/>
          </p:nvPr>
        </p:nvSpPr>
        <p:spPr/>
        <p:txBody>
          <a:bodyPr/>
          <a:lstStyle/>
          <a:p>
            <a:r>
              <a:rPr lang="en-US" dirty="0"/>
              <a:t>Implementation Inheritance</a:t>
            </a:r>
          </a:p>
        </p:txBody>
      </p:sp>
      <p:sp>
        <p:nvSpPr>
          <p:cNvPr id="4" name="Content Placeholder 3">
            <a:extLst>
              <a:ext uri="{FF2B5EF4-FFF2-40B4-BE49-F238E27FC236}">
                <a16:creationId xmlns:a16="http://schemas.microsoft.com/office/drawing/2014/main" id="{8EDB7412-49D2-D8C6-2A09-FC6CC1505DFC}"/>
              </a:ext>
            </a:extLst>
          </p:cNvPr>
          <p:cNvSpPr>
            <a:spLocks noGrp="1"/>
          </p:cNvSpPr>
          <p:nvPr>
            <p:ph sz="half" idx="2"/>
          </p:nvPr>
        </p:nvSpPr>
        <p:spPr>
          <a:xfrm>
            <a:off x="6338889" y="2725445"/>
            <a:ext cx="4847549" cy="2554681"/>
          </a:xfrm>
        </p:spPr>
        <p:txBody>
          <a:bodyPr/>
          <a:lstStyle/>
          <a:p>
            <a:pPr marL="0" indent="0">
              <a:spcBef>
                <a:spcPts val="0"/>
              </a:spcBef>
              <a:buNone/>
            </a:pPr>
            <a:r>
              <a:rPr lang="en-US" dirty="0">
                <a:latin typeface="Consolas" panose="020B0609020204030204" pitchFamily="49" charset="0"/>
              </a:rPr>
              <a:t>int Employee::compare(string&amp; other)</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return name.compare(other);</a:t>
            </a:r>
          </a:p>
          <a:p>
            <a:pPr marL="0" indent="0">
              <a:spcBef>
                <a:spcPts val="0"/>
              </a:spcBef>
              <a:buNone/>
            </a:pPr>
            <a:r>
              <a:rPr lang="en-US" dirty="0">
                <a:latin typeface="Consolas" panose="020B0609020204030204" pitchFamily="49" charset="0"/>
              </a:rPr>
              <a:t>}</a:t>
            </a:r>
          </a:p>
        </p:txBody>
      </p:sp>
      <p:pic>
        <p:nvPicPr>
          <p:cNvPr id="7" name="Content Placeholder 6">
            <a:extLst>
              <a:ext uri="{FF2B5EF4-FFF2-40B4-BE49-F238E27FC236}">
                <a16:creationId xmlns:a16="http://schemas.microsoft.com/office/drawing/2014/main" id="{96397208-1291-741A-5863-4C102F1561CD}"/>
              </a:ext>
            </a:extLst>
          </p:cNvPr>
          <p:cNvPicPr>
            <a:picLocks noGrp="1" noChangeAspect="1"/>
          </p:cNvPicPr>
          <p:nvPr>
            <p:ph sz="half"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9196" y="2725446"/>
            <a:ext cx="5063917" cy="2531958"/>
          </a:xfrm>
        </p:spPr>
      </p:pic>
    </p:spTree>
    <p:extLst>
      <p:ext uri="{BB962C8B-B14F-4D97-AF65-F5344CB8AC3E}">
        <p14:creationId xmlns:p14="http://schemas.microsoft.com/office/powerpoint/2010/main" val="2304005457"/>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704</TotalTime>
  <Words>1212</Words>
  <Application>Microsoft Office PowerPoint</Application>
  <PresentationFormat>Widescreen</PresentationFormat>
  <Paragraphs>69</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Consolas</vt:lpstr>
      <vt:lpstr>Gill Sans MT</vt:lpstr>
      <vt:lpstr>Parcel</vt:lpstr>
      <vt:lpstr>Dependency</vt:lpstr>
      <vt:lpstr>Dependency: Roles and meaning</vt:lpstr>
      <vt:lpstr>Dependency Properties and Implementation</vt:lpstr>
      <vt:lpstr>Dependency Directionality</vt:lpstr>
      <vt:lpstr>Some Dependency Problems</vt:lpstr>
      <vt:lpstr>Implementation Inheritance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Dependency</dc:title>
  <dc:creator>Delroy Brinkerhoff</dc:creator>
  <cp:lastModifiedBy>Delroy Brinkerhoff</cp:lastModifiedBy>
  <cp:revision>21</cp:revision>
  <dcterms:created xsi:type="dcterms:W3CDTF">2016-07-13T22:03:45Z</dcterms:created>
  <dcterms:modified xsi:type="dcterms:W3CDTF">2023-07-21T18:28:35Z</dcterms:modified>
</cp:coreProperties>
</file>