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heme/theme2.xml" ContentType="application/vnd.openxmlformats-officedocument.them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1.xml" ContentType="application/vnd.openxmlformats-officedocument.presentationml.notesSlide+xml"/>
  <Override PartName="/ppt/tags/tag29.xml" ContentType="application/vnd.openxmlformats-officedocument.presentationml.tags+xml"/>
  <Override PartName="/ppt/notesSlides/notesSlide2.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3.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4.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notesSlides/notesSlide5.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6.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7.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8.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9.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10.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notesSlides/notesSlide11.xml" ContentType="application/vnd.openxmlformats-officedocument.presentationml.notesSlide+xml"/>
  <Override PartName="/ppt/tags/tag57.xml" ContentType="application/vnd.openxmlformats-officedocument.presentationml.tags+xml"/>
  <Override PartName="/ppt/tags/tag58.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67" r:id="rId4"/>
    <p:sldId id="258" r:id="rId5"/>
    <p:sldId id="260" r:id="rId6"/>
    <p:sldId id="262" r:id="rId7"/>
    <p:sldId id="259" r:id="rId8"/>
    <p:sldId id="261" r:id="rId9"/>
    <p:sldId id="264" r:id="rId10"/>
    <p:sldId id="263" r:id="rId11"/>
    <p:sldId id="265"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641906-B922-448E-9EC2-3CE0604E5CA3}" type="datetimeFigureOut">
              <a:rPr lang="en-US" smtClean="0"/>
              <a:t>8/1/2023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48490B-ED5C-4AE9-A6C1-D859E0FCDF3C}" type="slidenum">
              <a:rPr lang="en-US" smtClean="0"/>
              <a:t>‹#›</a:t>
            </a:fld>
            <a:endParaRPr lang="en-US"/>
          </a:p>
        </p:txBody>
      </p:sp>
    </p:spTree>
    <p:extLst>
      <p:ext uri="{BB962C8B-B14F-4D97-AF65-F5344CB8AC3E}">
        <p14:creationId xmlns:p14="http://schemas.microsoft.com/office/powerpoint/2010/main" val="2638050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Vet 1 is a contrived and over-simplified demonstration of the four primary UML class relationships. It imagines a simple program to manage a veterinarian’s clients.</a:t>
            </a:r>
          </a:p>
          <a:p>
            <a:endParaRPr lang="en-US" dirty="0"/>
          </a:p>
        </p:txBody>
      </p:sp>
      <p:sp>
        <p:nvSpPr>
          <p:cNvPr id="4" name="Slide Number Placeholder 3"/>
          <p:cNvSpPr>
            <a:spLocks noGrp="1"/>
          </p:cNvSpPr>
          <p:nvPr>
            <p:ph type="sldNum" sz="quarter" idx="5"/>
          </p:nvPr>
        </p:nvSpPr>
        <p:spPr/>
        <p:txBody>
          <a:bodyPr/>
          <a:lstStyle/>
          <a:p>
            <a:fld id="{CE48490B-ED5C-4AE9-A6C1-D859E0FCDF3C}" type="slidenum">
              <a:rPr lang="en-US" smtClean="0"/>
              <a:t>1</a:t>
            </a:fld>
            <a:endParaRPr lang="en-US"/>
          </a:p>
        </p:txBody>
      </p:sp>
    </p:spTree>
    <p:extLst>
      <p:ext uri="{BB962C8B-B14F-4D97-AF65-F5344CB8AC3E}">
        <p14:creationId xmlns:p14="http://schemas.microsoft.com/office/powerpoint/2010/main" val="24771341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Programs typically instantiate and use subclasses, such as Dog and Fish. This example demonstrates how a subclass builds the inheritance relationship, which requires the specification to #include the superclass header. The subclass constructor calls its superclass constructor to initialize the inherited features. Calling a superclass constructor from an initializer list is the only place where the element order within the list is significant: the program must call the superclass constructor first. Chaining subclass functions to the corresponding superclass functions is a common task. In this example, when the program calls the Dog display function, the function displays the Dog’s AKC number and calls the Pet’s display function to print the Dog’s name.</a:t>
            </a:r>
          </a:p>
          <a:p>
            <a:endParaRPr lang="en-US" dirty="0"/>
          </a:p>
        </p:txBody>
      </p:sp>
      <p:sp>
        <p:nvSpPr>
          <p:cNvPr id="4" name="Slide Number Placeholder 3"/>
          <p:cNvSpPr>
            <a:spLocks noGrp="1"/>
          </p:cNvSpPr>
          <p:nvPr>
            <p:ph type="sldNum" sz="quarter" idx="5"/>
          </p:nvPr>
        </p:nvSpPr>
        <p:spPr/>
        <p:txBody>
          <a:bodyPr/>
          <a:lstStyle/>
          <a:p>
            <a:fld id="{CE48490B-ED5C-4AE9-A6C1-D859E0FCDF3C}" type="slidenum">
              <a:rPr lang="en-US" smtClean="0"/>
              <a:t>10</a:t>
            </a:fld>
            <a:endParaRPr lang="en-US"/>
          </a:p>
        </p:txBody>
      </p:sp>
    </p:spTree>
    <p:extLst>
      <p:ext uri="{BB962C8B-B14F-4D97-AF65-F5344CB8AC3E}">
        <p14:creationId xmlns:p14="http://schemas.microsoft.com/office/powerpoint/2010/main" val="16282229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Fish class only participates in and has features for inheritance, making it less complex than Dog. But like the Dog class, the Fish constructor calls the Pet constructor from its initializer list, and its display function calls the Pet display.</a:t>
            </a:r>
          </a:p>
          <a:p>
            <a:endParaRPr lang="en-US" dirty="0"/>
          </a:p>
        </p:txBody>
      </p:sp>
      <p:sp>
        <p:nvSpPr>
          <p:cNvPr id="4" name="Slide Number Placeholder 3"/>
          <p:cNvSpPr>
            <a:spLocks noGrp="1"/>
          </p:cNvSpPr>
          <p:nvPr>
            <p:ph type="sldNum" sz="quarter" idx="5"/>
          </p:nvPr>
        </p:nvSpPr>
        <p:spPr/>
        <p:txBody>
          <a:bodyPr/>
          <a:lstStyle/>
          <a:p>
            <a:fld id="{CE48490B-ED5C-4AE9-A6C1-D859E0FCDF3C}" type="slidenum">
              <a:rPr lang="en-US" smtClean="0"/>
              <a:t>11</a:t>
            </a:fld>
            <a:endParaRPr lang="en-US"/>
          </a:p>
        </p:txBody>
      </p:sp>
    </p:spTree>
    <p:extLst>
      <p:ext uri="{BB962C8B-B14F-4D97-AF65-F5344CB8AC3E}">
        <p14:creationId xmlns:p14="http://schemas.microsoft.com/office/powerpoint/2010/main" val="36480993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Finally, the demonstration includes a main function to create the program objects and relationships. This example only directly uses the Owner and Dog classes, so it only includes those header files. The program could create and use a Fish object, requiring the appropriate header file. Finally, if we used pointers, we could replace “Dog” in the first statement with “Pet.” Understanding why we might want to do so must wait until the polymorphism chapter.</a:t>
            </a:r>
          </a:p>
          <a:p>
            <a:endParaRPr lang="en-US" dirty="0"/>
          </a:p>
        </p:txBody>
      </p:sp>
      <p:sp>
        <p:nvSpPr>
          <p:cNvPr id="4" name="Slide Number Placeholder 3"/>
          <p:cNvSpPr>
            <a:spLocks noGrp="1"/>
          </p:cNvSpPr>
          <p:nvPr>
            <p:ph type="sldNum" sz="quarter" idx="5"/>
          </p:nvPr>
        </p:nvSpPr>
        <p:spPr/>
        <p:txBody>
          <a:bodyPr/>
          <a:lstStyle/>
          <a:p>
            <a:fld id="{CE48490B-ED5C-4AE9-A6C1-D859E0FCDF3C}" type="slidenum">
              <a:rPr lang="en-US" smtClean="0"/>
              <a:t>12</a:t>
            </a:fld>
            <a:endParaRPr lang="en-US"/>
          </a:p>
        </p:txBody>
      </p:sp>
    </p:spTree>
    <p:extLst>
      <p:ext uri="{BB962C8B-B14F-4D97-AF65-F5344CB8AC3E}">
        <p14:creationId xmlns:p14="http://schemas.microsoft.com/office/powerpoint/2010/main" val="2911406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This veterinarian limits her practice to two kinds of pets: Dogs and Fish. Each Pet has an Owner, and each Owner has a Pet. An Owner has an Address, which can never change because it’s aggregated with the Owner. A Dog has an AKC number (an American Kennel Club identification), and a Fish has a color. We can’t push these attributes up to the Pet class because all Pet subclasses do not share them. Finally, the Dog also has a Date for its latest vaccinations. The Date is aggregated to the Dog, making it easy to update as needed.</a:t>
            </a:r>
          </a:p>
          <a:p>
            <a:endParaRPr lang="en-US" dirty="0"/>
          </a:p>
        </p:txBody>
      </p:sp>
      <p:sp>
        <p:nvSpPr>
          <p:cNvPr id="4" name="Slide Number Placeholder 3"/>
          <p:cNvSpPr>
            <a:spLocks noGrp="1"/>
          </p:cNvSpPr>
          <p:nvPr>
            <p:ph type="sldNum" sz="quarter" idx="5"/>
          </p:nvPr>
        </p:nvSpPr>
        <p:spPr/>
        <p:txBody>
          <a:bodyPr/>
          <a:lstStyle/>
          <a:p>
            <a:fld id="{CE48490B-ED5C-4AE9-A6C1-D859E0FCDF3C}" type="slidenum">
              <a:rPr lang="en-US" smtClean="0"/>
              <a:t>2</a:t>
            </a:fld>
            <a:endParaRPr lang="en-US"/>
          </a:p>
        </p:txBody>
      </p:sp>
    </p:spTree>
    <p:extLst>
      <p:ext uri="{BB962C8B-B14F-4D97-AF65-F5344CB8AC3E}">
        <p14:creationId xmlns:p14="http://schemas.microsoft.com/office/powerpoint/2010/main" val="39712319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simple program only demonstrates the necessary syntax for building and using class relationships. Even so, the slides don’t have enough space to show complete class specifications, and each specification omits a block of code similar to the illustration.</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Each class specification includes a #pragma directive. At the time of this writing, the #pragma directive is not included in the ANSI specification, but most C++ compilers recognize it. If portability or strict adherence to the ANSI standard is necessary, use the #include guard formed with the #ifndef and matching #endif directives.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precise program header files included with each specification vary based on the demonstrated class relationship and the related classes. All demonstration classes use the string and iostream classes, so each specification includes their header files.</a:t>
            </a:r>
          </a:p>
          <a:p>
            <a:endParaRPr lang="en-US" dirty="0"/>
          </a:p>
        </p:txBody>
      </p:sp>
      <p:sp>
        <p:nvSpPr>
          <p:cNvPr id="4" name="Slide Number Placeholder 3"/>
          <p:cNvSpPr>
            <a:spLocks noGrp="1"/>
          </p:cNvSpPr>
          <p:nvPr>
            <p:ph type="sldNum" sz="quarter" idx="5"/>
          </p:nvPr>
        </p:nvSpPr>
        <p:spPr/>
        <p:txBody>
          <a:bodyPr/>
          <a:lstStyle/>
          <a:p>
            <a:fld id="{CE48490B-ED5C-4AE9-A6C1-D859E0FCDF3C}" type="slidenum">
              <a:rPr lang="en-US" smtClean="0"/>
              <a:t>3</a:t>
            </a:fld>
            <a:endParaRPr lang="en-US"/>
          </a:p>
        </p:txBody>
      </p:sp>
    </p:spTree>
    <p:extLst>
      <p:ext uri="{BB962C8B-B14F-4D97-AF65-F5344CB8AC3E}">
        <p14:creationId xmlns:p14="http://schemas.microsoft.com/office/powerpoint/2010/main" val="2666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Address and Date classes are “leaves” at the end of one-way relationships. Neither class “knows about” any other program class, so the string and iostream header files are the only ones #included in their specifications. Both classes are simple: their constructors initialize the member variables with initializer lists, and the display functions access and display the data.</a:t>
            </a:r>
          </a:p>
          <a:p>
            <a:endParaRPr lang="en-US" dirty="0"/>
          </a:p>
        </p:txBody>
      </p:sp>
      <p:sp>
        <p:nvSpPr>
          <p:cNvPr id="4" name="Slide Number Placeholder 3"/>
          <p:cNvSpPr>
            <a:spLocks noGrp="1"/>
          </p:cNvSpPr>
          <p:nvPr>
            <p:ph type="sldNum" sz="quarter" idx="5"/>
          </p:nvPr>
        </p:nvSpPr>
        <p:spPr/>
        <p:txBody>
          <a:bodyPr/>
          <a:lstStyle/>
          <a:p>
            <a:fld id="{CE48490B-ED5C-4AE9-A6C1-D859E0FCDF3C}" type="slidenum">
              <a:rPr lang="en-US" smtClean="0"/>
              <a:t>4</a:t>
            </a:fld>
            <a:endParaRPr lang="en-US"/>
          </a:p>
        </p:txBody>
      </p:sp>
    </p:spTree>
    <p:extLst>
      <p:ext uri="{BB962C8B-B14F-4D97-AF65-F5344CB8AC3E}">
        <p14:creationId xmlns:p14="http://schemas.microsoft.com/office/powerpoint/2010/main" val="2908072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Owner class is more complex, participating in association and composition relationships. While it’s not ideal, this slide focuses on composition and omits the association code. You can see the complete, contextualized code in the textbook.</a:t>
            </a:r>
          </a:p>
          <a:p>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Owner class “knows about” the Address class and includes its header file. The UML class diagram names the composition relationship, and the C++ code uses that name as the name of the implementing member variable. The Owner constructor uses the name to call the Address constructor, chaining the constructor calls, and the Owner display function uses the name to call the Address display, chaining those function calls.</a:t>
            </a:r>
            <a:endParaRPr lang="en-US" dirty="0"/>
          </a:p>
        </p:txBody>
      </p:sp>
      <p:sp>
        <p:nvSpPr>
          <p:cNvPr id="4" name="Slide Number Placeholder 3"/>
          <p:cNvSpPr>
            <a:spLocks noGrp="1"/>
          </p:cNvSpPr>
          <p:nvPr>
            <p:ph type="sldNum" sz="quarter" idx="5"/>
          </p:nvPr>
        </p:nvSpPr>
        <p:spPr/>
        <p:txBody>
          <a:bodyPr/>
          <a:lstStyle/>
          <a:p>
            <a:fld id="{CE48490B-ED5C-4AE9-A6C1-D859E0FCDF3C}" type="slidenum">
              <a:rPr lang="en-US" smtClean="0"/>
              <a:t>5</a:t>
            </a:fld>
            <a:endParaRPr lang="en-US"/>
          </a:p>
        </p:txBody>
      </p:sp>
    </p:spTree>
    <p:extLst>
      <p:ext uri="{BB962C8B-B14F-4D97-AF65-F5344CB8AC3E}">
        <p14:creationId xmlns:p14="http://schemas.microsoft.com/office/powerpoint/2010/main" val="13640507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Dog class also participates in two relationships, inheritance and aggregation. This slide illustrates the Dog and Date aggregation where the Dog is the whole. The include directive for the Date header file is omitted to save space. Implementing aggregation with a pointer requires the class to have a destructor function that destroys the part when the program destroys the whole. A destructor may not be needed if the whole shares but does not “own” the part. </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Programs can build aggregation with a constructor, but a setter function is common, allowing programs to change the relationship anytime after creating the objects. Finally, testing the pointer for a null value is crucial because attempting to access a member through a null pointer is a runtime error. If the pointer is not null, the program calls the display function with the arrow operator.</a:t>
            </a:r>
          </a:p>
          <a:p>
            <a:endParaRPr lang="en-US" dirty="0"/>
          </a:p>
        </p:txBody>
      </p:sp>
      <p:sp>
        <p:nvSpPr>
          <p:cNvPr id="4" name="Slide Number Placeholder 3"/>
          <p:cNvSpPr>
            <a:spLocks noGrp="1"/>
          </p:cNvSpPr>
          <p:nvPr>
            <p:ph type="sldNum" sz="quarter" idx="5"/>
          </p:nvPr>
        </p:nvSpPr>
        <p:spPr/>
        <p:txBody>
          <a:bodyPr/>
          <a:lstStyle/>
          <a:p>
            <a:fld id="{CE48490B-ED5C-4AE9-A6C1-D859E0FCDF3C}" type="slidenum">
              <a:rPr lang="en-US" smtClean="0"/>
              <a:t>6</a:t>
            </a:fld>
            <a:endParaRPr lang="en-US"/>
          </a:p>
        </p:txBody>
      </p:sp>
    </p:spTree>
    <p:extLst>
      <p:ext uri="{BB962C8B-B14F-4D97-AF65-F5344CB8AC3E}">
        <p14:creationId xmlns:p14="http://schemas.microsoft.com/office/powerpoint/2010/main" val="16953942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Association is the only bidirectional class relationship. As such, we must explore both ends of the relationship and begin with the Owner-to-Pet side. The class specification shown here omits the #include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Pet.h</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directive and begins with a forward declaration, which is needed only for association. Programs can build associations in several ways, with a setter function being the most common. It’s crucial to note that the setter only builds one end of the relationship, and the Pet is responsible for building the other.</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Association’s two-way or bidirectional operation creates a potential problem when programmers use it. It’s possible for function calls between the peers to form an endless cycle. For example, imagine that the Owner display function calls the Pet display, and the Pet display calls the Owner display. Once started, there isn’t a way to break out of the cycle. In the vet example, the Owner display does call the Pet display, but as we’ll see, the Pet display doesn’t call any Owner functions, breaking the cycle.</a:t>
            </a:r>
          </a:p>
          <a:p>
            <a:endParaRPr lang="en-US" dirty="0"/>
          </a:p>
        </p:txBody>
      </p:sp>
      <p:sp>
        <p:nvSpPr>
          <p:cNvPr id="4" name="Slide Number Placeholder 3"/>
          <p:cNvSpPr>
            <a:spLocks noGrp="1"/>
          </p:cNvSpPr>
          <p:nvPr>
            <p:ph type="sldNum" sz="quarter" idx="5"/>
          </p:nvPr>
        </p:nvSpPr>
        <p:spPr/>
        <p:txBody>
          <a:bodyPr/>
          <a:lstStyle/>
          <a:p>
            <a:fld id="{CE48490B-ED5C-4AE9-A6C1-D859E0FCDF3C}" type="slidenum">
              <a:rPr lang="en-US" smtClean="0"/>
              <a:t>7</a:t>
            </a:fld>
            <a:endParaRPr lang="en-US"/>
          </a:p>
        </p:txBody>
      </p:sp>
    </p:spTree>
    <p:extLst>
      <p:ext uri="{BB962C8B-B14F-4D97-AF65-F5344CB8AC3E}">
        <p14:creationId xmlns:p14="http://schemas.microsoft.com/office/powerpoint/2010/main" val="891290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Pet class also participates in two relationships: inheritance and association. This slide illustrates how the Pet class builds the other end of the association relationship and omits the inheritance features. It also omits the #include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Owner.h</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directive. The class specification also requires a forward declaration and builds the Pet-end of the relationship with another pointer variable and setter function. The Pet display function prints the Pet’s name but does not call the Owner’s display, avoiding the endless cycle problem.</a:t>
            </a:r>
          </a:p>
          <a:p>
            <a:endParaRPr lang="en-US" dirty="0"/>
          </a:p>
        </p:txBody>
      </p:sp>
      <p:sp>
        <p:nvSpPr>
          <p:cNvPr id="4" name="Slide Number Placeholder 3"/>
          <p:cNvSpPr>
            <a:spLocks noGrp="1"/>
          </p:cNvSpPr>
          <p:nvPr>
            <p:ph type="sldNum" sz="quarter" idx="5"/>
          </p:nvPr>
        </p:nvSpPr>
        <p:spPr/>
        <p:txBody>
          <a:bodyPr/>
          <a:lstStyle/>
          <a:p>
            <a:fld id="{CE48490B-ED5C-4AE9-A6C1-D859E0FCDF3C}" type="slidenum">
              <a:rPr lang="en-US" smtClean="0"/>
              <a:t>8</a:t>
            </a:fld>
            <a:endParaRPr lang="en-US"/>
          </a:p>
        </p:txBody>
      </p:sp>
    </p:spTree>
    <p:extLst>
      <p:ext uri="{BB962C8B-B14F-4D97-AF65-F5344CB8AC3E}">
        <p14:creationId xmlns:p14="http://schemas.microsoft.com/office/powerpoint/2010/main" val="25232419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Pet class is also a superclass in an inheritance hierarchy, and this slide focuses on that relationship, omitting the association features. Surprisingly, the completed vet program doesn’t create or use an instance of the Pet class. It can use Pet to define pointer variables but these point to Dog and Fish objects. This unexpected situation sets the stage for polymorphism, which we address in two chapters.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In this example, the Pet’s display function only prints the Pet’s name and doesn’t call other functions.</a:t>
            </a:r>
          </a:p>
          <a:p>
            <a:endParaRPr lang="en-US" dirty="0"/>
          </a:p>
        </p:txBody>
      </p:sp>
      <p:sp>
        <p:nvSpPr>
          <p:cNvPr id="4" name="Slide Number Placeholder 3"/>
          <p:cNvSpPr>
            <a:spLocks noGrp="1"/>
          </p:cNvSpPr>
          <p:nvPr>
            <p:ph type="sldNum" sz="quarter" idx="5"/>
          </p:nvPr>
        </p:nvSpPr>
        <p:spPr/>
        <p:txBody>
          <a:bodyPr/>
          <a:lstStyle/>
          <a:p>
            <a:fld id="{CE48490B-ED5C-4AE9-A6C1-D859E0FCDF3C}" type="slidenum">
              <a:rPr lang="en-US" smtClean="0"/>
              <a:t>9</a:t>
            </a:fld>
            <a:endParaRPr lang="en-US"/>
          </a:p>
        </p:txBody>
      </p:sp>
    </p:spTree>
    <p:extLst>
      <p:ext uri="{BB962C8B-B14F-4D97-AF65-F5344CB8AC3E}">
        <p14:creationId xmlns:p14="http://schemas.microsoft.com/office/powerpoint/2010/main" val="18923777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8/1/2023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8/1/2023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8/1/2023</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8/1/2023</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8/1/2023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8/1/2023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8/1/2023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8/1/2023</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53.xml"/><Relationship Id="rId7" Type="http://schemas.openxmlformats.org/officeDocument/2006/relationships/image" Target="../media/image10.svg"/><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image" Target="../media/image9.png"/><Relationship Id="rId5" Type="http://schemas.openxmlformats.org/officeDocument/2006/relationships/notesSlide" Target="../notesSlides/notesSlide10.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56.xml"/><Relationship Id="rId7" Type="http://schemas.openxmlformats.org/officeDocument/2006/relationships/image" Target="../media/image10.svg"/><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image" Target="../media/image9.png"/><Relationship Id="rId5" Type="http://schemas.openxmlformats.org/officeDocument/2006/relationships/notesSlide" Target="../notesSlides/notesSlide11.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8.xml"/><Relationship Id="rId1" Type="http://schemas.openxmlformats.org/officeDocument/2006/relationships/tags" Target="../tags/tag57.xml"/><Relationship Id="rId4"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29.xml"/><Relationship Id="rId5" Type="http://schemas.openxmlformats.org/officeDocument/2006/relationships/image" Target="../media/image2.sv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38.xml"/><Relationship Id="rId7" Type="http://schemas.openxmlformats.org/officeDocument/2006/relationships/image" Target="../media/image4.svg"/><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image" Target="../media/image3.png"/><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41.xml"/><Relationship Id="rId7" Type="http://schemas.openxmlformats.org/officeDocument/2006/relationships/image" Target="../media/image6.svg"/><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image" Target="../media/image5.png"/><Relationship Id="rId5" Type="http://schemas.openxmlformats.org/officeDocument/2006/relationships/notesSlide" Target="../notesSlides/notesSlide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44.xml"/><Relationship Id="rId7" Type="http://schemas.openxmlformats.org/officeDocument/2006/relationships/image" Target="../media/image8.svg"/><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image" Target="../media/image7.png"/><Relationship Id="rId5" Type="http://schemas.openxmlformats.org/officeDocument/2006/relationships/notesSlide" Target="../notesSlides/notesSlide7.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47.xml"/><Relationship Id="rId7" Type="http://schemas.openxmlformats.org/officeDocument/2006/relationships/image" Target="../media/image8.svg"/><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image" Target="../media/image7.png"/><Relationship Id="rId5" Type="http://schemas.openxmlformats.org/officeDocument/2006/relationships/notesSlide" Target="../notesSlides/notesSlide8.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50.xml"/><Relationship Id="rId7" Type="http://schemas.openxmlformats.org/officeDocument/2006/relationships/image" Target="../media/image10.svg"/><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image" Target="../media/image9.png"/><Relationship Id="rId5" Type="http://schemas.openxmlformats.org/officeDocument/2006/relationships/notesSlide" Target="../notesSlides/notesSlide9.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Vet 1 Example</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Multi-class Example:</a:t>
            </a:r>
          </a:p>
          <a:p>
            <a:r>
              <a:rPr lang="en-US" dirty="0"/>
              <a:t>UML and C++</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F9F0E-4AE4-7D2E-524A-F7956CF4790F}"/>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normAutofit/>
          </a:bodyPr>
          <a:lstStyle/>
          <a:p>
            <a:r>
              <a:rPr lang="en-US" dirty="0"/>
              <a:t>Inheritance (2)</a:t>
            </a:r>
            <a:br>
              <a:rPr lang="en-US" dirty="0"/>
            </a:br>
            <a:r>
              <a:rPr lang="en-US" dirty="0"/>
              <a:t>The Dog subclass</a:t>
            </a:r>
          </a:p>
        </p:txBody>
      </p:sp>
      <p:pic>
        <p:nvPicPr>
          <p:cNvPr id="6" name="Content Placeholder 5">
            <a:extLst>
              <a:ext uri="{FF2B5EF4-FFF2-40B4-BE49-F238E27FC236}">
                <a16:creationId xmlns:a16="http://schemas.microsoft.com/office/drawing/2014/main" id="{663413E0-FF7C-6FD6-6365-A22D571E6647}"/>
              </a:ext>
            </a:extLst>
          </p:cNvPr>
          <p:cNvPicPr>
            <a:picLocks noGrp="1" noChangeAspect="1"/>
          </p:cNvPicPr>
          <p:nvPr>
            <p:ph sz="half" idx="1"/>
            <p:custDataLst>
              <p:tags r:id="rId2"/>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581150" y="2874962"/>
            <a:ext cx="4271963" cy="2628900"/>
          </a:xfrm>
        </p:spPr>
      </p:pic>
      <p:sp>
        <p:nvSpPr>
          <p:cNvPr id="4" name="Content Placeholder 3">
            <a:extLst>
              <a:ext uri="{FF2B5EF4-FFF2-40B4-BE49-F238E27FC236}">
                <a16:creationId xmlns:a16="http://schemas.microsoft.com/office/drawing/2014/main" id="{18C63026-534C-EB8D-3FFB-93B5E46F73A8}"/>
              </a:ext>
            </a:extLst>
          </p:cNvPr>
          <p:cNvSpPr>
            <a:spLocks noGrp="1"/>
          </p:cNvSpPr>
          <p:nvPr>
            <p:ph sz="half" idx="2"/>
            <p:custDataLst>
              <p:tags r:id="rId3"/>
            </p:custDataLst>
          </p:nvPr>
        </p:nvSpPr>
        <p:spPr>
          <a:xfrm>
            <a:off x="6338315" y="2638044"/>
            <a:ext cx="5158268" cy="3255264"/>
          </a:xfrm>
        </p:spPr>
        <p:txBody>
          <a:bodyPr>
            <a:noAutofit/>
          </a:bodyPr>
          <a:lstStyle/>
          <a:p>
            <a:pPr marL="0" indent="0">
              <a:lnSpc>
                <a:spcPct val="80000"/>
              </a:lnSpc>
              <a:spcBef>
                <a:spcPts val="0"/>
              </a:spcBef>
              <a:buNone/>
            </a:pPr>
            <a:r>
              <a:rPr lang="en-US" sz="1500" dirty="0">
                <a:latin typeface="Consolas" panose="020B0609020204030204" pitchFamily="49" charset="0"/>
              </a:rPr>
              <a:t>class Dog : public Pet</a:t>
            </a:r>
          </a:p>
          <a:p>
            <a:pPr marL="0" indent="0">
              <a:lnSpc>
                <a:spcPct val="80000"/>
              </a:lnSpc>
              <a:spcBef>
                <a:spcPts val="0"/>
              </a:spcBef>
              <a:buNone/>
            </a:pPr>
            <a:r>
              <a:rPr lang="en-US" sz="1500" dirty="0">
                <a:latin typeface="Consolas" panose="020B0609020204030204" pitchFamily="49" charset="0"/>
              </a:rPr>
              <a:t>{</a:t>
            </a:r>
          </a:p>
          <a:p>
            <a:pPr marL="0" indent="0">
              <a:lnSpc>
                <a:spcPct val="80000"/>
              </a:lnSpc>
              <a:spcBef>
                <a:spcPts val="0"/>
              </a:spcBef>
              <a:buNone/>
            </a:pPr>
            <a:r>
              <a:rPr lang="en-US" sz="1500" dirty="0">
                <a:latin typeface="Consolas" panose="020B0609020204030204" pitchFamily="49" charset="0"/>
              </a:rPr>
              <a:t>    private:</a:t>
            </a:r>
          </a:p>
          <a:p>
            <a:pPr marL="0" indent="0">
              <a:lnSpc>
                <a:spcPct val="80000"/>
              </a:lnSpc>
              <a:spcBef>
                <a:spcPts val="0"/>
              </a:spcBef>
              <a:buNone/>
            </a:pPr>
            <a:r>
              <a:rPr lang="en-US" sz="1500" dirty="0">
                <a:latin typeface="Consolas" panose="020B0609020204030204" pitchFamily="49" charset="0"/>
              </a:rPr>
              <a:t>        int	akcNum;</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public:</a:t>
            </a:r>
          </a:p>
          <a:p>
            <a:pPr marL="0" indent="0">
              <a:lnSpc>
                <a:spcPct val="80000"/>
              </a:lnSpc>
              <a:spcBef>
                <a:spcPts val="0"/>
              </a:spcBef>
              <a:buNone/>
            </a:pPr>
            <a:r>
              <a:rPr lang="en-US" sz="1500" dirty="0">
                <a:latin typeface="Consolas" panose="020B0609020204030204" pitchFamily="49" charset="0"/>
              </a:rPr>
              <a:t>        Dog(string name, int akc)</a:t>
            </a:r>
          </a:p>
          <a:p>
            <a:pPr marL="0" indent="0">
              <a:lnSpc>
                <a:spcPct val="80000"/>
              </a:lnSpc>
              <a:spcBef>
                <a:spcPts val="0"/>
              </a:spcBef>
              <a:buNone/>
            </a:pPr>
            <a:r>
              <a:rPr lang="en-US" sz="1500" dirty="0">
                <a:latin typeface="Consolas" panose="020B0609020204030204" pitchFamily="49" charset="0"/>
              </a:rPr>
              <a:t>            : Pet(name), akcNum(akc) {}</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void display()</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r>
              <a:rPr lang="en-US" sz="1500" dirty="0">
                <a:latin typeface="Consolas" panose="020B0609020204030204" pitchFamily="49" charset="0"/>
              </a:rPr>
              <a:t>            Pet::display();</a:t>
            </a:r>
          </a:p>
          <a:p>
            <a:pPr marL="0" indent="0">
              <a:lnSpc>
                <a:spcPct val="80000"/>
              </a:lnSpc>
              <a:spcBef>
                <a:spcPts val="0"/>
              </a:spcBef>
              <a:buNone/>
            </a:pPr>
            <a:r>
              <a:rPr lang="en-US" sz="1500" dirty="0">
                <a:latin typeface="Consolas" panose="020B0609020204030204" pitchFamily="49" charset="0"/>
              </a:rPr>
              <a:t>            cout &lt;&lt; "AKC#: " &lt;&lt; akcNum &lt;&lt; endl;</a:t>
            </a:r>
          </a:p>
          <a:p>
            <a:pPr marL="0" indent="0">
              <a:lnSpc>
                <a:spcPct val="80000"/>
              </a:lnSpc>
              <a:spcBef>
                <a:spcPts val="0"/>
              </a:spcBef>
              <a:buNone/>
            </a:pPr>
            <a:r>
              <a:rPr lang="en-US" sz="1500" dirty="0">
                <a:latin typeface="Consolas" panose="020B0609020204030204" pitchFamily="49" charset="0"/>
              </a:rPr>
              <a:t>            if (shots != nullptr)</a:t>
            </a:r>
          </a:p>
          <a:p>
            <a:pPr marL="0" indent="0">
              <a:lnSpc>
                <a:spcPct val="80000"/>
              </a:lnSpc>
              <a:spcBef>
                <a:spcPts val="0"/>
              </a:spcBef>
              <a:buNone/>
            </a:pPr>
            <a:r>
              <a:rPr lang="en-US" sz="1500" dirty="0">
                <a:latin typeface="Consolas" panose="020B0609020204030204" pitchFamily="49" charset="0"/>
              </a:rPr>
              <a:t>                shots-&gt;display();</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r>
              <a:rPr lang="en-US" sz="1500" dirty="0">
                <a:latin typeface="Consolas" panose="020B0609020204030204" pitchFamily="49" charset="0"/>
              </a:rPr>
              <a:t>};</a:t>
            </a:r>
          </a:p>
        </p:txBody>
      </p:sp>
    </p:spTree>
    <p:extLst>
      <p:ext uri="{BB962C8B-B14F-4D97-AF65-F5344CB8AC3E}">
        <p14:creationId xmlns:p14="http://schemas.microsoft.com/office/powerpoint/2010/main" val="1548685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0A0FB-CE72-2C0F-E22F-0E129A63E366}"/>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Inheritance (3)</a:t>
            </a:r>
            <a:br>
              <a:rPr lang="en-US" dirty="0"/>
            </a:br>
            <a:r>
              <a:rPr lang="en-US" dirty="0"/>
              <a:t>The fish subclass</a:t>
            </a:r>
          </a:p>
        </p:txBody>
      </p:sp>
      <p:pic>
        <p:nvPicPr>
          <p:cNvPr id="6" name="Content Placeholder 5">
            <a:extLst>
              <a:ext uri="{FF2B5EF4-FFF2-40B4-BE49-F238E27FC236}">
                <a16:creationId xmlns:a16="http://schemas.microsoft.com/office/drawing/2014/main" id="{834F3128-0047-183F-2366-17F4F2EEF8F6}"/>
              </a:ext>
            </a:extLst>
          </p:cNvPr>
          <p:cNvPicPr>
            <a:picLocks noGrp="1" noChangeAspect="1"/>
          </p:cNvPicPr>
          <p:nvPr>
            <p:ph sz="half" idx="1"/>
            <p:custDataLst>
              <p:tags r:id="rId2"/>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581150" y="2874962"/>
            <a:ext cx="4271963" cy="2628900"/>
          </a:xfrm>
        </p:spPr>
      </p:pic>
      <p:sp>
        <p:nvSpPr>
          <p:cNvPr id="4" name="Content Placeholder 3">
            <a:extLst>
              <a:ext uri="{FF2B5EF4-FFF2-40B4-BE49-F238E27FC236}">
                <a16:creationId xmlns:a16="http://schemas.microsoft.com/office/drawing/2014/main" id="{8D7F4F29-BABC-2058-0FC2-6D6C951C7371}"/>
              </a:ext>
            </a:extLst>
          </p:cNvPr>
          <p:cNvSpPr>
            <a:spLocks noGrp="1"/>
          </p:cNvSpPr>
          <p:nvPr>
            <p:ph sz="half" idx="2"/>
            <p:custDataLst>
              <p:tags r:id="rId3"/>
            </p:custDataLst>
          </p:nvPr>
        </p:nvSpPr>
        <p:spPr>
          <a:xfrm>
            <a:off x="6338316" y="2638044"/>
            <a:ext cx="4271964" cy="3101982"/>
          </a:xfrm>
        </p:spPr>
        <p:txBody>
          <a:bodyPr>
            <a:noAutofit/>
          </a:bodyPr>
          <a:lstStyle/>
          <a:p>
            <a:pPr marL="0" indent="0">
              <a:lnSpc>
                <a:spcPct val="80000"/>
              </a:lnSpc>
              <a:spcBef>
                <a:spcPts val="0"/>
              </a:spcBef>
              <a:buNone/>
            </a:pPr>
            <a:r>
              <a:rPr lang="en-US" sz="1500" dirty="0">
                <a:latin typeface="Consolas" panose="020B0609020204030204" pitchFamily="49" charset="0"/>
              </a:rPr>
              <a:t>class Fish : public Pet</a:t>
            </a:r>
          </a:p>
          <a:p>
            <a:pPr marL="0" indent="0">
              <a:lnSpc>
                <a:spcPct val="80000"/>
              </a:lnSpc>
              <a:spcBef>
                <a:spcPts val="0"/>
              </a:spcBef>
              <a:buNone/>
            </a:pPr>
            <a:r>
              <a:rPr lang="en-US" sz="1500" dirty="0">
                <a:latin typeface="Consolas" panose="020B0609020204030204" pitchFamily="49" charset="0"/>
              </a:rPr>
              <a:t>{</a:t>
            </a:r>
          </a:p>
          <a:p>
            <a:pPr marL="0" indent="0">
              <a:lnSpc>
                <a:spcPct val="80000"/>
              </a:lnSpc>
              <a:spcBef>
                <a:spcPts val="0"/>
              </a:spcBef>
              <a:buNone/>
            </a:pPr>
            <a:r>
              <a:rPr lang="en-US" sz="1500" dirty="0">
                <a:latin typeface="Consolas" panose="020B0609020204030204" pitchFamily="49" charset="0"/>
              </a:rPr>
              <a:t>    private:</a:t>
            </a:r>
          </a:p>
          <a:p>
            <a:pPr marL="0" indent="0">
              <a:lnSpc>
                <a:spcPct val="80000"/>
              </a:lnSpc>
              <a:spcBef>
                <a:spcPts val="0"/>
              </a:spcBef>
              <a:buNone/>
            </a:pPr>
            <a:r>
              <a:rPr lang="en-US" sz="1500" dirty="0">
                <a:latin typeface="Consolas" panose="020B0609020204030204" pitchFamily="49" charset="0"/>
              </a:rPr>
              <a:t>        int	color;</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public:</a:t>
            </a:r>
          </a:p>
          <a:p>
            <a:pPr marL="0" indent="0">
              <a:lnSpc>
                <a:spcPct val="80000"/>
              </a:lnSpc>
              <a:spcBef>
                <a:spcPts val="0"/>
              </a:spcBef>
              <a:buNone/>
            </a:pPr>
            <a:r>
              <a:rPr lang="en-US" sz="1500" dirty="0">
                <a:latin typeface="Consolas" panose="020B0609020204030204" pitchFamily="49" charset="0"/>
              </a:rPr>
              <a:t>        Fish(string name, int c)</a:t>
            </a:r>
          </a:p>
          <a:p>
            <a:pPr marL="0" indent="0">
              <a:lnSpc>
                <a:spcPct val="80000"/>
              </a:lnSpc>
              <a:spcBef>
                <a:spcPts val="0"/>
              </a:spcBef>
              <a:buNone/>
            </a:pPr>
            <a:r>
              <a:rPr lang="en-US" sz="1500" dirty="0">
                <a:latin typeface="Consolas" panose="020B0609020204030204" pitchFamily="49" charset="0"/>
              </a:rPr>
              <a:t>            : Pet(name), color(c) {}</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void display()</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r>
              <a:rPr lang="en-US" sz="1500" dirty="0">
                <a:latin typeface="Consolas" panose="020B0609020204030204" pitchFamily="49" charset="0"/>
              </a:rPr>
              <a:t>            Pet::display();</a:t>
            </a:r>
          </a:p>
          <a:p>
            <a:pPr marL="0" indent="0">
              <a:lnSpc>
                <a:spcPct val="80000"/>
              </a:lnSpc>
              <a:spcBef>
                <a:spcPts val="0"/>
              </a:spcBef>
              <a:buNone/>
            </a:pPr>
            <a:r>
              <a:rPr lang="en-US" sz="1500" dirty="0">
                <a:latin typeface="Consolas" panose="020B0609020204030204" pitchFamily="49" charset="0"/>
              </a:rPr>
              <a:t>            cout &lt;&lt; "Fish color: " &lt;&lt;</a:t>
            </a:r>
          </a:p>
          <a:p>
            <a:pPr marL="0" indent="0">
              <a:lnSpc>
                <a:spcPct val="80000"/>
              </a:lnSpc>
              <a:spcBef>
                <a:spcPts val="0"/>
              </a:spcBef>
              <a:buNone/>
            </a:pPr>
            <a:r>
              <a:rPr lang="en-US" sz="1500" dirty="0">
                <a:latin typeface="Consolas" panose="020B0609020204030204" pitchFamily="49" charset="0"/>
              </a:rPr>
              <a:t>                color &lt;&lt; endl;</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r>
              <a:rPr lang="en-US" sz="1500" dirty="0">
                <a:latin typeface="Consolas" panose="020B0609020204030204" pitchFamily="49" charset="0"/>
              </a:rPr>
              <a:t>};</a:t>
            </a:r>
          </a:p>
        </p:txBody>
      </p:sp>
    </p:spTree>
    <p:extLst>
      <p:ext uri="{BB962C8B-B14F-4D97-AF65-F5344CB8AC3E}">
        <p14:creationId xmlns:p14="http://schemas.microsoft.com/office/powerpoint/2010/main" val="21306450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D526A-A698-546F-DA4C-747070E33C61}"/>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Building the objects</a:t>
            </a:r>
            <a:br>
              <a:rPr lang="en-US" dirty="0"/>
            </a:br>
            <a:r>
              <a:rPr lang="en-US" dirty="0"/>
              <a:t>main</a:t>
            </a:r>
          </a:p>
        </p:txBody>
      </p:sp>
      <p:sp>
        <p:nvSpPr>
          <p:cNvPr id="3" name="Content Placeholder 2">
            <a:extLst>
              <a:ext uri="{FF2B5EF4-FFF2-40B4-BE49-F238E27FC236}">
                <a16:creationId xmlns:a16="http://schemas.microsoft.com/office/drawing/2014/main" id="{FD506B7F-41CA-6C00-A2B1-9111DC5863B7}"/>
              </a:ext>
            </a:extLst>
          </p:cNvPr>
          <p:cNvSpPr>
            <a:spLocks noGrp="1"/>
          </p:cNvSpPr>
          <p:nvPr>
            <p:ph idx="1"/>
            <p:custDataLst>
              <p:tags r:id="rId2"/>
            </p:custDataLst>
          </p:nvPr>
        </p:nvSpPr>
        <p:spPr>
          <a:xfrm>
            <a:off x="2231136" y="2522630"/>
            <a:ext cx="7729728" cy="3460920"/>
          </a:xfrm>
        </p:spPr>
        <p:txBody>
          <a:bodyPr>
            <a:noAutofit/>
          </a:bodyPr>
          <a:lstStyle/>
          <a:p>
            <a:pPr marL="0" indent="0">
              <a:lnSpc>
                <a:spcPct val="80000"/>
              </a:lnSpc>
              <a:spcBef>
                <a:spcPts val="0"/>
              </a:spcBef>
              <a:buNone/>
            </a:pPr>
            <a:r>
              <a:rPr lang="en-US" sz="1500" dirty="0">
                <a:latin typeface="Consolas" panose="020B0609020204030204" pitchFamily="49" charset="0"/>
              </a:rPr>
              <a:t>#include "Owner.h"</a:t>
            </a:r>
          </a:p>
          <a:p>
            <a:pPr marL="0" indent="0">
              <a:lnSpc>
                <a:spcPct val="80000"/>
              </a:lnSpc>
              <a:spcBef>
                <a:spcPts val="0"/>
              </a:spcBef>
              <a:buNone/>
            </a:pPr>
            <a:r>
              <a:rPr lang="en-US" sz="1500" dirty="0">
                <a:latin typeface="Consolas" panose="020B0609020204030204" pitchFamily="49" charset="0"/>
              </a:rPr>
              <a:t>#include "Dog.h"</a:t>
            </a:r>
          </a:p>
          <a:p>
            <a:pPr marL="0" indent="0">
              <a:lnSpc>
                <a:spcPct val="80000"/>
              </a:lnSpc>
              <a:spcBef>
                <a:spcPts val="0"/>
              </a:spcBef>
              <a:buNone/>
            </a:pPr>
            <a:r>
              <a:rPr lang="en-US" sz="1500" dirty="0">
                <a:latin typeface="Consolas" panose="020B0609020204030204" pitchFamily="49" charset="0"/>
              </a:rPr>
              <a:t>using namespace std;</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int main()</a:t>
            </a:r>
          </a:p>
          <a:p>
            <a:pPr marL="0" indent="0">
              <a:lnSpc>
                <a:spcPct val="80000"/>
              </a:lnSpc>
              <a:spcBef>
                <a:spcPts val="0"/>
              </a:spcBef>
              <a:buNone/>
            </a:pPr>
            <a:r>
              <a:rPr lang="en-US" sz="1500" dirty="0">
                <a:latin typeface="Consolas" panose="020B0609020204030204" pitchFamily="49" charset="0"/>
              </a:rPr>
              <a:t>{</a:t>
            </a:r>
          </a:p>
          <a:p>
            <a:pPr marL="0" indent="0">
              <a:lnSpc>
                <a:spcPct val="80000"/>
              </a:lnSpc>
              <a:spcBef>
                <a:spcPts val="0"/>
              </a:spcBef>
              <a:buNone/>
            </a:pPr>
            <a:r>
              <a:rPr lang="en-US" sz="1500" dirty="0">
                <a:latin typeface="Consolas" panose="020B0609020204030204" pitchFamily="49" charset="0"/>
              </a:rPr>
              <a:t>	Dog	myPet("Dogbert", 300);</a:t>
            </a:r>
          </a:p>
          <a:p>
            <a:pPr marL="0" indent="0">
              <a:lnSpc>
                <a:spcPct val="80000"/>
              </a:lnSpc>
              <a:spcBef>
                <a:spcPts val="0"/>
              </a:spcBef>
              <a:buNone/>
            </a:pPr>
            <a:r>
              <a:rPr lang="en-US" sz="1500" dirty="0">
                <a:latin typeface="Consolas" panose="020B0609020204030204" pitchFamily="49" charset="0"/>
              </a:rPr>
              <a:t>	Owner	theOwner("Dilbert", "115 Elm St.", "Ogden");</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myPet.setShots(2000, 9, 1);</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myPet.setOwner(&amp;theOwner);</a:t>
            </a:r>
          </a:p>
          <a:p>
            <a:pPr marL="0" indent="0">
              <a:lnSpc>
                <a:spcPct val="80000"/>
              </a:lnSpc>
              <a:spcBef>
                <a:spcPts val="0"/>
              </a:spcBef>
              <a:buNone/>
            </a:pPr>
            <a:r>
              <a:rPr lang="en-US" sz="1500" dirty="0">
                <a:latin typeface="Consolas" panose="020B0609020204030204" pitchFamily="49" charset="0"/>
              </a:rPr>
              <a:t>	theOwner.setPet(&amp;myPet);</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theOwner.display();</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return 0;</a:t>
            </a:r>
          </a:p>
          <a:p>
            <a:pPr marL="0" indent="0">
              <a:lnSpc>
                <a:spcPct val="80000"/>
              </a:lnSpc>
              <a:spcBef>
                <a:spcPts val="0"/>
              </a:spcBef>
              <a:buNone/>
            </a:pPr>
            <a:r>
              <a:rPr lang="en-US" sz="1500" dirty="0">
                <a:latin typeface="Consolas" panose="020B0609020204030204" pitchFamily="49" charset="0"/>
              </a:rPr>
              <a:t>}</a:t>
            </a:r>
          </a:p>
        </p:txBody>
      </p:sp>
    </p:spTree>
    <p:extLst>
      <p:ext uri="{BB962C8B-B14F-4D97-AF65-F5344CB8AC3E}">
        <p14:creationId xmlns:p14="http://schemas.microsoft.com/office/powerpoint/2010/main" val="1066687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DEE28-805C-146F-FBC5-F5C6288825C3}"/>
              </a:ext>
            </a:extLst>
          </p:cNvPr>
          <p:cNvSpPr>
            <a:spLocks noGrp="1"/>
          </p:cNvSpPr>
          <p:nvPr>
            <p:ph type="title"/>
            <p:custDataLst>
              <p:tags r:id="rId1"/>
            </p:custDataLst>
          </p:nvPr>
        </p:nvSpPr>
        <p:spPr bwMode="black">
          <a:xfrm>
            <a:off x="1092802" y="2700187"/>
            <a:ext cx="3619166" cy="1188720"/>
          </a:xfrm>
          <a:prstGeom prst="rect">
            <a:avLst/>
          </a:prstGeom>
          <a:solidFill>
            <a:srgbClr val="FFFFFF"/>
          </a:solidFill>
          <a:ln w="31750" cap="sq">
            <a:solidFill>
              <a:srgbClr val="404040"/>
            </a:solidFill>
            <a:miter lim="800000"/>
          </a:ln>
        </p:spPr>
        <p:txBody>
          <a:bodyPr/>
          <a:lstStyle/>
          <a:p>
            <a:r>
              <a:rPr lang="en-US" dirty="0"/>
              <a:t>Vet UML</a:t>
            </a:r>
          </a:p>
        </p:txBody>
      </p:sp>
      <p:pic>
        <p:nvPicPr>
          <p:cNvPr id="4" name="Graphic 3">
            <a:extLst>
              <a:ext uri="{FF2B5EF4-FFF2-40B4-BE49-F238E27FC236}">
                <a16:creationId xmlns:a16="http://schemas.microsoft.com/office/drawing/2014/main" id="{1C66A98C-AEA5-E4E5-D070-5664F19BC65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695374" y="285750"/>
            <a:ext cx="5429250" cy="6286500"/>
          </a:xfrm>
          <a:prstGeom prst="rect">
            <a:avLst/>
          </a:prstGeom>
        </p:spPr>
      </p:pic>
    </p:spTree>
    <p:extLst>
      <p:ext uri="{BB962C8B-B14F-4D97-AF65-F5344CB8AC3E}">
        <p14:creationId xmlns:p14="http://schemas.microsoft.com/office/powerpoint/2010/main" val="3271019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A0A4B79-B35B-D560-9116-A36E29A40713}"/>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Common features</a:t>
            </a:r>
            <a:br>
              <a:rPr lang="en-US" dirty="0"/>
            </a:br>
            <a:r>
              <a:rPr lang="en-US" dirty="0"/>
              <a:t>Saving slide space</a:t>
            </a:r>
          </a:p>
        </p:txBody>
      </p:sp>
      <p:sp>
        <p:nvSpPr>
          <p:cNvPr id="3" name="Content Placeholder 2">
            <a:extLst>
              <a:ext uri="{FF2B5EF4-FFF2-40B4-BE49-F238E27FC236}">
                <a16:creationId xmlns:a16="http://schemas.microsoft.com/office/drawing/2014/main" id="{D894F7DF-579A-CBD3-11F8-340A30D0C7FD}"/>
              </a:ext>
            </a:extLst>
          </p:cNvPr>
          <p:cNvSpPr>
            <a:spLocks noGrp="1"/>
          </p:cNvSpPr>
          <p:nvPr>
            <p:ph sz="half" idx="1"/>
            <p:custDataLst>
              <p:tags r:id="rId2"/>
            </p:custDataLst>
          </p:nvPr>
        </p:nvSpPr>
        <p:spPr>
          <a:xfrm>
            <a:off x="1581912" y="2638044"/>
            <a:ext cx="4271771" cy="3101982"/>
          </a:xfrm>
        </p:spPr>
        <p:txBody>
          <a:bodyPr/>
          <a:lstStyle/>
          <a:p>
            <a:pPr marL="0" indent="0">
              <a:spcBef>
                <a:spcPts val="0"/>
              </a:spcBef>
              <a:buNone/>
            </a:pPr>
            <a:r>
              <a:rPr lang="en-US" dirty="0">
                <a:latin typeface="Consolas" panose="020B0609020204030204" pitchFamily="49" charset="0"/>
              </a:rPr>
              <a:t>#pragma once;</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#include "Pet.h"</a:t>
            </a:r>
          </a:p>
          <a:p>
            <a:pPr marL="0" indent="0">
              <a:spcBef>
                <a:spcPts val="0"/>
              </a:spcBef>
              <a:buNone/>
            </a:pPr>
            <a:r>
              <a:rPr lang="en-US" dirty="0">
                <a:latin typeface="Consolas" panose="020B0609020204030204" pitchFamily="49" charset="0"/>
              </a:rPr>
              <a:t>#include "Date.h"</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#include &lt;string&gt;</a:t>
            </a:r>
          </a:p>
          <a:p>
            <a:pPr marL="0" indent="0">
              <a:spcBef>
                <a:spcPts val="0"/>
              </a:spcBef>
              <a:buNone/>
            </a:pPr>
            <a:r>
              <a:rPr lang="en-US" dirty="0">
                <a:latin typeface="Consolas" panose="020B0609020204030204" pitchFamily="49" charset="0"/>
              </a:rPr>
              <a:t>#include &lt;iostream&gt;</a:t>
            </a:r>
          </a:p>
          <a:p>
            <a:pPr marL="0" indent="0">
              <a:spcBef>
                <a:spcPts val="0"/>
              </a:spcBef>
              <a:buNone/>
            </a:pPr>
            <a:r>
              <a:rPr lang="en-US" dirty="0">
                <a:latin typeface="Consolas" panose="020B0609020204030204" pitchFamily="49" charset="0"/>
              </a:rPr>
              <a:t>using namespace std;</a:t>
            </a:r>
          </a:p>
        </p:txBody>
      </p:sp>
      <p:sp>
        <p:nvSpPr>
          <p:cNvPr id="6" name="Content Placeholder 5">
            <a:extLst>
              <a:ext uri="{FF2B5EF4-FFF2-40B4-BE49-F238E27FC236}">
                <a16:creationId xmlns:a16="http://schemas.microsoft.com/office/drawing/2014/main" id="{CCCC9C22-F2D3-8FC7-16F5-AE0BED7D051B}"/>
              </a:ext>
            </a:extLst>
          </p:cNvPr>
          <p:cNvSpPr>
            <a:spLocks noGrp="1"/>
          </p:cNvSpPr>
          <p:nvPr>
            <p:ph sz="half" idx="2"/>
            <p:custDataLst>
              <p:tags r:id="rId3"/>
            </p:custDataLst>
          </p:nvPr>
        </p:nvSpPr>
        <p:spPr>
          <a:xfrm>
            <a:off x="6338315" y="2638044"/>
            <a:ext cx="4270247" cy="3101982"/>
          </a:xfrm>
        </p:spPr>
        <p:txBody>
          <a:bodyPr/>
          <a:lstStyle/>
          <a:p>
            <a:r>
              <a:rPr lang="en-US" dirty="0"/>
              <a:t>Each class header file has a “pragma” directive</a:t>
            </a:r>
          </a:p>
          <a:p>
            <a:pPr lvl="1"/>
            <a:r>
              <a:rPr lang="en-US" dirty="0"/>
              <a:t>#ifndef / #define / #endif</a:t>
            </a:r>
          </a:p>
          <a:p>
            <a:r>
              <a:rPr lang="en-US" dirty="0"/>
              <a:t>Most header files include other project headers</a:t>
            </a:r>
          </a:p>
          <a:p>
            <a:r>
              <a:rPr lang="en-US" dirty="0"/>
              <a:t>All header files include two system headers</a:t>
            </a:r>
          </a:p>
        </p:txBody>
      </p:sp>
    </p:spTree>
    <p:extLst>
      <p:ext uri="{BB962C8B-B14F-4D97-AF65-F5344CB8AC3E}">
        <p14:creationId xmlns:p14="http://schemas.microsoft.com/office/powerpoint/2010/main" val="3424888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861C4-8781-323D-22B8-3756F3CEF7F5}"/>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Part classes</a:t>
            </a:r>
          </a:p>
        </p:txBody>
      </p:sp>
      <p:sp>
        <p:nvSpPr>
          <p:cNvPr id="3" name="Content Placeholder 2">
            <a:extLst>
              <a:ext uri="{FF2B5EF4-FFF2-40B4-BE49-F238E27FC236}">
                <a16:creationId xmlns:a16="http://schemas.microsoft.com/office/drawing/2014/main" id="{F54E0CE8-59B5-681E-2114-6CF513F98FD1}"/>
              </a:ext>
            </a:extLst>
          </p:cNvPr>
          <p:cNvSpPr>
            <a:spLocks noGrp="1"/>
          </p:cNvSpPr>
          <p:nvPr>
            <p:ph sz="half" idx="1"/>
            <p:custDataLst>
              <p:tags r:id="rId2"/>
            </p:custDataLst>
          </p:nvPr>
        </p:nvSpPr>
        <p:spPr>
          <a:xfrm>
            <a:off x="997258" y="2638044"/>
            <a:ext cx="4856426" cy="3101982"/>
          </a:xfrm>
        </p:spPr>
        <p:txBody>
          <a:bodyPr>
            <a:noAutofit/>
          </a:bodyPr>
          <a:lstStyle/>
          <a:p>
            <a:pPr marL="0" indent="0">
              <a:lnSpc>
                <a:spcPct val="80000"/>
              </a:lnSpc>
              <a:spcBef>
                <a:spcPts val="0"/>
              </a:spcBef>
              <a:buNone/>
            </a:pPr>
            <a:r>
              <a:rPr lang="en-US" sz="1500" dirty="0">
                <a:latin typeface="Consolas" panose="020B0609020204030204" pitchFamily="49" charset="0"/>
              </a:rPr>
              <a:t>class Address</a:t>
            </a:r>
          </a:p>
          <a:p>
            <a:pPr marL="0" indent="0">
              <a:lnSpc>
                <a:spcPct val="80000"/>
              </a:lnSpc>
              <a:spcBef>
                <a:spcPts val="0"/>
              </a:spcBef>
              <a:buNone/>
            </a:pPr>
            <a:r>
              <a:rPr lang="en-US" sz="1500" dirty="0">
                <a:latin typeface="Consolas" panose="020B0609020204030204" pitchFamily="49" charset="0"/>
              </a:rPr>
              <a:t>{</a:t>
            </a:r>
          </a:p>
          <a:p>
            <a:pPr marL="0" indent="0">
              <a:lnSpc>
                <a:spcPct val="80000"/>
              </a:lnSpc>
              <a:spcBef>
                <a:spcPts val="0"/>
              </a:spcBef>
              <a:buNone/>
            </a:pPr>
            <a:r>
              <a:rPr lang="en-US" sz="1500" dirty="0">
                <a:latin typeface="Consolas" panose="020B0609020204030204" pitchFamily="49" charset="0"/>
              </a:rPr>
              <a:t>    private:</a:t>
            </a:r>
          </a:p>
          <a:p>
            <a:pPr marL="0" indent="0">
              <a:lnSpc>
                <a:spcPct val="80000"/>
              </a:lnSpc>
              <a:spcBef>
                <a:spcPts val="0"/>
              </a:spcBef>
              <a:buNone/>
            </a:pPr>
            <a:r>
              <a:rPr lang="en-US" sz="1500" dirty="0">
                <a:latin typeface="Consolas" panose="020B0609020204030204" pitchFamily="49" charset="0"/>
              </a:rPr>
              <a:t>        string street;</a:t>
            </a:r>
          </a:p>
          <a:p>
            <a:pPr marL="0" indent="0">
              <a:lnSpc>
                <a:spcPct val="80000"/>
              </a:lnSpc>
              <a:spcBef>
                <a:spcPts val="0"/>
              </a:spcBef>
              <a:buNone/>
            </a:pPr>
            <a:r>
              <a:rPr lang="en-US" sz="1500" dirty="0">
                <a:latin typeface="Consolas" panose="020B0609020204030204" pitchFamily="49" charset="0"/>
              </a:rPr>
              <a:t>        string city;</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public:</a:t>
            </a:r>
          </a:p>
          <a:p>
            <a:pPr marL="0" indent="0">
              <a:lnSpc>
                <a:spcPct val="80000"/>
              </a:lnSpc>
              <a:spcBef>
                <a:spcPts val="0"/>
              </a:spcBef>
              <a:buNone/>
            </a:pPr>
            <a:r>
              <a:rPr lang="en-US" sz="1500" dirty="0">
                <a:latin typeface="Consolas" panose="020B0609020204030204" pitchFamily="49" charset="0"/>
              </a:rPr>
              <a:t>        Address(string s, string c)</a:t>
            </a:r>
          </a:p>
          <a:p>
            <a:pPr marL="0" indent="0">
              <a:lnSpc>
                <a:spcPct val="80000"/>
              </a:lnSpc>
              <a:spcBef>
                <a:spcPts val="0"/>
              </a:spcBef>
              <a:buNone/>
            </a:pPr>
            <a:r>
              <a:rPr lang="en-US" sz="1500" dirty="0">
                <a:latin typeface="Consolas" panose="020B0609020204030204" pitchFamily="49" charset="0"/>
              </a:rPr>
              <a:t>            : street(s), city(c) {}</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void display()</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r>
              <a:rPr lang="en-US" sz="1500" dirty="0">
                <a:latin typeface="Consolas" panose="020B0609020204030204" pitchFamily="49" charset="0"/>
              </a:rPr>
              <a:t>            cout &lt;&lt; "Street: " &lt;&lt; street &lt;&lt;</a:t>
            </a:r>
          </a:p>
          <a:p>
            <a:pPr marL="0" indent="0">
              <a:lnSpc>
                <a:spcPct val="80000"/>
              </a:lnSpc>
              <a:spcBef>
                <a:spcPts val="0"/>
              </a:spcBef>
              <a:buNone/>
            </a:pPr>
            <a:r>
              <a:rPr lang="en-US" sz="1500" dirty="0">
                <a:latin typeface="Consolas" panose="020B0609020204030204" pitchFamily="49" charset="0"/>
              </a:rPr>
              <a:t>                " City: " &lt;&lt; city &lt;&lt; endl;</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r>
              <a:rPr lang="en-US" sz="1500" dirty="0">
                <a:latin typeface="Consolas" panose="020B0609020204030204" pitchFamily="49" charset="0"/>
              </a:rPr>
              <a:t>};</a:t>
            </a:r>
          </a:p>
        </p:txBody>
      </p:sp>
      <p:sp>
        <p:nvSpPr>
          <p:cNvPr id="4" name="Content Placeholder 3">
            <a:extLst>
              <a:ext uri="{FF2B5EF4-FFF2-40B4-BE49-F238E27FC236}">
                <a16:creationId xmlns:a16="http://schemas.microsoft.com/office/drawing/2014/main" id="{6706F55E-269D-31DF-788F-8EF0ED1C8392}"/>
              </a:ext>
            </a:extLst>
          </p:cNvPr>
          <p:cNvSpPr>
            <a:spLocks noGrp="1"/>
          </p:cNvSpPr>
          <p:nvPr>
            <p:ph sz="half" idx="2"/>
            <p:custDataLst>
              <p:tags r:id="rId3"/>
            </p:custDataLst>
          </p:nvPr>
        </p:nvSpPr>
        <p:spPr>
          <a:xfrm>
            <a:off x="6338315" y="2638044"/>
            <a:ext cx="4856427" cy="3101982"/>
          </a:xfrm>
        </p:spPr>
        <p:txBody>
          <a:bodyPr>
            <a:noAutofit/>
          </a:bodyPr>
          <a:lstStyle/>
          <a:p>
            <a:pPr marL="0" indent="0">
              <a:lnSpc>
                <a:spcPct val="80000"/>
              </a:lnSpc>
              <a:spcBef>
                <a:spcPts val="0"/>
              </a:spcBef>
              <a:buNone/>
            </a:pPr>
            <a:r>
              <a:rPr lang="en-US" sz="1500" dirty="0">
                <a:latin typeface="Consolas" panose="020B0609020204030204" pitchFamily="49" charset="0"/>
              </a:rPr>
              <a:t>class Date</a:t>
            </a:r>
          </a:p>
          <a:p>
            <a:pPr marL="0" indent="0">
              <a:lnSpc>
                <a:spcPct val="80000"/>
              </a:lnSpc>
              <a:spcBef>
                <a:spcPts val="0"/>
              </a:spcBef>
              <a:buNone/>
            </a:pPr>
            <a:r>
              <a:rPr lang="en-US" sz="1500" dirty="0">
                <a:latin typeface="Consolas" panose="020B0609020204030204" pitchFamily="49" charset="0"/>
              </a:rPr>
              <a:t>{</a:t>
            </a:r>
          </a:p>
          <a:p>
            <a:pPr marL="0" indent="0">
              <a:lnSpc>
                <a:spcPct val="80000"/>
              </a:lnSpc>
              <a:spcBef>
                <a:spcPts val="0"/>
              </a:spcBef>
              <a:buNone/>
            </a:pPr>
            <a:r>
              <a:rPr lang="en-US" sz="1500" dirty="0">
                <a:latin typeface="Consolas" panose="020B0609020204030204" pitchFamily="49" charset="0"/>
              </a:rPr>
              <a:t>    private:</a:t>
            </a:r>
          </a:p>
          <a:p>
            <a:pPr marL="0" indent="0">
              <a:lnSpc>
                <a:spcPct val="80000"/>
              </a:lnSpc>
              <a:spcBef>
                <a:spcPts val="0"/>
              </a:spcBef>
              <a:buNone/>
            </a:pPr>
            <a:r>
              <a:rPr lang="en-US" sz="1500" dirty="0">
                <a:latin typeface="Consolas" panose="020B0609020204030204" pitchFamily="49" charset="0"/>
              </a:rPr>
              <a:t>        int	year;</a:t>
            </a:r>
          </a:p>
          <a:p>
            <a:pPr marL="0" indent="0">
              <a:lnSpc>
                <a:spcPct val="80000"/>
              </a:lnSpc>
              <a:spcBef>
                <a:spcPts val="0"/>
              </a:spcBef>
              <a:buNone/>
            </a:pPr>
            <a:r>
              <a:rPr lang="en-US" sz="1500" dirty="0">
                <a:latin typeface="Consolas" panose="020B0609020204030204" pitchFamily="49" charset="0"/>
              </a:rPr>
              <a:t>        int	month;</a:t>
            </a:r>
          </a:p>
          <a:p>
            <a:pPr marL="0" indent="0">
              <a:lnSpc>
                <a:spcPct val="80000"/>
              </a:lnSpc>
              <a:spcBef>
                <a:spcPts val="0"/>
              </a:spcBef>
              <a:buNone/>
            </a:pPr>
            <a:r>
              <a:rPr lang="en-US" sz="1500" dirty="0">
                <a:latin typeface="Consolas" panose="020B0609020204030204" pitchFamily="49" charset="0"/>
              </a:rPr>
              <a:t>        int	day;</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public:</a:t>
            </a:r>
          </a:p>
          <a:p>
            <a:pPr marL="0" indent="0">
              <a:lnSpc>
                <a:spcPct val="80000"/>
              </a:lnSpc>
              <a:spcBef>
                <a:spcPts val="0"/>
              </a:spcBef>
              <a:buNone/>
            </a:pPr>
            <a:r>
              <a:rPr lang="en-US" sz="1500" dirty="0">
                <a:latin typeface="Consolas" panose="020B0609020204030204" pitchFamily="49" charset="0"/>
              </a:rPr>
              <a:t>        Address(int y, int m, int d)</a:t>
            </a:r>
          </a:p>
          <a:p>
            <a:pPr marL="0" indent="0">
              <a:lnSpc>
                <a:spcPct val="80000"/>
              </a:lnSpc>
              <a:spcBef>
                <a:spcPts val="0"/>
              </a:spcBef>
              <a:buNone/>
            </a:pPr>
            <a:r>
              <a:rPr lang="en-US" sz="1500" dirty="0">
                <a:latin typeface="Consolas" panose="020B0609020204030204" pitchFamily="49" charset="0"/>
              </a:rPr>
              <a:t>            : year(m), month(m), day(d) {}</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void display()</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r>
              <a:rPr lang="en-US" sz="1500" dirty="0">
                <a:latin typeface="Consolas" panose="020B0609020204030204" pitchFamily="49" charset="0"/>
              </a:rPr>
              <a:t>            cout &lt;&lt; year &lt;&lt; "/" &lt;&lt; month &lt;&lt;</a:t>
            </a:r>
          </a:p>
          <a:p>
            <a:pPr marL="0" indent="0">
              <a:lnSpc>
                <a:spcPct val="80000"/>
              </a:lnSpc>
              <a:spcBef>
                <a:spcPts val="0"/>
              </a:spcBef>
              <a:buNone/>
            </a:pPr>
            <a:r>
              <a:rPr lang="en-US" sz="1500" dirty="0">
                <a:latin typeface="Consolas" panose="020B0609020204030204" pitchFamily="49" charset="0"/>
              </a:rPr>
              <a:t>                "/" &lt;&lt; day &lt;&lt; endl;</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r>
              <a:rPr lang="en-US" sz="1500" dirty="0">
                <a:latin typeface="Consolas" panose="020B0609020204030204" pitchFamily="49" charset="0"/>
              </a:rPr>
              <a:t>};</a:t>
            </a:r>
          </a:p>
        </p:txBody>
      </p:sp>
    </p:spTree>
    <p:extLst>
      <p:ext uri="{BB962C8B-B14F-4D97-AF65-F5344CB8AC3E}">
        <p14:creationId xmlns:p14="http://schemas.microsoft.com/office/powerpoint/2010/main" val="2904904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9E34F-6EEF-8D07-A242-D98CA89E86D8}"/>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Owner / address relationship</a:t>
            </a:r>
            <a:br>
              <a:rPr lang="en-US" dirty="0"/>
            </a:br>
            <a:r>
              <a:rPr lang="en-US" dirty="0"/>
              <a:t>Composition</a:t>
            </a:r>
          </a:p>
        </p:txBody>
      </p:sp>
      <p:pic>
        <p:nvPicPr>
          <p:cNvPr id="6" name="Content Placeholder 5">
            <a:extLst>
              <a:ext uri="{FF2B5EF4-FFF2-40B4-BE49-F238E27FC236}">
                <a16:creationId xmlns:a16="http://schemas.microsoft.com/office/drawing/2014/main" id="{53F76A43-4DD7-ACDA-1CEA-78BCF334EAEF}"/>
              </a:ext>
            </a:extLst>
          </p:cNvPr>
          <p:cNvPicPr>
            <a:picLocks noGrp="1" noChangeAspect="1"/>
          </p:cNvPicPr>
          <p:nvPr>
            <p:ph sz="half" idx="1"/>
            <p:custDataLst>
              <p:tags r:id="rId2"/>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69082" y="3664785"/>
            <a:ext cx="5284031" cy="1297832"/>
          </a:xfrm>
        </p:spPr>
      </p:pic>
      <p:sp>
        <p:nvSpPr>
          <p:cNvPr id="4" name="Content Placeholder 3">
            <a:extLst>
              <a:ext uri="{FF2B5EF4-FFF2-40B4-BE49-F238E27FC236}">
                <a16:creationId xmlns:a16="http://schemas.microsoft.com/office/drawing/2014/main" id="{76EF01E7-51EE-815D-78A7-B72DB9170D35}"/>
              </a:ext>
            </a:extLst>
          </p:cNvPr>
          <p:cNvSpPr>
            <a:spLocks noGrp="1"/>
          </p:cNvSpPr>
          <p:nvPr>
            <p:ph sz="half" idx="2"/>
            <p:custDataLst>
              <p:tags r:id="rId3"/>
            </p:custDataLst>
          </p:nvPr>
        </p:nvSpPr>
        <p:spPr>
          <a:xfrm>
            <a:off x="6338315" y="2638044"/>
            <a:ext cx="5284030" cy="3101982"/>
          </a:xfrm>
        </p:spPr>
        <p:txBody>
          <a:bodyPr>
            <a:noAutofit/>
          </a:bodyPr>
          <a:lstStyle/>
          <a:p>
            <a:pPr marL="0" indent="0">
              <a:lnSpc>
                <a:spcPct val="80000"/>
              </a:lnSpc>
              <a:spcBef>
                <a:spcPts val="0"/>
              </a:spcBef>
              <a:buNone/>
            </a:pPr>
            <a:r>
              <a:rPr lang="en-US" sz="1500" dirty="0">
                <a:latin typeface="Consolas" panose="020B0609020204030204" pitchFamily="49" charset="0"/>
              </a:rPr>
              <a:t>class Owner</a:t>
            </a:r>
          </a:p>
          <a:p>
            <a:pPr marL="0" indent="0">
              <a:lnSpc>
                <a:spcPct val="80000"/>
              </a:lnSpc>
              <a:spcBef>
                <a:spcPts val="0"/>
              </a:spcBef>
              <a:buNone/>
            </a:pPr>
            <a:r>
              <a:rPr lang="en-US" sz="1500" dirty="0">
                <a:latin typeface="Consolas" panose="020B0609020204030204" pitchFamily="49" charset="0"/>
              </a:rPr>
              <a:t>{</a:t>
            </a:r>
          </a:p>
          <a:p>
            <a:pPr marL="0" indent="0">
              <a:lnSpc>
                <a:spcPct val="80000"/>
              </a:lnSpc>
              <a:spcBef>
                <a:spcPts val="0"/>
              </a:spcBef>
              <a:buNone/>
            </a:pPr>
            <a:r>
              <a:rPr lang="en-US" sz="1500" dirty="0">
                <a:latin typeface="Consolas" panose="020B0609020204030204" pitchFamily="49" charset="0"/>
              </a:rPr>
              <a:t>    private:</a:t>
            </a:r>
          </a:p>
          <a:p>
            <a:pPr marL="0" indent="0">
              <a:lnSpc>
                <a:spcPct val="80000"/>
              </a:lnSpc>
              <a:spcBef>
                <a:spcPts val="0"/>
              </a:spcBef>
              <a:buNone/>
            </a:pPr>
            <a:r>
              <a:rPr lang="en-US" sz="1500" dirty="0">
                <a:latin typeface="Consolas" panose="020B0609020204030204" pitchFamily="49" charset="0"/>
              </a:rPr>
              <a:t>        string	name;</a:t>
            </a:r>
          </a:p>
          <a:p>
            <a:pPr marL="0" indent="0">
              <a:lnSpc>
                <a:spcPct val="80000"/>
              </a:lnSpc>
              <a:spcBef>
                <a:spcPts val="0"/>
              </a:spcBef>
              <a:buNone/>
            </a:pPr>
            <a:r>
              <a:rPr lang="en-US" sz="1500" dirty="0">
                <a:latin typeface="Consolas" panose="020B0609020204030204" pitchFamily="49" charset="0"/>
              </a:rPr>
              <a:t>        Address	home;</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public:</a:t>
            </a:r>
          </a:p>
          <a:p>
            <a:pPr marL="0" indent="0">
              <a:lnSpc>
                <a:spcPct val="80000"/>
              </a:lnSpc>
              <a:spcBef>
                <a:spcPts val="0"/>
              </a:spcBef>
              <a:buNone/>
            </a:pPr>
            <a:r>
              <a:rPr lang="en-US" sz="1500" dirty="0">
                <a:latin typeface="Consolas" panose="020B0609020204030204" pitchFamily="49" charset="0"/>
              </a:rPr>
              <a:t>        Owner(string n, string s, string c)</a:t>
            </a:r>
          </a:p>
          <a:p>
            <a:pPr marL="0" indent="0">
              <a:lnSpc>
                <a:spcPct val="80000"/>
              </a:lnSpc>
              <a:spcBef>
                <a:spcPts val="0"/>
              </a:spcBef>
              <a:buNone/>
            </a:pPr>
            <a:r>
              <a:rPr lang="en-US" sz="1500" dirty="0">
                <a:latin typeface="Consolas" panose="020B0609020204030204" pitchFamily="49" charset="0"/>
              </a:rPr>
              <a:t>            : name(n), home(s, c) {}</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void display()</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r>
              <a:rPr lang="en-US" sz="1500" dirty="0">
                <a:latin typeface="Consolas" panose="020B0609020204030204" pitchFamily="49" charset="0"/>
              </a:rPr>
              <a:t>            cout &lt;&lt; "Owner: " &lt;&lt; name &lt;&lt; endl;</a:t>
            </a:r>
          </a:p>
          <a:p>
            <a:pPr marL="0" indent="0">
              <a:lnSpc>
                <a:spcPct val="80000"/>
              </a:lnSpc>
              <a:spcBef>
                <a:spcPts val="0"/>
              </a:spcBef>
              <a:buNone/>
            </a:pPr>
            <a:r>
              <a:rPr lang="en-US" sz="1500" dirty="0">
                <a:latin typeface="Consolas" panose="020B0609020204030204" pitchFamily="49" charset="0"/>
              </a:rPr>
              <a:t>            home.display();</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r>
              <a:rPr lang="en-US" sz="1500" dirty="0">
                <a:latin typeface="Consolas" panose="020B0609020204030204" pitchFamily="49" charset="0"/>
              </a:rPr>
              <a:t>};</a:t>
            </a:r>
          </a:p>
        </p:txBody>
      </p:sp>
    </p:spTree>
    <p:extLst>
      <p:ext uri="{BB962C8B-B14F-4D97-AF65-F5344CB8AC3E}">
        <p14:creationId xmlns:p14="http://schemas.microsoft.com/office/powerpoint/2010/main" val="42997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A8E6C-B054-0DD9-98BB-8A8A8EBE79B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Dog / Date Relationship</a:t>
            </a:r>
            <a:br>
              <a:rPr lang="en-US" dirty="0"/>
            </a:br>
            <a:r>
              <a:rPr lang="en-US" dirty="0"/>
              <a:t>Aggregation</a:t>
            </a:r>
          </a:p>
        </p:txBody>
      </p:sp>
      <p:pic>
        <p:nvPicPr>
          <p:cNvPr id="6" name="Content Placeholder 5">
            <a:extLst>
              <a:ext uri="{FF2B5EF4-FFF2-40B4-BE49-F238E27FC236}">
                <a16:creationId xmlns:a16="http://schemas.microsoft.com/office/drawing/2014/main" id="{231784DB-4514-C7A0-8B8A-CF9F454E9951}"/>
              </a:ext>
            </a:extLst>
          </p:cNvPr>
          <p:cNvPicPr>
            <a:picLocks noGrp="1" noChangeAspect="1"/>
          </p:cNvPicPr>
          <p:nvPr>
            <p:ph sz="half" idx="1"/>
            <p:custDataLst>
              <p:tags r:id="rId2"/>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394230" y="2372085"/>
            <a:ext cx="2645802" cy="3101975"/>
          </a:xfrm>
        </p:spPr>
      </p:pic>
      <p:sp>
        <p:nvSpPr>
          <p:cNvPr id="4" name="Content Placeholder 3">
            <a:extLst>
              <a:ext uri="{FF2B5EF4-FFF2-40B4-BE49-F238E27FC236}">
                <a16:creationId xmlns:a16="http://schemas.microsoft.com/office/drawing/2014/main" id="{2C783055-7A27-3004-870F-8E673BB75227}"/>
              </a:ext>
            </a:extLst>
          </p:cNvPr>
          <p:cNvSpPr>
            <a:spLocks noGrp="1"/>
          </p:cNvSpPr>
          <p:nvPr>
            <p:ph sz="half" idx="2"/>
            <p:custDataLst>
              <p:tags r:id="rId3"/>
            </p:custDataLst>
          </p:nvPr>
        </p:nvSpPr>
        <p:spPr>
          <a:xfrm>
            <a:off x="6338315" y="2371708"/>
            <a:ext cx="5247044" cy="4117863"/>
          </a:xfrm>
        </p:spPr>
        <p:txBody>
          <a:bodyPr>
            <a:noAutofit/>
          </a:bodyPr>
          <a:lstStyle/>
          <a:p>
            <a:pPr marL="0" indent="0">
              <a:lnSpc>
                <a:spcPct val="80000"/>
              </a:lnSpc>
              <a:spcBef>
                <a:spcPts val="0"/>
              </a:spcBef>
              <a:buNone/>
            </a:pPr>
            <a:r>
              <a:rPr lang="en-US" sz="1500" dirty="0">
                <a:latin typeface="Consolas" panose="020B0609020204030204" pitchFamily="49" charset="0"/>
              </a:rPr>
              <a:t>class Dog : public Pet</a:t>
            </a:r>
          </a:p>
          <a:p>
            <a:pPr marL="0" indent="0">
              <a:lnSpc>
                <a:spcPct val="80000"/>
              </a:lnSpc>
              <a:spcBef>
                <a:spcPts val="0"/>
              </a:spcBef>
              <a:buNone/>
            </a:pPr>
            <a:r>
              <a:rPr lang="en-US" sz="1500" dirty="0">
                <a:latin typeface="Consolas" panose="020B0609020204030204" pitchFamily="49" charset="0"/>
              </a:rPr>
              <a:t>{</a:t>
            </a:r>
          </a:p>
          <a:p>
            <a:pPr marL="0" indent="0">
              <a:lnSpc>
                <a:spcPct val="80000"/>
              </a:lnSpc>
              <a:spcBef>
                <a:spcPts val="0"/>
              </a:spcBef>
              <a:buNone/>
            </a:pPr>
            <a:r>
              <a:rPr lang="en-US" sz="1500" dirty="0">
                <a:latin typeface="Consolas" panose="020B0609020204030204" pitchFamily="49" charset="0"/>
              </a:rPr>
              <a:t>    private:</a:t>
            </a:r>
          </a:p>
          <a:p>
            <a:pPr marL="0" indent="0">
              <a:lnSpc>
                <a:spcPct val="80000"/>
              </a:lnSpc>
              <a:spcBef>
                <a:spcPts val="0"/>
              </a:spcBef>
              <a:buNone/>
            </a:pPr>
            <a:r>
              <a:rPr lang="en-US" sz="1500" dirty="0">
                <a:latin typeface="Consolas" panose="020B0609020204030204" pitchFamily="49" charset="0"/>
              </a:rPr>
              <a:t>        Date*	shots = nullptr;</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public:</a:t>
            </a:r>
          </a:p>
          <a:p>
            <a:pPr marL="0" indent="0">
              <a:lnSpc>
                <a:spcPct val="80000"/>
              </a:lnSpc>
              <a:spcBef>
                <a:spcPts val="0"/>
              </a:spcBef>
              <a:buNone/>
            </a:pPr>
            <a:r>
              <a:rPr lang="en-US" sz="1500" dirty="0">
                <a:latin typeface="Consolas" panose="020B0609020204030204" pitchFamily="49" charset="0"/>
              </a:rPr>
              <a:t>	~Dog() { delete shots; }</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void setShots(int y, int m, int d)</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r>
              <a:rPr lang="en-US" sz="1500" dirty="0">
                <a:latin typeface="Consolas" panose="020B0609020204030204" pitchFamily="49" charset="0"/>
              </a:rPr>
              <a:t>            if (shots != nullptr)</a:t>
            </a:r>
          </a:p>
          <a:p>
            <a:pPr marL="0" indent="0">
              <a:lnSpc>
                <a:spcPct val="80000"/>
              </a:lnSpc>
              <a:spcBef>
                <a:spcPts val="0"/>
              </a:spcBef>
              <a:buNone/>
            </a:pPr>
            <a:r>
              <a:rPr lang="en-US" sz="1500" dirty="0">
                <a:latin typeface="Consolas" panose="020B0609020204030204" pitchFamily="49" charset="0"/>
              </a:rPr>
              <a:t>                delete shots;</a:t>
            </a:r>
          </a:p>
          <a:p>
            <a:pPr marL="0" indent="0">
              <a:lnSpc>
                <a:spcPct val="80000"/>
              </a:lnSpc>
              <a:spcBef>
                <a:spcPts val="0"/>
              </a:spcBef>
              <a:buNone/>
            </a:pPr>
            <a:r>
              <a:rPr lang="en-US" sz="1500" dirty="0">
                <a:latin typeface="Consolas" panose="020B0609020204030204" pitchFamily="49" charset="0"/>
              </a:rPr>
              <a:t>            shots = new Date(y, m, d);</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void display()</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r>
              <a:rPr lang="en-US" sz="1500" dirty="0">
                <a:latin typeface="Consolas" panose="020B0609020204030204" pitchFamily="49" charset="0"/>
              </a:rPr>
              <a:t>            cout &lt;&lt; "AKC#: " &lt;&lt; akcNum &lt;&lt; endl;</a:t>
            </a:r>
          </a:p>
          <a:p>
            <a:pPr marL="0" indent="0">
              <a:lnSpc>
                <a:spcPct val="80000"/>
              </a:lnSpc>
              <a:spcBef>
                <a:spcPts val="0"/>
              </a:spcBef>
              <a:buNone/>
            </a:pPr>
            <a:r>
              <a:rPr lang="en-US" sz="1500" dirty="0">
                <a:latin typeface="Consolas" panose="020B0609020204030204" pitchFamily="49" charset="0"/>
              </a:rPr>
              <a:t>            if (shots != nullptr)</a:t>
            </a:r>
          </a:p>
          <a:p>
            <a:pPr marL="0" indent="0">
              <a:lnSpc>
                <a:spcPct val="80000"/>
              </a:lnSpc>
              <a:spcBef>
                <a:spcPts val="0"/>
              </a:spcBef>
              <a:buNone/>
            </a:pPr>
            <a:r>
              <a:rPr lang="en-US" sz="1500" dirty="0">
                <a:latin typeface="Consolas" panose="020B0609020204030204" pitchFamily="49" charset="0"/>
              </a:rPr>
              <a:t>                shots-&gt;display();</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r>
              <a:rPr lang="en-US" sz="1500" dirty="0">
                <a:latin typeface="Consolas" panose="020B0609020204030204" pitchFamily="49" charset="0"/>
              </a:rPr>
              <a:t>};</a:t>
            </a:r>
          </a:p>
        </p:txBody>
      </p:sp>
    </p:spTree>
    <p:extLst>
      <p:ext uri="{BB962C8B-B14F-4D97-AF65-F5344CB8AC3E}">
        <p14:creationId xmlns:p14="http://schemas.microsoft.com/office/powerpoint/2010/main" val="2392208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A7D52-E2FD-9837-D1DA-E48BB213F128}"/>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Owner / Pet relationship</a:t>
            </a:r>
            <a:br>
              <a:rPr lang="en-US" dirty="0"/>
            </a:br>
            <a:r>
              <a:rPr lang="en-US" dirty="0"/>
              <a:t>Owner side of Association</a:t>
            </a:r>
          </a:p>
        </p:txBody>
      </p:sp>
      <p:pic>
        <p:nvPicPr>
          <p:cNvPr id="6" name="Content Placeholder 5">
            <a:extLst>
              <a:ext uri="{FF2B5EF4-FFF2-40B4-BE49-F238E27FC236}">
                <a16:creationId xmlns:a16="http://schemas.microsoft.com/office/drawing/2014/main" id="{8F4A58EF-2923-64F8-8A8B-18D5353C4874}"/>
              </a:ext>
            </a:extLst>
          </p:cNvPr>
          <p:cNvPicPr>
            <a:picLocks noGrp="1" noChangeAspect="1"/>
          </p:cNvPicPr>
          <p:nvPr>
            <p:ph sz="half" idx="1"/>
            <p:custDataLst>
              <p:tags r:id="rId2"/>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267832" y="2524180"/>
            <a:ext cx="3714750" cy="2857500"/>
          </a:xfrm>
        </p:spPr>
      </p:pic>
      <p:sp>
        <p:nvSpPr>
          <p:cNvPr id="4" name="Content Placeholder 3">
            <a:extLst>
              <a:ext uri="{FF2B5EF4-FFF2-40B4-BE49-F238E27FC236}">
                <a16:creationId xmlns:a16="http://schemas.microsoft.com/office/drawing/2014/main" id="{D7FEA22B-6075-66EC-5BE8-5AC45EAA40B9}"/>
              </a:ext>
            </a:extLst>
          </p:cNvPr>
          <p:cNvSpPr>
            <a:spLocks noGrp="1"/>
          </p:cNvSpPr>
          <p:nvPr>
            <p:ph sz="half" idx="2"/>
            <p:custDataLst>
              <p:tags r:id="rId3"/>
            </p:custDataLst>
          </p:nvPr>
        </p:nvSpPr>
        <p:spPr>
          <a:xfrm>
            <a:off x="6109878" y="2516975"/>
            <a:ext cx="5163671" cy="3778707"/>
          </a:xfrm>
        </p:spPr>
        <p:txBody>
          <a:bodyPr>
            <a:noAutofit/>
          </a:bodyPr>
          <a:lstStyle/>
          <a:p>
            <a:pPr marL="0" indent="0">
              <a:lnSpc>
                <a:spcPct val="80000"/>
              </a:lnSpc>
              <a:spcBef>
                <a:spcPts val="0"/>
              </a:spcBef>
              <a:buNone/>
            </a:pPr>
            <a:r>
              <a:rPr lang="en-US" sz="1500" dirty="0">
                <a:latin typeface="Consolas" panose="020B0609020204030204" pitchFamily="49" charset="0"/>
              </a:rPr>
              <a:t>class Pet;</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class Owner</a:t>
            </a:r>
          </a:p>
          <a:p>
            <a:pPr marL="0" indent="0">
              <a:lnSpc>
                <a:spcPct val="80000"/>
              </a:lnSpc>
              <a:spcBef>
                <a:spcPts val="0"/>
              </a:spcBef>
              <a:buNone/>
            </a:pPr>
            <a:r>
              <a:rPr lang="en-US" sz="1500" dirty="0">
                <a:latin typeface="Consolas" panose="020B0609020204030204" pitchFamily="49" charset="0"/>
              </a:rPr>
              <a:t>{</a:t>
            </a:r>
          </a:p>
          <a:p>
            <a:pPr marL="0" indent="0">
              <a:lnSpc>
                <a:spcPct val="80000"/>
              </a:lnSpc>
              <a:spcBef>
                <a:spcPts val="0"/>
              </a:spcBef>
              <a:buNone/>
            </a:pPr>
            <a:r>
              <a:rPr lang="en-US" sz="1500" dirty="0">
                <a:latin typeface="Consolas" panose="020B0609020204030204" pitchFamily="49" charset="0"/>
              </a:rPr>
              <a:t>    private:</a:t>
            </a:r>
          </a:p>
          <a:p>
            <a:pPr marL="0" indent="0">
              <a:lnSpc>
                <a:spcPct val="80000"/>
              </a:lnSpc>
              <a:spcBef>
                <a:spcPts val="0"/>
              </a:spcBef>
              <a:buNone/>
            </a:pPr>
            <a:r>
              <a:rPr lang="en-US" sz="1500" dirty="0">
                <a:latin typeface="Consolas" panose="020B0609020204030204" pitchFamily="49" charset="0"/>
              </a:rPr>
              <a:t>        Pet*	myPet = nullptr;</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public:</a:t>
            </a:r>
          </a:p>
          <a:p>
            <a:pPr marL="0" indent="0">
              <a:lnSpc>
                <a:spcPct val="80000"/>
              </a:lnSpc>
              <a:spcBef>
                <a:spcPts val="0"/>
              </a:spcBef>
              <a:buNone/>
            </a:pPr>
            <a:r>
              <a:rPr lang="en-US" sz="1500" dirty="0">
                <a:latin typeface="Consolas" panose="020B0609020204030204" pitchFamily="49" charset="0"/>
              </a:rPr>
              <a:t>        Owner(string n, string s, string c)</a:t>
            </a:r>
          </a:p>
          <a:p>
            <a:pPr marL="0" indent="0">
              <a:lnSpc>
                <a:spcPct val="80000"/>
              </a:lnSpc>
              <a:spcBef>
                <a:spcPts val="0"/>
              </a:spcBef>
              <a:buNone/>
            </a:pPr>
            <a:r>
              <a:rPr lang="en-US" sz="1500" dirty="0">
                <a:latin typeface="Consolas" panose="020B0609020204030204" pitchFamily="49" charset="0"/>
              </a:rPr>
              <a:t>            : name(n), home(s, c) {}</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void setPet(Pet* p) { myPet = p; }</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void display()</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r>
              <a:rPr lang="en-US" sz="1500" dirty="0">
                <a:latin typeface="Consolas" panose="020B0609020204030204" pitchFamily="49" charset="0"/>
              </a:rPr>
              <a:t>            cout &lt;&lt; "Owner: " &lt;&lt; name &lt;&lt; endl;</a:t>
            </a:r>
          </a:p>
          <a:p>
            <a:pPr marL="0" indent="0">
              <a:lnSpc>
                <a:spcPct val="80000"/>
              </a:lnSpc>
              <a:spcBef>
                <a:spcPts val="0"/>
              </a:spcBef>
              <a:buNone/>
            </a:pPr>
            <a:r>
              <a:rPr lang="en-US" sz="1500" dirty="0">
                <a:latin typeface="Consolas" panose="020B0609020204030204" pitchFamily="49" charset="0"/>
              </a:rPr>
              <a:t>            if (myPet != nullptr)</a:t>
            </a:r>
          </a:p>
          <a:p>
            <a:pPr marL="0" indent="0">
              <a:lnSpc>
                <a:spcPct val="80000"/>
              </a:lnSpc>
              <a:spcBef>
                <a:spcPts val="0"/>
              </a:spcBef>
              <a:buNone/>
            </a:pPr>
            <a:r>
              <a:rPr lang="en-US" sz="1500" dirty="0">
                <a:latin typeface="Consolas" panose="020B0609020204030204" pitchFamily="49" charset="0"/>
              </a:rPr>
              <a:t>                myPet-&gt;display();</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r>
              <a:rPr lang="en-US" sz="1500" dirty="0">
                <a:latin typeface="Consolas" panose="020B0609020204030204" pitchFamily="49" charset="0"/>
              </a:rPr>
              <a:t>};</a:t>
            </a:r>
          </a:p>
        </p:txBody>
      </p:sp>
    </p:spTree>
    <p:extLst>
      <p:ext uri="{BB962C8B-B14F-4D97-AF65-F5344CB8AC3E}">
        <p14:creationId xmlns:p14="http://schemas.microsoft.com/office/powerpoint/2010/main" val="3141443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A7D52-E2FD-9837-D1DA-E48BB213F128}"/>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Owner / Pet relationship</a:t>
            </a:r>
            <a:br>
              <a:rPr lang="en-US" dirty="0"/>
            </a:br>
            <a:r>
              <a:rPr lang="en-US" dirty="0"/>
              <a:t>Pet Side of Association</a:t>
            </a:r>
          </a:p>
        </p:txBody>
      </p:sp>
      <p:pic>
        <p:nvPicPr>
          <p:cNvPr id="6" name="Content Placeholder 5">
            <a:extLst>
              <a:ext uri="{FF2B5EF4-FFF2-40B4-BE49-F238E27FC236}">
                <a16:creationId xmlns:a16="http://schemas.microsoft.com/office/drawing/2014/main" id="{8F4A58EF-2923-64F8-8A8B-18D5353C4874}"/>
              </a:ext>
            </a:extLst>
          </p:cNvPr>
          <p:cNvPicPr>
            <a:picLocks noGrp="1" noChangeAspect="1"/>
          </p:cNvPicPr>
          <p:nvPr>
            <p:ph sz="half" idx="1"/>
            <p:custDataLst>
              <p:tags r:id="rId2"/>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273829" y="2520963"/>
            <a:ext cx="3714750" cy="2857500"/>
          </a:xfrm>
        </p:spPr>
      </p:pic>
      <p:sp>
        <p:nvSpPr>
          <p:cNvPr id="4" name="Content Placeholder 3">
            <a:extLst>
              <a:ext uri="{FF2B5EF4-FFF2-40B4-BE49-F238E27FC236}">
                <a16:creationId xmlns:a16="http://schemas.microsoft.com/office/drawing/2014/main" id="{D7FEA22B-6075-66EC-5BE8-5AC45EAA40B9}"/>
              </a:ext>
            </a:extLst>
          </p:cNvPr>
          <p:cNvSpPr>
            <a:spLocks noGrp="1"/>
          </p:cNvSpPr>
          <p:nvPr>
            <p:ph sz="half" idx="2"/>
            <p:custDataLst>
              <p:tags r:id="rId3"/>
            </p:custDataLst>
          </p:nvPr>
        </p:nvSpPr>
        <p:spPr>
          <a:xfrm>
            <a:off x="6107495" y="2522629"/>
            <a:ext cx="4936326" cy="3531937"/>
          </a:xfrm>
        </p:spPr>
        <p:txBody>
          <a:bodyPr>
            <a:noAutofit/>
          </a:bodyPr>
          <a:lstStyle/>
          <a:p>
            <a:pPr marL="0" indent="0">
              <a:lnSpc>
                <a:spcPct val="80000"/>
              </a:lnSpc>
              <a:spcBef>
                <a:spcPts val="0"/>
              </a:spcBef>
              <a:buNone/>
            </a:pPr>
            <a:r>
              <a:rPr lang="en-US" sz="1500" dirty="0">
                <a:latin typeface="Consolas" panose="020B0609020204030204" pitchFamily="49" charset="0"/>
              </a:rPr>
              <a:t>class Owner;</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class Pet</a:t>
            </a:r>
          </a:p>
          <a:p>
            <a:pPr marL="0" indent="0">
              <a:lnSpc>
                <a:spcPct val="80000"/>
              </a:lnSpc>
              <a:spcBef>
                <a:spcPts val="0"/>
              </a:spcBef>
              <a:buNone/>
            </a:pPr>
            <a:r>
              <a:rPr lang="en-US" sz="1500" dirty="0">
                <a:latin typeface="Consolas" panose="020B0609020204030204" pitchFamily="49" charset="0"/>
              </a:rPr>
              <a:t>{</a:t>
            </a:r>
          </a:p>
          <a:p>
            <a:pPr marL="0" indent="0">
              <a:lnSpc>
                <a:spcPct val="80000"/>
              </a:lnSpc>
              <a:spcBef>
                <a:spcPts val="0"/>
              </a:spcBef>
              <a:buNone/>
            </a:pPr>
            <a:r>
              <a:rPr lang="en-US" sz="1500" dirty="0">
                <a:latin typeface="Consolas" panose="020B0609020204030204" pitchFamily="49" charset="0"/>
              </a:rPr>
              <a:t>    private:</a:t>
            </a:r>
          </a:p>
          <a:p>
            <a:pPr marL="0" indent="0">
              <a:lnSpc>
                <a:spcPct val="80000"/>
              </a:lnSpc>
              <a:spcBef>
                <a:spcPts val="0"/>
              </a:spcBef>
              <a:buNone/>
            </a:pPr>
            <a:r>
              <a:rPr lang="en-US" sz="1500" dirty="0">
                <a:latin typeface="Consolas" panose="020B0609020204030204" pitchFamily="49" charset="0"/>
              </a:rPr>
              <a:t>        string	name;</a:t>
            </a:r>
          </a:p>
          <a:p>
            <a:pPr marL="0" indent="0">
              <a:lnSpc>
                <a:spcPct val="80000"/>
              </a:lnSpc>
              <a:spcBef>
                <a:spcPts val="0"/>
              </a:spcBef>
              <a:buNone/>
            </a:pPr>
            <a:r>
              <a:rPr lang="en-US" sz="1500" dirty="0">
                <a:latin typeface="Consolas" panose="020B0609020204030204" pitchFamily="49" charset="0"/>
              </a:rPr>
              <a:t>        Owner*	owner = nullptr;</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public:</a:t>
            </a:r>
          </a:p>
          <a:p>
            <a:pPr marL="0" indent="0">
              <a:lnSpc>
                <a:spcPct val="80000"/>
              </a:lnSpc>
              <a:spcBef>
                <a:spcPts val="0"/>
              </a:spcBef>
              <a:buNone/>
            </a:pPr>
            <a:r>
              <a:rPr lang="en-US" sz="1500" dirty="0">
                <a:latin typeface="Consolas" panose="020B0609020204030204" pitchFamily="49" charset="0"/>
              </a:rPr>
              <a:t>        Pet(string n) : name(n) {}</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void setOwner(Owner o) { owner = o; }</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void display()</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r>
              <a:rPr lang="en-US" sz="1500" dirty="0">
                <a:latin typeface="Consolas" panose="020B0609020204030204" pitchFamily="49" charset="0"/>
              </a:rPr>
              <a:t>            cout &lt;&lt; "Pet: " &lt;&lt; name &lt;&lt; endl;</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r>
              <a:rPr lang="en-US" sz="1500" dirty="0">
                <a:latin typeface="Consolas" panose="020B0609020204030204" pitchFamily="49" charset="0"/>
              </a:rPr>
              <a:t>};</a:t>
            </a:r>
          </a:p>
        </p:txBody>
      </p:sp>
    </p:spTree>
    <p:extLst>
      <p:ext uri="{BB962C8B-B14F-4D97-AF65-F5344CB8AC3E}">
        <p14:creationId xmlns:p14="http://schemas.microsoft.com/office/powerpoint/2010/main" val="2268176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26BBE-A876-A413-9D15-9F89F8C3AF5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Inheritance (1)</a:t>
            </a:r>
            <a:br>
              <a:rPr lang="en-US" dirty="0"/>
            </a:br>
            <a:r>
              <a:rPr lang="en-US" dirty="0"/>
              <a:t>The pet Superclass</a:t>
            </a:r>
          </a:p>
        </p:txBody>
      </p:sp>
      <p:pic>
        <p:nvPicPr>
          <p:cNvPr id="6" name="Content Placeholder 5">
            <a:extLst>
              <a:ext uri="{FF2B5EF4-FFF2-40B4-BE49-F238E27FC236}">
                <a16:creationId xmlns:a16="http://schemas.microsoft.com/office/drawing/2014/main" id="{8D0CED94-D259-A1C7-9195-0D6C7850B716}"/>
              </a:ext>
            </a:extLst>
          </p:cNvPr>
          <p:cNvPicPr>
            <a:picLocks noGrp="1" noChangeAspect="1"/>
          </p:cNvPicPr>
          <p:nvPr>
            <p:ph sz="half" idx="1"/>
            <p:custDataLst>
              <p:tags r:id="rId2"/>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581150" y="2874962"/>
            <a:ext cx="4271963" cy="2628900"/>
          </a:xfrm>
        </p:spPr>
      </p:pic>
      <p:sp>
        <p:nvSpPr>
          <p:cNvPr id="4" name="Content Placeholder 3">
            <a:extLst>
              <a:ext uri="{FF2B5EF4-FFF2-40B4-BE49-F238E27FC236}">
                <a16:creationId xmlns:a16="http://schemas.microsoft.com/office/drawing/2014/main" id="{762AC80A-DEEC-CF24-09CA-D098570926E3}"/>
              </a:ext>
            </a:extLst>
          </p:cNvPr>
          <p:cNvSpPr>
            <a:spLocks noGrp="1"/>
          </p:cNvSpPr>
          <p:nvPr>
            <p:ph sz="half" idx="2"/>
            <p:custDataLst>
              <p:tags r:id="rId3"/>
            </p:custDataLst>
          </p:nvPr>
        </p:nvSpPr>
        <p:spPr>
          <a:xfrm>
            <a:off x="6338315" y="2638044"/>
            <a:ext cx="4962959" cy="3101982"/>
          </a:xfrm>
        </p:spPr>
        <p:txBody>
          <a:bodyPr>
            <a:noAutofit/>
          </a:bodyPr>
          <a:lstStyle/>
          <a:p>
            <a:pPr marL="0" indent="0">
              <a:lnSpc>
                <a:spcPct val="80000"/>
              </a:lnSpc>
              <a:spcBef>
                <a:spcPts val="0"/>
              </a:spcBef>
              <a:buNone/>
            </a:pPr>
            <a:r>
              <a:rPr lang="en-US" sz="1500" dirty="0">
                <a:latin typeface="Consolas" panose="020B0609020204030204" pitchFamily="49" charset="0"/>
              </a:rPr>
              <a:t>class Pet</a:t>
            </a:r>
          </a:p>
          <a:p>
            <a:pPr marL="0" indent="0">
              <a:lnSpc>
                <a:spcPct val="80000"/>
              </a:lnSpc>
              <a:spcBef>
                <a:spcPts val="0"/>
              </a:spcBef>
              <a:buNone/>
            </a:pPr>
            <a:r>
              <a:rPr lang="en-US" sz="1500" dirty="0">
                <a:latin typeface="Consolas" panose="020B0609020204030204" pitchFamily="49" charset="0"/>
              </a:rPr>
              <a:t>{</a:t>
            </a:r>
          </a:p>
          <a:p>
            <a:pPr marL="0" indent="0">
              <a:lnSpc>
                <a:spcPct val="80000"/>
              </a:lnSpc>
              <a:spcBef>
                <a:spcPts val="0"/>
              </a:spcBef>
              <a:buNone/>
            </a:pPr>
            <a:r>
              <a:rPr lang="en-US" sz="1500" dirty="0">
                <a:latin typeface="Consolas" panose="020B0609020204030204" pitchFamily="49" charset="0"/>
              </a:rPr>
              <a:t>    private:</a:t>
            </a:r>
          </a:p>
          <a:p>
            <a:pPr marL="0" indent="0">
              <a:lnSpc>
                <a:spcPct val="80000"/>
              </a:lnSpc>
              <a:spcBef>
                <a:spcPts val="0"/>
              </a:spcBef>
              <a:buNone/>
            </a:pPr>
            <a:r>
              <a:rPr lang="en-US" sz="1500" dirty="0">
                <a:latin typeface="Consolas" panose="020B0609020204030204" pitchFamily="49" charset="0"/>
              </a:rPr>
              <a:t>        string	name;</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public:</a:t>
            </a:r>
          </a:p>
          <a:p>
            <a:pPr marL="0" indent="0">
              <a:lnSpc>
                <a:spcPct val="80000"/>
              </a:lnSpc>
              <a:spcBef>
                <a:spcPts val="0"/>
              </a:spcBef>
              <a:buNone/>
            </a:pPr>
            <a:r>
              <a:rPr lang="en-US" sz="1500" dirty="0">
                <a:latin typeface="Consolas" panose="020B0609020204030204" pitchFamily="49" charset="0"/>
              </a:rPr>
              <a:t>        Pet(string n) : name(n) {}</a:t>
            </a:r>
          </a:p>
          <a:p>
            <a:pPr marL="0" indent="0">
              <a:lnSpc>
                <a:spcPct val="80000"/>
              </a:lnSpc>
              <a:spcBef>
                <a:spcPts val="0"/>
              </a:spcBef>
              <a:buNone/>
            </a:pPr>
            <a:endParaRPr lang="en-US" sz="1500" dirty="0">
              <a:latin typeface="Consolas" panose="020B0609020204030204" pitchFamily="49" charset="0"/>
            </a:endParaRPr>
          </a:p>
          <a:p>
            <a:pPr marL="0" indent="0">
              <a:lnSpc>
                <a:spcPct val="80000"/>
              </a:lnSpc>
              <a:spcBef>
                <a:spcPts val="0"/>
              </a:spcBef>
              <a:buNone/>
            </a:pPr>
            <a:r>
              <a:rPr lang="en-US" sz="1500" dirty="0">
                <a:latin typeface="Consolas" panose="020B0609020204030204" pitchFamily="49" charset="0"/>
              </a:rPr>
              <a:t>        void display()</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r>
              <a:rPr lang="en-US" sz="1500" dirty="0">
                <a:latin typeface="Consolas" panose="020B0609020204030204" pitchFamily="49" charset="0"/>
              </a:rPr>
              <a:t>            cout &lt;&lt; "Pet: " &lt;&lt; name &lt;&lt; endl;</a:t>
            </a:r>
          </a:p>
          <a:p>
            <a:pPr marL="0" indent="0">
              <a:lnSpc>
                <a:spcPct val="80000"/>
              </a:lnSpc>
              <a:spcBef>
                <a:spcPts val="0"/>
              </a:spcBef>
              <a:buNone/>
            </a:pPr>
            <a:r>
              <a:rPr lang="en-US" sz="1500" dirty="0">
                <a:latin typeface="Consolas" panose="020B0609020204030204" pitchFamily="49" charset="0"/>
              </a:rPr>
              <a:t>        }</a:t>
            </a:r>
          </a:p>
          <a:p>
            <a:pPr marL="0" indent="0">
              <a:lnSpc>
                <a:spcPct val="80000"/>
              </a:lnSpc>
              <a:spcBef>
                <a:spcPts val="0"/>
              </a:spcBef>
              <a:buNone/>
            </a:pPr>
            <a:r>
              <a:rPr lang="en-US" sz="1500" dirty="0">
                <a:latin typeface="Consolas" panose="020B0609020204030204" pitchFamily="49" charset="0"/>
              </a:rPr>
              <a:t>};</a:t>
            </a:r>
          </a:p>
        </p:txBody>
      </p:sp>
    </p:spTree>
    <p:extLst>
      <p:ext uri="{BB962C8B-B14F-4D97-AF65-F5344CB8AC3E}">
        <p14:creationId xmlns:p14="http://schemas.microsoft.com/office/powerpoint/2010/main" val="5960080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3&quot;/&gt;&lt;/TableIndex&gt;&lt;/ShapeTextInfo&gt;"/>
  <p:tag name="PRESENTER_DUMMYTAG" val="&lt;DummyForForceWrite&gt;&lt;/DummyForForceWrite&gt;"/>
  <p:tag name="HTML_SHAPEINFO" val="&lt;ThreeDShapeInfo&gt;&lt;uuid val=&quot;{5BB102DE-27E3-4CD7-831E-047074A55BA1}&quot;/&gt;&lt;isInvalidForFieldText val=&quot;0&quot;/&gt;&lt;Image&gt;&lt;filename val=&quot;C:\Users\delroy\AppData\Local\Temp\CP1036424790109Session\CPTrustFolder1036424790109\PPTImport1036424878453\data\asimages\{5BB102DE-27E3-4CD7-831E-047074A55BA1}_1.png&quot;/&gt;&lt;left val=&quot;167&quot;/&gt;&lt;top val=&quot;249&quot;/&gt;&lt;width val=&quot;945&quot;/&gt;&lt;height val=&quot;174&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11&quot;/&gt;&lt;/TableIndex&gt;&lt;/ShapeTextInfo&gt;"/>
  <p:tag name="PRESENTER_DUMMYTAG" val="&lt;DummyForForceWrite&gt;&lt;/DummyForForceWrite&gt;"/>
  <p:tag name="HTML_SHAPEINFO" val="&lt;ThreeDShapeInfo&gt;&lt;uuid val=&quot;{5C5F9952-B2C2-4F94-9759-D0F1A8C30165}&quot;/&gt;&lt;isInvalidForFieldText val=&quot;0&quot;/&gt;&lt;Image&gt;&lt;filename val=&quot;C:\Users\delroy\AppData\Local\Temp\CP1036424790109Session\CPTrustFolder1036424790109\PPTImport1036424878453\data\asimages\{5C5F9952-B2C2-4F94-9759-D0F1A8C30165}_1.png&quot;/&gt;&lt;left val=&quot;282&quot;/&gt;&lt;top val=&quot;452&quot;/&gt;&lt;width val=&quot;715&quot;/&gt;&lt;height val=&quot;135&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2C29C003-86E4-41E9-A50A-57394A6F5AB6}&quot;/&gt;&lt;isInvalidForFieldText val=&quot;0&quot;/&gt;&lt;Image&gt;&lt;filename val=&quot;C:\Users\delroy\AppData\Local\Temp\CP1036424790109Session\CPTrustFolder1036424790109\PPTImport1036424878453\data\asimages\{2C29C003-86E4-41E9-A50A-57394A6F5AB6}_1.png&quot;/&gt;&lt;left val=&quot;167&quot;/&gt;&lt;top val=&quot;647&quot;/&gt;&lt;width val=&quot;159&quot;/&gt;&lt;height val=&quot;35&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HTML_SHAPEINFO" val="&lt;ThreeDShapeInfo&gt;&lt;uuid val=&quot;{5CC6D47E-050A-4667-A356-2CB9696272EF}&quot;/&gt;&lt;isInvalidForFieldText val=&quot;0&quot;/&gt;&lt;Image&gt;&lt;filename val=&quot;C:\Users\delroy\AppData\Local\Temp\CP1036424790109Session\CPTrustFolder1036424790109\PPTImport1036424878453\data\asimages\{5CC6D47E-050A-4667-A356-2CB9696272EF}_2.png&quot;/&gt;&lt;left val=&quot;113&quot;/&gt;&lt;top val=&quot;282&quot;/&gt;&lt;width val=&quot;381&quot;/&gt;&lt;height val=&quot;12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6&quot;/&gt;&lt;lineCharCount val=&quot;18&quot;/&gt;&lt;/TableIndex&gt;&lt;/ShapeTextInfo&gt;"/>
  <p:tag name="HTML_SHAPEINFO" val="&lt;ThreeDShapeInfo&gt;&lt;uuid val=&quot;{AF142FE6-8040-4841-9599-6D6F897D68B2}&quot;/&gt;&lt;isInvalidForFieldText val=&quot;0&quot;/&gt;&lt;Image&gt;&lt;filename val=&quot;C:\Users\delroy\AppData\Local\Temp\CP1036424790109Session\CPTrustFolder1036424790109\PPTImport1036424878453\data\asimages\{AF142FE6-8040-4841-9599-6D6F897D68B2}_3.png&quot;/&gt;&lt;left val=&quot;233&quot;/&gt;&lt;top val=&quot;100&quot;/&gt;&lt;width val=&quot;813&quot;/&gt;&lt;height val=&quot;126&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14&quot;/&gt;&lt;lineCharCount val=&quot;1&quot;/&gt;&lt;lineCharCount val=&quot;17&quot;/&gt;&lt;lineCharCount val=&quot;18&quot;/&gt;&lt;lineCharCount val=&quot;1&quot;/&gt;&lt;lineCharCount val=&quot;18&quot;/&gt;&lt;lineCharCount val=&quot;20&quot;/&gt;&lt;lineCharCount val=&quot;20&quot;/&gt;&lt;/TableIndex&gt;&lt;/ShapeTextInfo&gt;"/>
  <p:tag name="HTML_SHAPEINFO" val="&lt;ThreeDShapeInfo&gt;&lt;uuid val=&quot;{FC21A3FB-BB21-4EE7-9A1A-DDDA1334693E}&quot;/&gt;&lt;isInvalidForFieldText val=&quot;0&quot;/&gt;&lt;Image&gt;&lt;filename val=&quot;C:\Users\delroy\AppData\Local\Temp\CP1036424790109Session\CPTrustFolder1036424790109\PPTImport1036424878453\data\asimages\{FC21A3FB-BB21-4EE7-9A1A-DDDA1334693E}_3.png&quot;/&gt;&lt;left val=&quot;160&quot;/&gt;&lt;top val=&quot;273&quot;/&gt;&lt;width val=&quot;454&quot;/&gt;&lt;height val=&quot;329&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38&quot;/&gt;&lt;lineCharCount val=&quot;10&quot;/&gt;&lt;lineCharCount val=&quot;27&quot;/&gt;&lt;lineCharCount val=&quot;40&quot;/&gt;&lt;lineCharCount val=&quot;8&quot;/&gt;&lt;lineCharCount val=&quot;36&quot;/&gt;&lt;lineCharCount val=&quot;7&quot;/&gt;&lt;/TableIndex&gt;&lt;/ShapeTextInfo&gt;"/>
  <p:tag name="HTML_SHAPEINFO" val="&lt;ThreeDShapeInfo&gt;&lt;uuid val=&quot;{F0C80DB9-22AD-4018-BD32-749144AAFB4C}&quot;/&gt;&lt;isInvalidForFieldText val=&quot;0&quot;/&gt;&lt;Image&gt;&lt;filename val=&quot;C:\Users\delroy\AppData\Local\Temp\CP1036424790109Session\CPTrustFolder1036424790109\PPTImport1036424878453\data\asimages\{F0C80DB9-22AD-4018-BD32-749144AAFB4C}_3.png&quot;/&gt;&lt;left val=&quot;660&quot;/&gt;&lt;top val=&quot;273&quot;/&gt;&lt;width val=&quot;453&quot;/&gt;&lt;height val=&quot;329&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 name="HTML_SHAPEINFO" val="&lt;ThreeDShapeInfo&gt;&lt;uuid val=&quot;{D61C4FC8-85F1-4FA8-B60F-5469855B2D63}&quot;/&gt;&lt;isInvalidForFieldText val=&quot;0&quot;/&gt;&lt;Image&gt;&lt;filename val=&quot;C:\Users\delroy\AppData\Local\Temp\CP1036424790109Session\CPTrustFolder1036424790109\PPTImport1036424878453\data\asimages\{D61C4FC8-85F1-4FA8-B60F-5469855B2D63}_4.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6&quot;/&gt;&lt;lineCharCount val=&quot;14&quot;/&gt;&lt;lineCharCount val=&quot;2&quot;/&gt;&lt;lineCharCount val=&quot;13&quot;/&gt;&lt;lineCharCount val=&quot;23&quot;/&gt;&lt;lineCharCount val=&quot;21&quot;/&gt;&lt;lineCharCount val=&quot;1&quot;/&gt;&lt;lineCharCount val=&quot;12&quot;/&gt;&lt;lineCharCount val=&quot;36&quot;/&gt;&lt;lineCharCount val=&quot;36&quot;/&gt;&lt;lineCharCount val=&quot;1&quot;/&gt;&lt;lineCharCount val=&quot;23&quot;/&gt;&lt;lineCharCount val=&quot;10&quot;/&gt;&lt;lineCharCount val=&quot;44&quot;/&gt;&lt;lineCharCount val=&quot;43&quot;/&gt;&lt;lineCharCount val=&quot;10&quot;/&gt;&lt;lineCharCount val=&quot;2&quot;/&gt;&lt;/TableIndex&gt;&lt;/ShapeTextInfo&gt;"/>
  <p:tag name="HTML_SHAPEINFO" val="&lt;ThreeDShapeInfo&gt;&lt;uuid val=&quot;{32691A46-6B05-402D-9115-384F17B0D4D4}&quot;/&gt;&lt;isInvalidForFieldText val=&quot;0&quot;/&gt;&lt;Image&gt;&lt;filename val=&quot;C:\Users\delroy\AppData\Local\Temp\CP1036424790109Session\CPTrustFolder1036424790109\PPTImport1036424878453\data\asimages\{32691A46-6B05-402D-9115-384F17B0D4D4}_4.png&quot;/&gt;&lt;left val=&quot;101&quot;/&gt;&lt;top val=&quot;270&quot;/&gt;&lt;width val=&quot;513&quot;/&gt;&lt;height val=&quot;332&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7&quot;/&gt;&lt;lineCharCount val=&quot;11&quot;/&gt;&lt;lineCharCount val=&quot;2&quot;/&gt;&lt;lineCharCount val=&quot;13&quot;/&gt;&lt;lineCharCount val=&quot;18&quot;/&gt;&lt;lineCharCount val=&quot;19&quot;/&gt;&lt;lineCharCount val=&quot;17&quot;/&gt;&lt;lineCharCount val=&quot;1&quot;/&gt;&lt;lineCharCount val=&quot;12&quot;/&gt;&lt;lineCharCount val=&quot;37&quot;/&gt;&lt;lineCharCount val=&quot;43&quot;/&gt;&lt;lineCharCount val=&quot;1&quot;/&gt;&lt;lineCharCount val=&quot;23&quot;/&gt;&lt;lineCharCount val=&quot;10&quot;/&gt;&lt;lineCharCount val=&quot;44&quot;/&gt;&lt;lineCharCount val=&quot;36&quot;/&gt;&lt;lineCharCount val=&quot;10&quot;/&gt;&lt;lineCharCount val=&quot;2&quot;/&gt;&lt;/TableIndex&gt;&lt;/ShapeTextInfo&gt;"/>
  <p:tag name="HTML_SHAPEINFO" val="&lt;ThreeDShapeInfo&gt;&lt;uuid val=&quot;{27C533C6-2684-46ED-AF35-584A78172459}&quot;/&gt;&lt;isInvalidForFieldText val=&quot;0&quot;/&gt;&lt;Image&gt;&lt;filename val=&quot;C:\Users\delroy\AppData\Local\Temp\CP1036424790109Session\CPTrustFolder1036424790109\PPTImport1036424878453\data\asimages\{27C533C6-2684-46ED-AF35-584A78172459}_4.png&quot;/&gt;&lt;left val=&quot;662&quot;/&gt;&lt;top val=&quot;270&quot;/&gt;&lt;width val=&quot;513&quot;/&gt;&lt;height val=&quot;350&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3&quot;/&gt;&lt;lineCharCount val=&quot;11&quot;/&gt;&lt;/TableIndex&gt;&lt;/ShapeTextInfo&gt;"/>
  <p:tag name="HTML_SHAPEINFO" val="&lt;ThreeDShapeInfo&gt;&lt;uuid val=&quot;{BA704E00-7EE7-4408-8EEA-EC2DEBEB96CC}&quot;/&gt;&lt;isInvalidForFieldText val=&quot;0&quot;/&gt;&lt;Image&gt;&lt;filename val=&quot;C:\Users\delroy\AppData\Local\Temp\CP1036424790109Session\CPTrustFolder1036424790109\PPTImport1036424878453\data\asimages\{BA704E00-7EE7-4408-8EEA-EC2DEBEB96CC}_5.png&quot;/&gt;&lt;left val=&quot;233&quot;/&gt;&lt;top val=&quot;100&quot;/&gt;&lt;width val=&quot;813&quot;/&gt;&lt;height val=&quot;126&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INFO" val="&lt;ThreeDShapeInfo&gt;&lt;uuid val=&quot;{F5904F2D-F0A7-4660-8FFA-53840E868118}&quot;/&gt;&lt;isInvalidForFieldText val=&quot;0&quot;/&gt;&lt;Image&gt;&lt;filename val=&quot;C:\Users\delroy\AppData\Local\Temp\CP1036424790109Session\CPTrustFolder1036424790109\PPTImport1036424878453\data\asimages\{F5904F2D-F0A7-4660-8FFA-53840E868118}_5.png&quot;/&gt;&lt;left val=&quot;58&quot;/&gt;&lt;top val=&quot;384&quot;/&gt;&lt;width val=&quot;556&quot;/&gt;&lt;height val=&quot;137&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6&quot;/&gt;&lt;lineCharCount val=&quot;12&quot;/&gt;&lt;lineCharCount val=&quot;2&quot;/&gt;&lt;lineCharCount val=&quot;13&quot;/&gt;&lt;lineCharCount val=&quot;21&quot;/&gt;&lt;lineCharCount val=&quot;22&quot;/&gt;&lt;lineCharCount val=&quot;1&quot;/&gt;&lt;lineCharCount val=&quot;12&quot;/&gt;&lt;lineCharCount val=&quot;44&quot;/&gt;&lt;lineCharCount val=&quot;37&quot;/&gt;&lt;lineCharCount val=&quot;1&quot;/&gt;&lt;lineCharCount val=&quot;23&quot;/&gt;&lt;lineCharCount val=&quot;10&quot;/&gt;&lt;lineCharCount val=&quot;47&quot;/&gt;&lt;lineCharCount val=&quot;28&quot;/&gt;&lt;lineCharCount val=&quot;10&quot;/&gt;&lt;lineCharCount val=&quot;2&quot;/&gt;&lt;/TableIndex&gt;&lt;/ShapeTextInfo&gt;"/>
  <p:tag name="HTML_SHAPEINFO" val="&lt;ThreeDShapeInfo&gt;&lt;uuid val=&quot;{13583807-E177-4B27-846C-8BAD4CC2E557}&quot;/&gt;&lt;isInvalidForFieldText val=&quot;0&quot;/&gt;&lt;Image&gt;&lt;filename val=&quot;C:\Users\delroy\AppData\Local\Temp\CP1036424790109Session\CPTrustFolder1036424790109\PPTImport1036424878453\data\asimages\{13583807-E177-4B27-846C-8BAD4CC2E557}_5.png&quot;/&gt;&lt;left val=&quot;662&quot;/&gt;&lt;top val=&quot;270&quot;/&gt;&lt;width val=&quot;558&quot;/&gt;&lt;height val=&quot;332&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8&quot;/&gt;&lt;lineCharCount val=&quot;11&quot;/&gt;&lt;/TableIndex&gt;&lt;/ShapeTextInfo&gt;"/>
  <p:tag name="HTML_SHAPEINFO" val="&lt;ThreeDShapeInfo&gt;&lt;uuid val=&quot;{5222A2C9-D838-430E-8337-F39B12AD7878}&quot;/&gt;&lt;isInvalidForFieldText val=&quot;0&quot;/&gt;&lt;Image&gt;&lt;filename val=&quot;C:\Users\delroy\AppData\Local\Temp\CP1036424790109Session\CPTrustFolder1036424790109\PPTImport1036424878453\data\asimages\{5222A2C9-D838-430E-8337-F39B12AD7878}_6.png&quot;/&gt;&lt;left val=&quot;233&quot;/&gt;&lt;top val=&quot;100&quot;/&gt;&lt;width val=&quot;813&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INFO" val="&lt;ThreeDShapeInfo&gt;&lt;uuid val=&quot;{66A850C5-74A2-4EF8-962B-31D21E132EF3}&quot;/&gt;&lt;isInvalidForFieldText val=&quot;0&quot;/&gt;&lt;Image&gt;&lt;filename val=&quot;C:\Users\delroy\AppData\Local\Temp\CP1036424790109Session\CPTrustFolder1036424790109\PPTImport1036424878453\data\asimages\{66A850C5-74A2-4EF8-962B-31D21E132EF3}_6.png&quot;/&gt;&lt;left val=&quot;250&quot;/&gt;&lt;top val=&quot;248&quot;/&gt;&lt;width val=&quot;279&quot;/&gt;&lt;height val=&quot;327&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2&quot;/&gt;&lt;lineCharCount val=&quot;23&quot;/&gt;&lt;lineCharCount val=&quot;2&quot;/&gt;&lt;lineCharCount val=&quot;13&quot;/&gt;&lt;lineCharCount val=&quot;31&quot;/&gt;&lt;lineCharCount val=&quot;1&quot;/&gt;&lt;lineCharCount val=&quot;12&quot;/&gt;&lt;lineCharCount val=&quot;26&quot;/&gt;&lt;lineCharCount val=&quot;1&quot;/&gt;&lt;lineCharCount val=&quot;43&quot;/&gt;&lt;lineCharCount val=&quot;10&quot;/&gt;&lt;lineCharCount val=&quot;34&quot;/&gt;&lt;lineCharCount val=&quot;30&quot;/&gt;&lt;lineCharCount val=&quot;39&quot;/&gt;&lt;lineCharCount val=&quot;10&quot;/&gt;&lt;lineCharCount val=&quot;1&quot;/&gt;&lt;lineCharCount val=&quot;23&quot;/&gt;&lt;lineCharCount val=&quot;10&quot;/&gt;&lt;lineCharCount val=&quot;48&quot;/&gt;&lt;lineCharCount val=&quot;34&quot;/&gt;&lt;lineCharCount val=&quot;34&quot;/&gt;&lt;lineCharCount val=&quot;10&quot;/&gt;&lt;lineCharCount val=&quot;2&quot;/&gt;&lt;/TableIndex&gt;&lt;/ShapeTextInfo&gt;"/>
  <p:tag name="HTML_SHAPEINFO" val="&lt;ThreeDShapeInfo&gt;&lt;uuid val=&quot;{3624BB42-2F92-48CE-8925-12E984B1BCF6}&quot;/&gt;&lt;isInvalidForFieldText val=&quot;0&quot;/&gt;&lt;Image&gt;&lt;filename val=&quot;C:\Users\delroy\AppData\Local\Temp\CP1036424790109Session\CPTrustFolder1036424790109\PPTImport1036424878453\data\asimages\{3624BB42-2F92-48CE-8925-12E984B1BCF6}_6.png&quot;/&gt;&lt;left val=&quot;662&quot;/&gt;&lt;top val=&quot;242&quot;/&gt;&lt;width val=&quot;554&quot;/&gt;&lt;height val=&quot;446&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9&quot;/&gt;&lt;lineCharCount val=&quot;25&quot;/&gt;&lt;/TableIndex&gt;&lt;/ShapeTextInfo&gt;"/>
  <p:tag name="HTML_SHAPEINFO" val="&lt;ThreeDShapeInfo&gt;&lt;uuid val=&quot;{52902D62-308D-461E-B335-B716B4DE84BC}&quot;/&gt;&lt;isInvalidForFieldText val=&quot;0&quot;/&gt;&lt;Image&gt;&lt;filename val=&quot;C:\Users\delroy\AppData\Local\Temp\CP1036424790109Session\CPTrustFolder1036424790109\PPTImport1036424878453\data\asimages\{52902D62-308D-461E-B335-B716B4DE84BC}_7.png&quot;/&gt;&lt;left val=&quot;233&quot;/&gt;&lt;top val=&quot;100&quot;/&gt;&lt;width val=&quot;813&quot;/&gt;&lt;height val=&quot;126&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INFO" val="&lt;ThreeDShapeInfo&gt;&lt;uuid val=&quot;{A08D33B7-92AE-4130-A729-73D28084C12B}&quot;/&gt;&lt;isInvalidForFieldText val=&quot;0&quot;/&gt;&lt;Image&gt;&lt;filename val=&quot;C:\Users\delroy\AppData\Local\Temp\CP1036424790109Session\CPTrustFolder1036424790109\PPTImport1036424878453\data\asimages\{A08D33B7-92AE-4130-A729-73D28084C12B}_7.png&quot;/&gt;&lt;left val=&quot;132&quot;/&gt;&lt;top val=&quot;264&quot;/&gt;&lt;width val=&quot;391&quot;/&gt;&lt;height val=&quot;301&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0&quot;/&gt;&lt;lineCharCount val=&quot;11&quot;/&gt;&lt;lineCharCount val=&quot;1&quot;/&gt;&lt;lineCharCount val=&quot;12&quot;/&gt;&lt;lineCharCount val=&quot;2&quot;/&gt;&lt;lineCharCount val=&quot;13&quot;/&gt;&lt;lineCharCount val=&quot;30&quot;/&gt;&lt;lineCharCount val=&quot;1&quot;/&gt;&lt;lineCharCount val=&quot;12&quot;/&gt;&lt;lineCharCount val=&quot;44&quot;/&gt;&lt;lineCharCount val=&quot;37&quot;/&gt;&lt;lineCharCount val=&quot;1&quot;/&gt;&lt;lineCharCount val=&quot;43&quot;/&gt;&lt;lineCharCount val=&quot;1&quot;/&gt;&lt;lineCharCount val=&quot;23&quot;/&gt;&lt;lineCharCount val=&quot;10&quot;/&gt;&lt;lineCharCount val=&quot;47&quot;/&gt;&lt;lineCharCount val=&quot;34&quot;/&gt;&lt;lineCharCount val=&quot;34&quot;/&gt;&lt;lineCharCount val=&quot;10&quot;/&gt;&lt;lineCharCount val=&quot;2&quot;/&gt;&lt;/TableIndex&gt;&lt;/ShapeTextInfo&gt;"/>
  <p:tag name="HTML_SHAPEINFO" val="&lt;ThreeDShapeInfo&gt;&lt;uuid val=&quot;{D7E236AF-2D79-497A-A370-66D1682B8266}&quot;/&gt;&lt;isInvalidForFieldText val=&quot;0&quot;/&gt;&lt;Image&gt;&lt;filename val=&quot;C:\Users\delroy\AppData\Local\Temp\CP1036424790109Session\CPTrustFolder1036424790109\PPTImport1036424878453\data\asimages\{D7E236AF-2D79-497A-A370-66D1682B8266}_7.png&quot;/&gt;&lt;left val=&quot;638&quot;/&gt;&lt;top val=&quot;257&quot;/&gt;&lt;width val=&quot;545&quot;/&gt;&lt;height val=&quot;408&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9&quot;/&gt;&lt;lineCharCount val=&quot;23&quot;/&gt;&lt;/TableIndex&gt;&lt;/ShapeTextInfo&gt;"/>
  <p:tag name="HTML_SHAPEINFO" val="&lt;ThreeDShapeInfo&gt;&lt;uuid val=&quot;{358A90C2-CBE8-4294-92DE-ED906375B1B0}&quot;/&gt;&lt;isInvalidForFieldText val=&quot;0&quot;/&gt;&lt;Image&gt;&lt;filename val=&quot;C:\Users\delroy\AppData\Local\Temp\CP1036424790109Session\CPTrustFolder1036424790109\PPTImport1036424878453\data\asimages\{358A90C2-CBE8-4294-92DE-ED906375B1B0}_8.png&quot;/&gt;&lt;left val=&quot;233&quot;/&gt;&lt;top val=&quot;100&quot;/&gt;&lt;width val=&quot;813&quot;/&gt;&lt;height val=&quot;126&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B2BFD3-C1B9-491D-AFCD-3C85A982333D}&quot;/&gt;&lt;isInvalidForFieldText val=&quot;0&quot;/&gt;&lt;Image&gt;&lt;filename val=&quot;C:\Users\delroy\AppData\Local\Temp\CP1036424790109Session\CPTrustFolder1036424790109\PPTImport1036424878453\data\asimages\{51B2BFD3-C1B9-491D-AFCD-3C85A982333D}_8.png&quot;/&gt;&lt;left val=&quot;132&quot;/&gt;&lt;top val=&quot;263&quot;/&gt;&lt;width val=&quot;391&quot;/&gt;&lt;height val=&quot;301&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8&quot;/&gt;&lt;lineCharCount val=&quot;13&quot;/&gt;&lt;lineCharCount val=&quot;1&quot;/&gt;&lt;lineCharCount val=&quot;10&quot;/&gt;&lt;lineCharCount val=&quot;2&quot;/&gt;&lt;lineCharCount val=&quot;13&quot;/&gt;&lt;lineCharCount val=&quot;21&quot;/&gt;&lt;lineCharCount val=&quot;32&quot;/&gt;&lt;lineCharCount val=&quot;1&quot;/&gt;&lt;lineCharCount val=&quot;12&quot;/&gt;&lt;lineCharCount val=&quot;35&quot;/&gt;&lt;lineCharCount val=&quot;1&quot;/&gt;&lt;lineCharCount val=&quot;46&quot;/&gt;&lt;lineCharCount val=&quot;1&quot;/&gt;&lt;lineCharCount val=&quot;23&quot;/&gt;&lt;lineCharCount val=&quot;3&quot;/&gt;&lt;lineCharCount val=&quot;45&quot;/&gt;&lt;lineCharCount val=&quot;10&quot;/&gt;&lt;lineCharCount val=&quot;2&quot;/&gt;&lt;/TableIndex&gt;&lt;/ShapeTextInfo&gt;"/>
  <p:tag name="HTML_SHAPEINFO" val="&lt;ThreeDShapeInfo&gt;&lt;uuid val=&quot;{E417FA34-0529-44F5-8E09-E717254449B9}&quot;/&gt;&lt;isInvalidForFieldText val=&quot;0&quot;/&gt;&lt;Image&gt;&lt;filename val=&quot;C:\Users\delroy\AppData\Local\Temp\CP1036424790109Session\CPTrustFolder1036424790109\PPTImport1036424878453\data\asimages\{E417FA34-0529-44F5-8E09-E717254449B9}_8.png&quot;/&gt;&lt;left val=&quot;637&quot;/&gt;&lt;top val=&quot;258&quot;/&gt;&lt;width val=&quot;522&quot;/&gt;&lt;height val=&quot;378&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6&quot;/&gt;&lt;lineCharCount val=&quot;18&quot;/&gt;&lt;/TableIndex&gt;&lt;/ShapeTextInfo&gt;"/>
  <p:tag name="HTML_SHAPEINFO" val="&lt;ThreeDShapeInfo&gt;&lt;uuid val=&quot;{FE36B82C-D751-4E34-ADBB-3B01D2E1786F}&quot;/&gt;&lt;isInvalidForFieldText val=&quot;0&quot;/&gt;&lt;Image&gt;&lt;filename val=&quot;C:\Users\delroy\AppData\Local\Temp\CP1036424790109Session\CPTrustFolder1036424790109\PPTImport1036424878453\data\asimages\{FE36B82C-D751-4E34-ADBB-3B01D2E1786F}_9.png&quot;/&gt;&lt;left val=&quot;233&quot;/&gt;&lt;top val=&quot;100&quot;/&gt;&lt;width val=&quot;813&quot;/&gt;&lt;height val=&quot;126&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PRESENTER_SHAPEINFO" val="&lt;ThreeDShapeInfo&gt;&lt;uuid val=&quot;{7B20A3F6-33AD-4C4B-B01F-3C609F18FC8E}&quot;/&gt;&lt;isInvalidForFieldText val=&quot;0&quot;/&gt;&lt;Image&gt;&lt;filename val=&quot;C:\Users\delroy\AppData\Local\Temp\CP1036424790109Session\CPTrustFolder1036424790109\PPTImport1036424878453\data\asimages\{7B20A3F6-33AD-4C4B-B01F-3C609F18FC8E}_9.png&quot;/&gt;&lt;left val=&quot;165&quot;/&gt;&lt;top val=&quot;300&quot;/&gt;&lt;width val=&quot;450&quot;/&gt;&lt;height val=&quot;277&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10&quot;/&gt;&lt;lineCharCount val=&quot;2&quot;/&gt;&lt;lineCharCount val=&quot;13&quot;/&gt;&lt;lineCharCount val=&quot;21&quot;/&gt;&lt;lineCharCount val=&quot;1&quot;/&gt;&lt;lineCharCount val=&quot;12&quot;/&gt;&lt;lineCharCount val=&quot;35&quot;/&gt;&lt;lineCharCount val=&quot;1&quot;/&gt;&lt;lineCharCount val=&quot;23&quot;/&gt;&lt;lineCharCount val=&quot;3&quot;/&gt;&lt;lineCharCount val=&quot;45&quot;/&gt;&lt;lineCharCount val=&quot;10&quot;/&gt;&lt;lineCharCount val=&quot;2&quot;/&gt;&lt;/TableIndex&gt;&lt;/ShapeTextInfo&gt;"/>
  <p:tag name="HTML_SHAPEINFO" val="&lt;ThreeDShapeInfo&gt;&lt;uuid val=&quot;{3CB57BB2-3B8B-4A3F-81F0-47C427A2748C}&quot;/&gt;&lt;isInvalidForFieldText val=&quot;0&quot;/&gt;&lt;Image&gt;&lt;filename val=&quot;C:\Users\delroy\AppData\Local\Temp\CP1036424790109Session\CPTrustFolder1036424790109\PPTImport1036424878453\data\asimages\{3CB57BB2-3B8B-4A3F-81F0-47C427A2748C}_9.png&quot;/&gt;&lt;left val=&quot;662&quot;/&gt;&lt;top val=&quot;270&quot;/&gt;&lt;width val=&quot;524&quot;/&gt;&lt;height val=&quot;332&quot;/&gt;&lt;hasText val=&quot;1&quot;/&gt;&lt;/Image&gt;&lt;/ThreeDShape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6&quot;/&gt;&lt;lineCharCount val=&quot;16&quot;/&gt;&lt;/TableIndex&gt;&lt;/ShapeTextInfo&gt;"/>
  <p:tag name="HTML_SHAPEINFO" val="&lt;ThreeDShapeInfo&gt;&lt;uuid val=&quot;{99F74A17-9415-4381-A821-B9A9A231381F}&quot;/&gt;&lt;isInvalidForFieldText val=&quot;0&quot;/&gt;&lt;Image&gt;&lt;filename val=&quot;C:\Users\delroy\AppData\Local\Temp\CP1036424790109Session\CPTrustFolder1036424790109\PPTImport1036424878453\data\asimages\{99F74A17-9415-4381-A821-B9A9A231381F}_10.png&quot;/&gt;&lt;left val=&quot;233&quot;/&gt;&lt;top val=&quot;100&quot;/&gt;&lt;width val=&quot;813&quot;/&gt;&lt;height val=&quot;126&quot;/&gt;&lt;hasText val=&quot;1&quot;/&gt;&lt;/Image&gt;&lt;/ThreeDShapeInfo&gt;"/>
</p:tagLst>
</file>

<file path=ppt/tags/tag52.xml><?xml version="1.0" encoding="utf-8"?>
<p:tagLst xmlns:a="http://schemas.openxmlformats.org/drawingml/2006/main" xmlns:r="http://schemas.openxmlformats.org/officeDocument/2006/relationships" xmlns:p="http://schemas.openxmlformats.org/presentationml/2006/main">
  <p:tag name="PRESENTER_SHAPEINFO" val="&lt;ThreeDShapeInfo&gt;&lt;uuid val=&quot;{D651CDC5-7DC7-4C28-8E99-4294DA27C174}&quot;/&gt;&lt;isInvalidForFieldText val=&quot;0&quot;/&gt;&lt;Image&gt;&lt;filename val=&quot;C:\Users\delroy\AppData\Local\Temp\CP1036424790109Session\CPTrustFolder1036424790109\PPTImport1036424878453\data\asimages\{D651CDC5-7DC7-4C28-8E99-4294DA27C174}_10.png&quot;/&gt;&lt;left val=&quot;165&quot;/&gt;&lt;top val=&quot;300&quot;/&gt;&lt;width val=&quot;450&quot;/&gt;&lt;height val=&quot;277&quot;/&gt;&lt;hasText val=&quot;1&quot;/&gt;&lt;/Image&gt;&lt;/ThreeDShape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7&quot;/&gt;&lt;lineCharCount val=&quot;23&quot;/&gt;&lt;lineCharCount val=&quot;2&quot;/&gt;&lt;lineCharCount val=&quot;13&quot;/&gt;&lt;lineCharCount val=&quot;20&quot;/&gt;&lt;lineCharCount val=&quot;1&quot;/&gt;&lt;lineCharCount val=&quot;12&quot;/&gt;&lt;lineCharCount val=&quot;34&quot;/&gt;&lt;lineCharCount val=&quot;40&quot;/&gt;&lt;lineCharCount val=&quot;1&quot;/&gt;&lt;lineCharCount val=&quot;23&quot;/&gt;&lt;lineCharCount val=&quot;10&quot;/&gt;&lt;lineCharCount val=&quot;28&quot;/&gt;&lt;lineCharCount val=&quot;48&quot;/&gt;&lt;lineCharCount val=&quot;34&quot;/&gt;&lt;lineCharCount val=&quot;34&quot;/&gt;&lt;lineCharCount val=&quot;10&quot;/&gt;&lt;lineCharCount val=&quot;2&quot;/&gt;&lt;/TableIndex&gt;&lt;/ShapeTextInfo&gt;"/>
  <p:tag name="HTML_SHAPEINFO" val="&lt;ThreeDShapeInfo&gt;&lt;uuid val=&quot;{D33A0B87-359B-4C1C-A873-BCAC09F7F041}&quot;/&gt;&lt;isInvalidForFieldText val=&quot;0&quot;/&gt;&lt;Image&gt;&lt;filename val=&quot;C:\Users\delroy\AppData\Local\Temp\CP1036424790109Session\CPTrustFolder1036424790109\PPTImport1036424878453\data\asimages\{D33A0B87-359B-4C1C-A873-BCAC09F7F041}_10.png&quot;/&gt;&lt;left val=&quot;662&quot;/&gt;&lt;top val=&quot;270&quot;/&gt;&lt;width val=&quot;545&quot;/&gt;&lt;height val=&quot;350&quot;/&gt;&lt;hasText val=&quot;1&quot;/&gt;&lt;/Image&gt;&lt;/ThreeDShape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6&quot;/&gt;&lt;lineCharCount val=&quot;17&quot;/&gt;&lt;/TableIndex&gt;&lt;/ShapeTextInfo&gt;"/>
  <p:tag name="HTML_SHAPEINFO" val="&lt;ThreeDShapeInfo&gt;&lt;uuid val=&quot;{2EE6F290-4D8F-437C-A2F3-5C005008517E}&quot;/&gt;&lt;isInvalidForFieldText val=&quot;0&quot;/&gt;&lt;Image&gt;&lt;filename val=&quot;C:\Users\delroy\AppData\Local\Temp\CP1036424790109Session\CPTrustFolder1036424790109\PPTImport1036424878453\data\asimages\{2EE6F290-4D8F-437C-A2F3-5C005008517E}_11.png&quot;/&gt;&lt;left val=&quot;233&quot;/&gt;&lt;top val=&quot;100&quot;/&gt;&lt;width val=&quot;813&quot;/&gt;&lt;height val=&quot;126&quot;/&gt;&lt;hasText val=&quot;1&quot;/&gt;&lt;/Image&gt;&lt;/ThreeDShapeInfo&gt;"/>
</p:tagLst>
</file>

<file path=ppt/tags/tag55.xml><?xml version="1.0" encoding="utf-8"?>
<p:tagLst xmlns:a="http://schemas.openxmlformats.org/drawingml/2006/main" xmlns:r="http://schemas.openxmlformats.org/officeDocument/2006/relationships" xmlns:p="http://schemas.openxmlformats.org/presentationml/2006/main">
  <p:tag name="PRESENTER_SHAPEINFO" val="&lt;ThreeDShapeInfo&gt;&lt;uuid val=&quot;{3D4CF763-4422-41EC-900C-8DB1283368A6}&quot;/&gt;&lt;isInvalidForFieldText val=&quot;0&quot;/&gt;&lt;Image&gt;&lt;filename val=&quot;C:\Users\delroy\AppData\Local\Temp\CP1036424790109Session\CPTrustFolder1036424790109\PPTImport1036424878453\data\asimages\{3D4CF763-4422-41EC-900C-8DB1283368A6}_11.png&quot;/&gt;&lt;left val=&quot;165&quot;/&gt;&lt;top val=&quot;300&quot;/&gt;&lt;width val=&quot;450&quot;/&gt;&lt;height val=&quot;277&quot;/&gt;&lt;hasText val=&quot;1&quot;/&gt;&lt;/Image&gt;&lt;/ThreeDShape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6&quot;/&gt;&lt;lineCharCount val=&quot;24&quot;/&gt;&lt;lineCharCount val=&quot;2&quot;/&gt;&lt;lineCharCount val=&quot;13&quot;/&gt;&lt;lineCharCount val=&quot;19&quot;/&gt;&lt;lineCharCount val=&quot;1&quot;/&gt;&lt;lineCharCount val=&quot;12&quot;/&gt;&lt;lineCharCount val=&quot;33&quot;/&gt;&lt;lineCharCount val=&quot;37&quot;/&gt;&lt;lineCharCount val=&quot;1&quot;/&gt;&lt;lineCharCount val=&quot;23&quot;/&gt;&lt;lineCharCount val=&quot;10&quot;/&gt;&lt;lineCharCount val=&quot;28&quot;/&gt;&lt;lineCharCount val=&quot;38&quot;/&gt;&lt;lineCharCount val=&quot;31&quot;/&gt;&lt;lineCharCount val=&quot;10&quot;/&gt;&lt;lineCharCount val=&quot;2&quot;/&gt;&lt;/TableIndex&gt;&lt;/ShapeTextInfo&gt;"/>
  <p:tag name="HTML_SHAPEINFO" val="&lt;ThreeDShapeInfo&gt;&lt;uuid val=&quot;{B905CAC1-B97E-428F-A91F-1F4F75E1FD22}&quot;/&gt;&lt;isInvalidForFieldText val=&quot;0&quot;/&gt;&lt;Image&gt;&lt;filename val=&quot;C:\Users\delroy\AppData\Local\Temp\CP1036424790109Session\CPTrustFolder1036424790109\PPTImport1036424878453\data\asimages\{B905CAC1-B97E-428F-A91F-1F4F75E1FD22}_11.png&quot;/&gt;&lt;left val=&quot;662&quot;/&gt;&lt;top val=&quot;270&quot;/&gt;&lt;width val=&quot;452&quot;/&gt;&lt;height val=&quot;332&quot;/&gt;&lt;hasText val=&quot;1&quot;/&gt;&lt;/Image&gt;&lt;/ThreeDShapeInfo&gt;"/>
</p:tagLst>
</file>

<file path=ppt/tags/tag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4&quot;/&gt;&lt;/TableIndex&gt;&lt;/ShapeTextInfo&gt;"/>
  <p:tag name="HTML_SHAPEINFO" val="&lt;ThreeDShapeInfo&gt;&lt;uuid val=&quot;{F1B0EE19-86E6-4A85-862A-0B7784DD5EB1}&quot;/&gt;&lt;isInvalidForFieldText val=&quot;0&quot;/&gt;&lt;Image&gt;&lt;filename val=&quot;C:\Users\delroy\AppData\Local\Temp\CP1036424790109Session\CPTrustFolder1036424790109\PPTImport1036424878453\data\asimages\{F1B0EE19-86E6-4A85-862A-0B7784DD5EB1}_12.png&quot;/&gt;&lt;left val=&quot;233&quot;/&gt;&lt;top val=&quot;100&quot;/&gt;&lt;width val=&quot;813&quot;/&gt;&lt;height val=&quot;126&quot;/&gt;&lt;hasText val=&quot;1&quot;/&gt;&lt;/Image&gt;&lt;/ThreeDShapeInfo&gt;"/>
</p:tagLst>
</file>

<file path=ppt/tags/tag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8&quot;/&gt;&lt;lineCharCount val=&quot;19&quot;/&gt;&lt;lineCharCount val=&quot;17&quot;/&gt;&lt;lineCharCount val=&quot;21&quot;/&gt;&lt;lineCharCount val=&quot;1&quot;/&gt;&lt;lineCharCount val=&quot;11&quot;/&gt;&lt;lineCharCount val=&quot;2&quot;/&gt;&lt;lineCharCount val=&quot;28&quot;/&gt;&lt;lineCharCount val=&quot;52&quot;/&gt;&lt;lineCharCount val=&quot;1&quot;/&gt;&lt;lineCharCount val=&quot;29&quot;/&gt;&lt;lineCharCount val=&quot;1&quot;/&gt;&lt;lineCharCount val=&quot;28&quot;/&gt;&lt;lineCharCount val=&quot;26&quot;/&gt;&lt;lineCharCount val=&quot;1&quot;/&gt;&lt;lineCharCount val=&quot;21&quot;/&gt;&lt;lineCharCount val=&quot;1&quot;/&gt;&lt;lineCharCount val=&quot;11&quot;/&gt;&lt;lineCharCount val=&quot;1&quot;/&gt;&lt;/TableIndex&gt;&lt;/ShapeTextInfo&gt;"/>
  <p:tag name="HTML_SHAPEINFO" val="&lt;ThreeDShapeInfo&gt;&lt;uuid val=&quot;{13E5A2EA-7EBF-4E4E-8383-B2893A42AB68}&quot;/&gt;&lt;isInvalidForFieldText val=&quot;0&quot;/&gt;&lt;Image&gt;&lt;filename val=&quot;C:\Users\delroy\AppData\Local\Temp\CP1036424790109Session\CPTrustFolder1036424790109\PPTImport1036424878453\data\asimages\{13E5A2EA-7EBF-4E4E-8383-B2893A42AB68}_12.png&quot;/&gt;&lt;left val=&quot;231&quot;/&gt;&lt;top val=&quot;258&quot;/&gt;&lt;width val=&quot;815&quot;/&gt;&lt;height val=&quot;370&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795</TotalTime>
  <Words>2176</Words>
  <Application>Microsoft Office PowerPoint</Application>
  <PresentationFormat>Widescreen</PresentationFormat>
  <Paragraphs>230</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Consolas</vt:lpstr>
      <vt:lpstr>Gill Sans MT</vt:lpstr>
      <vt:lpstr>Parcel</vt:lpstr>
      <vt:lpstr>Vet 1 Example</vt:lpstr>
      <vt:lpstr>Vet UML</vt:lpstr>
      <vt:lpstr>Common features Saving slide space</vt:lpstr>
      <vt:lpstr>Part classes</vt:lpstr>
      <vt:lpstr>The Owner / address relationship Composition</vt:lpstr>
      <vt:lpstr>The Dog / Date Relationship Aggregation</vt:lpstr>
      <vt:lpstr>The Owner / Pet relationship Owner side of Association</vt:lpstr>
      <vt:lpstr>The Owner / Pet relationship Pet Side of Association</vt:lpstr>
      <vt:lpstr>Inheritance (1) The pet Superclass</vt:lpstr>
      <vt:lpstr>Inheritance (2) The Dog subclass</vt:lpstr>
      <vt:lpstr>Inheritance (3) The fish subclass</vt:lpstr>
      <vt:lpstr>Building the objects main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vet 1</dc:title>
  <dc:creator>Delroy Brinkerhoff</dc:creator>
  <cp:lastModifiedBy>Delroy Brinkerhoff</cp:lastModifiedBy>
  <cp:revision>18</cp:revision>
  <dcterms:created xsi:type="dcterms:W3CDTF">2016-07-13T22:03:45Z</dcterms:created>
  <dcterms:modified xsi:type="dcterms:W3CDTF">2023-08-01T18:55:52Z</dcterms:modified>
</cp:coreProperties>
</file>