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2.xml" ContentType="application/vnd.openxmlformats-officedocument.them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1.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2.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notesSlides/notesSlide3.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4.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notesSlides/notesSlide5.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notesSlides/notesSlide6.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notesSlides/notesSlide7.xml" ContentType="application/vnd.openxmlformats-officedocument.presentationml.notesSlide+xml"/>
  <Override PartName="/ppt/tags/tag53.xml" ContentType="application/vnd.openxmlformats-officedocument.presentationml.tags+xml"/>
  <Override PartName="/ppt/tags/tag54.xml" ContentType="application/vnd.openxmlformats-officedocument.presentationml.tags+xml"/>
  <Override PartName="/ppt/notesSlides/notesSlide8.xml" ContentType="application/vnd.openxmlformats-officedocument.presentationml.notesSlide+xml"/>
  <Override PartName="/ppt/tags/tag55.xml" ContentType="application/vnd.openxmlformats-officedocument.presentationml.tags+xml"/>
  <Override PartName="/ppt/tags/tag56.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63" r:id="rId4"/>
    <p:sldId id="264" r:id="rId5"/>
    <p:sldId id="259" r:id="rId6"/>
    <p:sldId id="268" r:id="rId7"/>
    <p:sldId id="265" r:id="rId8"/>
    <p:sldId id="266" r:id="rId9"/>
    <p:sldId id="26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345" autoAdjust="0"/>
  </p:normalViewPr>
  <p:slideViewPr>
    <p:cSldViewPr snapToGrid="0">
      <p:cViewPr varScale="1">
        <p:scale>
          <a:sx n="50" d="100"/>
          <a:sy n="50" d="100"/>
        </p:scale>
        <p:origin x="102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58EDB6-6885-4E4E-91A8-21A463E05D10}" type="datetimeFigureOut">
              <a:rPr lang="en-US" smtClean="0"/>
              <a:t>7/17/2024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C4C9A9-7ABC-4CCE-B165-C518C9A177E9}" type="slidenum">
              <a:rPr lang="en-US" smtClean="0"/>
              <a:t>‹#›</a:t>
            </a:fld>
            <a:endParaRPr lang="en-US"/>
          </a:p>
        </p:txBody>
      </p:sp>
    </p:spTree>
    <p:extLst>
      <p:ext uri="{BB962C8B-B14F-4D97-AF65-F5344CB8AC3E}">
        <p14:creationId xmlns:p14="http://schemas.microsoft.com/office/powerpoint/2010/main" val="7540981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E101A"/>
                </a:solidFill>
                <a:effectLst/>
                <a:latin typeface="Times New Roman" panose="02020603050405020304" pitchFamily="18" charset="0"/>
                <a:ea typeface="Times New Roman" panose="02020603050405020304" pitchFamily="18" charset="0"/>
              </a:rPr>
              <a:t>The chapter introduces two new and independent function notations: overloaded operators and friend functions. While programmers can use one notation without the other, they often use them together. Taking the smallest possible steps, we first explore overloaded operators as member functions, then make them friends in the next section. The video begins with an artificially simple example introducing the operator syntax and concludes with a brief but authentic example.</a:t>
            </a:r>
            <a:endParaRPr lang="en-US" sz="18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6C4C9A9-7ABC-4CCE-B165-C518C9A177E9}" type="slidenum">
              <a:rPr lang="en-US" smtClean="0"/>
              <a:t>1</a:t>
            </a:fld>
            <a:endParaRPr lang="en-US"/>
          </a:p>
        </p:txBody>
      </p:sp>
    </p:spTree>
    <p:extLst>
      <p:ext uri="{BB962C8B-B14F-4D97-AF65-F5344CB8AC3E}">
        <p14:creationId xmlns:p14="http://schemas.microsoft.com/office/powerpoint/2010/main" val="21666763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E101A"/>
                </a:solidFill>
                <a:effectLst/>
                <a:latin typeface="Times New Roman" panose="02020603050405020304" pitchFamily="18" charset="0"/>
                <a:ea typeface="Times New Roman" panose="02020603050405020304" pitchFamily="18" charset="0"/>
              </a:rPr>
              <a:t>The UML class diagram on the left represents a class with one member variable and one member function. The C++ code on the right corresponds to the UML class diagram. The function name is formed with the keyword “operator” followed by the addition operator, overloading it for the foo class. Significantly, the function only has one explicit argument appearing inside the parentheses in both representations. The single argument notwithstanding, this function does represent a binary operator.</a:t>
            </a:r>
            <a:endParaRPr lang="en-US" sz="18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6C4C9A9-7ABC-4CCE-B165-C518C9A177E9}" type="slidenum">
              <a:rPr lang="en-US" smtClean="0"/>
              <a:t>2</a:t>
            </a:fld>
            <a:endParaRPr lang="en-US"/>
          </a:p>
        </p:txBody>
      </p:sp>
    </p:spTree>
    <p:extLst>
      <p:ext uri="{BB962C8B-B14F-4D97-AF65-F5344CB8AC3E}">
        <p14:creationId xmlns:p14="http://schemas.microsoft.com/office/powerpoint/2010/main" val="42857723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E101A"/>
                </a:solidFill>
                <a:effectLst/>
                <a:latin typeface="Times New Roman" panose="02020603050405020304" pitchFamily="18" charset="0"/>
                <a:ea typeface="Times New Roman" panose="02020603050405020304" pitchFamily="18" charset="0"/>
              </a:rPr>
              <a:t>Like any member function, programmers can define the operators inside or outside the class specification. If defined outside, the class specification must have a prototype, and the definition must include the class name and the scope resolution operator. Whenever the program calls a member function, it temporarily binds an object to the function. We previously called that object the implicit object, this object, the calling object, or the bound object, and these terms are still appropriate for an overloaded operator. The function call automatically binds the implicit object to the function, allowing it to access the bound object’s variables without an explicit name. However, the function must explicitly name the argument objects to access their variables.</a:t>
            </a:r>
            <a:endParaRPr lang="en-US" sz="18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6C4C9A9-7ABC-4CCE-B165-C518C9A177E9}" type="slidenum">
              <a:rPr lang="en-US" smtClean="0"/>
              <a:t>3</a:t>
            </a:fld>
            <a:endParaRPr lang="en-US"/>
          </a:p>
        </p:txBody>
      </p:sp>
    </p:spTree>
    <p:extLst>
      <p:ext uri="{BB962C8B-B14F-4D97-AF65-F5344CB8AC3E}">
        <p14:creationId xmlns:p14="http://schemas.microsoft.com/office/powerpoint/2010/main" val="3681679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600"/>
              </a:spcBef>
              <a:spcAft>
                <a:spcPts val="0"/>
              </a:spcAft>
            </a:pPr>
            <a:r>
              <a:rPr lang="en-US" sz="1800" dirty="0">
                <a:solidFill>
                  <a:srgbClr val="0E101A"/>
                </a:solidFill>
                <a:effectLst/>
                <a:latin typeface="Times New Roman" panose="02020603050405020304" pitchFamily="18" charset="0"/>
                <a:ea typeface="Times New Roman" panose="02020603050405020304" pitchFamily="18" charset="0"/>
              </a:rPr>
              <a:t>Aside from their names, overloaded operators look like other C++ functions. The feature that sets them apart from other member functions is how programs typically call them. The operator notation is a function call but doesn’t use parentheses. Instead, the call is an expression formed by the overloaded operator and its operands. </a:t>
            </a:r>
            <a:endParaRPr lang="en-US" sz="1800" dirty="0">
              <a:effectLst/>
              <a:latin typeface="Times New Roman" panose="02020603050405020304" pitchFamily="18" charset="0"/>
              <a:ea typeface="Times New Roman" panose="02020603050405020304" pitchFamily="18" charset="0"/>
            </a:endParaRPr>
          </a:p>
          <a:p>
            <a:pPr marL="0" marR="0">
              <a:spcBef>
                <a:spcPts val="600"/>
              </a:spcBef>
              <a:spcAft>
                <a:spcPts val="0"/>
              </a:spcAft>
            </a:pPr>
            <a:r>
              <a:rPr lang="en-US" sz="1800" dirty="0">
                <a:solidFill>
                  <a:srgbClr val="0E101A"/>
                </a:solidFill>
                <a:effectLst/>
                <a:latin typeface="Times New Roman" panose="02020603050405020304" pitchFamily="18" charset="0"/>
                <a:ea typeface="Times New Roman" panose="02020603050405020304" pitchFamily="18" charset="0"/>
              </a:rPr>
              <a:t>Although uncommon, programmers can call overloaded operators with a more traditional function call notation using parentheses. This syntax is a helpful bridge explaining how overloaded operators work but is not used in practice. The color coding emphasizes the corresponding objects in various program statements.</a:t>
            </a:r>
            <a:endParaRPr lang="en-US" sz="18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6C4C9A9-7ABC-4CCE-B165-C518C9A177E9}" type="slidenum">
              <a:rPr lang="en-US" smtClean="0"/>
              <a:t>4</a:t>
            </a:fld>
            <a:endParaRPr lang="en-US"/>
          </a:p>
        </p:txBody>
      </p:sp>
    </p:spTree>
    <p:extLst>
      <p:ext uri="{BB962C8B-B14F-4D97-AF65-F5344CB8AC3E}">
        <p14:creationId xmlns:p14="http://schemas.microsoft.com/office/powerpoint/2010/main" val="379383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E101A"/>
                </a:solidFill>
                <a:effectLst/>
                <a:latin typeface="Times New Roman" panose="02020603050405020304" pitchFamily="18" charset="0"/>
                <a:ea typeface="Times New Roman" panose="02020603050405020304" pitchFamily="18" charset="0"/>
              </a:rPr>
              <a:t>The correspondence is consistent throughout all C++ programs. Specifically, the left-hand operand, highlighted in red, is </a:t>
            </a:r>
            <a:r>
              <a:rPr lang="en-US" sz="1800" i="1" dirty="0">
                <a:solidFill>
                  <a:srgbClr val="0E101A"/>
                </a:solidFill>
                <a:effectLst/>
                <a:latin typeface="Times New Roman" panose="02020603050405020304" pitchFamily="18" charset="0"/>
                <a:ea typeface="Times New Roman" panose="02020603050405020304" pitchFamily="18" charset="0"/>
              </a:rPr>
              <a:t>always</a:t>
            </a:r>
            <a:r>
              <a:rPr lang="en-US" sz="1800" dirty="0">
                <a:solidFill>
                  <a:srgbClr val="0E101A"/>
                </a:solidFill>
                <a:effectLst/>
                <a:latin typeface="Times New Roman" panose="02020603050405020304" pitchFamily="18" charset="0"/>
                <a:ea typeface="Times New Roman" panose="02020603050405020304" pitchFamily="18" charset="0"/>
              </a:rPr>
              <a:t> the implicit object, and the right-hand operand, highlighted in blue, is </a:t>
            </a:r>
            <a:r>
              <a:rPr lang="en-US" sz="1800" i="1" dirty="0">
                <a:solidFill>
                  <a:srgbClr val="0E101A"/>
                </a:solidFill>
                <a:effectLst/>
                <a:latin typeface="Times New Roman" panose="02020603050405020304" pitchFamily="18" charset="0"/>
                <a:ea typeface="Times New Roman" panose="02020603050405020304" pitchFamily="18" charset="0"/>
              </a:rPr>
              <a:t>always</a:t>
            </a:r>
            <a:r>
              <a:rPr lang="en-US" sz="1800" dirty="0">
                <a:solidFill>
                  <a:srgbClr val="0E101A"/>
                </a:solidFill>
                <a:effectLst/>
                <a:latin typeface="Times New Roman" panose="02020603050405020304" pitchFamily="18" charset="0"/>
                <a:ea typeface="Times New Roman" panose="02020603050405020304" pitchFamily="18" charset="0"/>
              </a:rPr>
              <a:t> the explicit object passed as an argument. Knowing the correspondence helps us correctly use operators like ‘-’ and ‘/’ where the operand order is significant and will help explain the need for friend functions in the next section.</a:t>
            </a:r>
            <a:endParaRPr lang="en-US" sz="18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6C4C9A9-7ABC-4CCE-B165-C518C9A177E9}" type="slidenum">
              <a:rPr lang="en-US" smtClean="0"/>
              <a:t>5</a:t>
            </a:fld>
            <a:endParaRPr lang="en-US"/>
          </a:p>
        </p:txBody>
      </p:sp>
    </p:spTree>
    <p:extLst>
      <p:ext uri="{BB962C8B-B14F-4D97-AF65-F5344CB8AC3E}">
        <p14:creationId xmlns:p14="http://schemas.microsoft.com/office/powerpoint/2010/main" val="9405533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E101A"/>
                </a:solidFill>
                <a:effectLst/>
                <a:latin typeface="Times New Roman" panose="02020603050405020304" pitchFamily="18" charset="0"/>
                <a:ea typeface="Times New Roman" panose="02020603050405020304" pitchFamily="18" charset="0"/>
              </a:rPr>
              <a:t>Imagining that adding an integer and a foo object is valid, we see that the original overloaded foo addition operator cannot complete the operation. The problem is the addition operator’s signature only matches expressions with two foo operands. Overloading the overloaded addition operator is one technique programmers can use to solve the problem. As foo is an artificial example class, we assume a simple meaning for the addition operation, shown here as externally defined.</a:t>
            </a:r>
            <a:endParaRPr lang="en-US" sz="18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6C4C9A9-7ABC-4CCE-B165-C518C9A177E9}" type="slidenum">
              <a:rPr lang="en-US" smtClean="0"/>
              <a:t>6</a:t>
            </a:fld>
            <a:endParaRPr lang="en-US"/>
          </a:p>
        </p:txBody>
      </p:sp>
    </p:spTree>
    <p:extLst>
      <p:ext uri="{BB962C8B-B14F-4D97-AF65-F5344CB8AC3E}">
        <p14:creationId xmlns:p14="http://schemas.microsoft.com/office/powerpoint/2010/main" val="2184457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E101A"/>
                </a:solidFill>
                <a:effectLst/>
                <a:latin typeface="Times New Roman" panose="02020603050405020304" pitchFamily="18" charset="0"/>
                <a:ea typeface="Times New Roman" panose="02020603050405020304" pitchFamily="18" charset="0"/>
              </a:rPr>
              <a:t>A simplified version of the Chapter 9 fraction example provides an authentic use of operator overloading. The fraction class represents a numeric data type with two integers, one each for the numerator and denominator. Being a numeric type, fractions “naturally” respond to the standard arithmetic operators. The constructor is unchanged from the previous example, so this example doesn’t present its details.</a:t>
            </a:r>
            <a:endParaRPr lang="en-US" sz="18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6C4C9A9-7ABC-4CCE-B165-C518C9A177E9}" type="slidenum">
              <a:rPr lang="en-US" smtClean="0"/>
              <a:t>7</a:t>
            </a:fld>
            <a:endParaRPr lang="en-US"/>
          </a:p>
        </p:txBody>
      </p:sp>
    </p:spTree>
    <p:extLst>
      <p:ext uri="{BB962C8B-B14F-4D97-AF65-F5344CB8AC3E}">
        <p14:creationId xmlns:p14="http://schemas.microsoft.com/office/powerpoint/2010/main" val="4365533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E101A"/>
                </a:solidFill>
                <a:effectLst/>
                <a:latin typeface="Times New Roman" panose="02020603050405020304" pitchFamily="18" charset="0"/>
                <a:ea typeface="Times New Roman" panose="02020603050405020304" pitchFamily="18" charset="0"/>
              </a:rPr>
              <a:t>The example defines the addition operator in the class but could define it externally. Member-variable names without an object name refer to the implicit or “this” object. The program accesses the argument object’s member variables with the argument name and the dot operator. The function calculates the numerator and denominator of the sum and calls the constructor to finish the operation.</a:t>
            </a:r>
            <a:endParaRPr lang="en-US" sz="18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6C4C9A9-7ABC-4CCE-B165-C518C9A177E9}" type="slidenum">
              <a:rPr lang="en-US" smtClean="0"/>
              <a:t>8</a:t>
            </a:fld>
            <a:endParaRPr lang="en-US"/>
          </a:p>
        </p:txBody>
      </p:sp>
    </p:spTree>
    <p:extLst>
      <p:ext uri="{BB962C8B-B14F-4D97-AF65-F5344CB8AC3E}">
        <p14:creationId xmlns:p14="http://schemas.microsoft.com/office/powerpoint/2010/main" val="26066640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E101A"/>
                </a:solidFill>
                <a:effectLst/>
                <a:latin typeface="Times New Roman" panose="02020603050405020304" pitchFamily="18" charset="0"/>
                <a:ea typeface="Times New Roman" panose="02020603050405020304" pitchFamily="18" charset="0"/>
              </a:rPr>
              <a:t>Defining the function externally requires a prototype in the class specification. The function is short enough that the example could define it in the class specification. This version adds a fraction and an integer. An integer, </a:t>
            </a:r>
            <a:r>
              <a:rPr lang="en-US" sz="1800" dirty="0" err="1">
                <a:solidFill>
                  <a:srgbClr val="0E101A"/>
                </a:solidFill>
                <a:effectLst/>
                <a:latin typeface="Times New Roman" panose="02020603050405020304" pitchFamily="18" charset="0"/>
                <a:ea typeface="Times New Roman" panose="02020603050405020304" pitchFamily="18" charset="0"/>
              </a:rPr>
              <a:t>i</a:t>
            </a:r>
            <a:r>
              <a:rPr lang="en-US" sz="1800" dirty="0">
                <a:solidFill>
                  <a:srgbClr val="0E101A"/>
                </a:solidFill>
                <a:effectLst/>
                <a:latin typeface="Times New Roman" panose="02020603050405020304" pitchFamily="18" charset="0"/>
                <a:ea typeface="Times New Roman" panose="02020603050405020304" pitchFamily="18" charset="0"/>
              </a:rPr>
              <a:t>, is transformed into a fraction as </a:t>
            </a:r>
            <a:r>
              <a:rPr lang="en-US" sz="1800" dirty="0" err="1">
                <a:solidFill>
                  <a:srgbClr val="0E101A"/>
                </a:solidFill>
                <a:effectLst/>
                <a:latin typeface="Times New Roman" panose="02020603050405020304" pitchFamily="18" charset="0"/>
                <a:ea typeface="Times New Roman" panose="02020603050405020304" pitchFamily="18" charset="0"/>
              </a:rPr>
              <a:t>i</a:t>
            </a:r>
            <a:r>
              <a:rPr lang="en-US" sz="1800" dirty="0">
                <a:solidFill>
                  <a:srgbClr val="0E101A"/>
                </a:solidFill>
                <a:effectLst/>
                <a:latin typeface="Times New Roman" panose="02020603050405020304" pitchFamily="18" charset="0"/>
                <a:ea typeface="Times New Roman" panose="02020603050405020304" pitchFamily="18" charset="0"/>
              </a:rPr>
              <a:t> / 1. Plugging these values into the two-fraction formula produces this formula.</a:t>
            </a:r>
            <a:endParaRPr lang="en-US" sz="18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6C4C9A9-7ABC-4CCE-B165-C518C9A177E9}" type="slidenum">
              <a:rPr lang="en-US" smtClean="0"/>
              <a:t>9</a:t>
            </a:fld>
            <a:endParaRPr lang="en-US"/>
          </a:p>
        </p:txBody>
      </p:sp>
    </p:spTree>
    <p:extLst>
      <p:ext uri="{BB962C8B-B14F-4D97-AF65-F5344CB8AC3E}">
        <p14:creationId xmlns:p14="http://schemas.microsoft.com/office/powerpoint/2010/main" val="40344191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9.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7/17/2024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7/17/2024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7/17/2024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7/17/2024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7/17/2024</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7/17/2024</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7/17/2024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7/17/2024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7/17/2024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7/17/2024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7/17/2024</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35.xml"/><Relationship Id="rId7" Type="http://schemas.openxmlformats.org/officeDocument/2006/relationships/image" Target="../media/image1.emf"/><Relationship Id="rId2" Type="http://schemas.openxmlformats.org/officeDocument/2006/relationships/tags" Target="../tags/tag34.xml"/><Relationship Id="rId1" Type="http://schemas.openxmlformats.org/officeDocument/2006/relationships/tags" Target="../tags/tag33.xml"/><Relationship Id="rId6" Type="http://schemas.openxmlformats.org/officeDocument/2006/relationships/notesSlide" Target="../notesSlides/notesSlide2.xml"/><Relationship Id="rId5" Type="http://schemas.openxmlformats.org/officeDocument/2006/relationships/slideLayout" Target="../slideLayouts/slideLayout5.xml"/><Relationship Id="rId4" Type="http://schemas.openxmlformats.org/officeDocument/2006/relationships/tags" Target="../tags/tag36.xml"/></Relationships>
</file>

<file path=ppt/slides/_rels/slide3.xml.rels><?xml version="1.0" encoding="UTF-8" standalone="yes"?>
<Relationships xmlns="http://schemas.openxmlformats.org/package/2006/relationships"><Relationship Id="rId3" Type="http://schemas.openxmlformats.org/officeDocument/2006/relationships/tags" Target="../tags/tag39.xml"/><Relationship Id="rId7" Type="http://schemas.openxmlformats.org/officeDocument/2006/relationships/notesSlide" Target="../notesSlides/notesSlide3.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slideLayout" Target="../slideLayouts/slideLayout5.xml"/><Relationship Id="rId5" Type="http://schemas.openxmlformats.org/officeDocument/2006/relationships/tags" Target="../tags/tag41.xml"/><Relationship Id="rId4" Type="http://schemas.openxmlformats.org/officeDocument/2006/relationships/tags" Target="../tags/tag40.xml"/></Relationships>
</file>

<file path=ppt/slides/_rels/slide4.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46.xml"/><Relationship Id="rId1" Type="http://schemas.openxmlformats.org/officeDocument/2006/relationships/tags" Target="../tags/tag45.xml"/><Relationship Id="rId5" Type="http://schemas.openxmlformats.org/officeDocument/2006/relationships/image" Target="../media/image2.png"/><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tags" Target="../tags/tag49.xml"/><Relationship Id="rId7" Type="http://schemas.openxmlformats.org/officeDocument/2006/relationships/image" Target="../media/image3.png"/><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notesSlide" Target="../notesSlides/notesSlide6.xml"/><Relationship Id="rId5" Type="http://schemas.openxmlformats.org/officeDocument/2006/relationships/slideLayout" Target="../slideLayouts/slideLayout5.xml"/><Relationship Id="rId4" Type="http://schemas.openxmlformats.org/officeDocument/2006/relationships/tags" Target="../tags/tag50.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2.xml"/><Relationship Id="rId1" Type="http://schemas.openxmlformats.org/officeDocument/2006/relationships/tags" Target="../tags/tag5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4.xml"/><Relationship Id="rId1" Type="http://schemas.openxmlformats.org/officeDocument/2006/relationships/tags" Target="../tags/tag53.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6.xml"/><Relationship Id="rId1" Type="http://schemas.openxmlformats.org/officeDocument/2006/relationships/tags" Target="../tags/tag55.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Operators As</a:t>
            </a:r>
            <a:br>
              <a:rPr lang="en-US" dirty="0"/>
            </a:br>
            <a:r>
              <a:rPr lang="en-US" dirty="0"/>
              <a:t>Member functions</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Definition and Call</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832F88C-1B07-49D2-8496-6C87D5119835}"/>
              </a:ext>
            </a:extLst>
          </p:cNvPr>
          <p:cNvSpPr>
            <a:spLocks noGrp="1"/>
          </p:cNvSpPr>
          <p:nvPr>
            <p:ph type="body" idx="1"/>
            <p:custDataLst>
              <p:tags r:id="rId1"/>
            </p:custDataLst>
          </p:nvPr>
        </p:nvSpPr>
        <p:spPr>
          <a:xfrm>
            <a:off x="1583436" y="2313433"/>
            <a:ext cx="4270248" cy="704087"/>
          </a:xfrm>
        </p:spPr>
        <p:txBody>
          <a:bodyPr/>
          <a:lstStyle/>
          <a:p>
            <a:r>
              <a:rPr lang="en-US" dirty="0"/>
              <a:t>UML</a:t>
            </a:r>
          </a:p>
        </p:txBody>
      </p:sp>
      <p:sp>
        <p:nvSpPr>
          <p:cNvPr id="4" name="Content Placeholder 3">
            <a:extLst>
              <a:ext uri="{FF2B5EF4-FFF2-40B4-BE49-F238E27FC236}">
                <a16:creationId xmlns:a16="http://schemas.microsoft.com/office/drawing/2014/main" id="{5540B797-B3BC-4972-A95F-55154DA5C0E1}"/>
              </a:ext>
            </a:extLst>
          </p:cNvPr>
          <p:cNvSpPr>
            <a:spLocks noGrp="1"/>
          </p:cNvSpPr>
          <p:nvPr>
            <p:ph sz="quarter" idx="4"/>
            <p:custDataLst>
              <p:tags r:id="rId2"/>
            </p:custDataLst>
          </p:nvPr>
        </p:nvSpPr>
        <p:spPr>
          <a:xfrm>
            <a:off x="6338315" y="3346443"/>
            <a:ext cx="4532885" cy="2596776"/>
          </a:xfrm>
        </p:spPr>
        <p:txBody>
          <a:bodyPr>
            <a:normAutofit/>
          </a:bodyPr>
          <a:lstStyle/>
          <a:p>
            <a:pPr marL="0" indent="0">
              <a:lnSpc>
                <a:spcPct val="110000"/>
              </a:lnSpc>
              <a:spcBef>
                <a:spcPts val="0"/>
              </a:spcBef>
              <a:buNone/>
            </a:pPr>
            <a:r>
              <a:rPr lang="en-US" dirty="0">
                <a:latin typeface="Consolas" panose="020B0609020204030204" pitchFamily="49" charset="0"/>
                <a:cs typeface="Courier New" panose="02070309020205020404" pitchFamily="49" charset="0"/>
              </a:rPr>
              <a:t>class foo</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    private:</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	int field;</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    public:</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	foo operator+(foo right);</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a:t>
            </a:r>
          </a:p>
        </p:txBody>
      </p:sp>
      <p:sp>
        <p:nvSpPr>
          <p:cNvPr id="5" name="Text Placeholder 4">
            <a:extLst>
              <a:ext uri="{FF2B5EF4-FFF2-40B4-BE49-F238E27FC236}">
                <a16:creationId xmlns:a16="http://schemas.microsoft.com/office/drawing/2014/main" id="{685D69FD-A3B8-4B97-B887-3B59C92873A6}"/>
              </a:ext>
            </a:extLst>
          </p:cNvPr>
          <p:cNvSpPr>
            <a:spLocks noGrp="1"/>
          </p:cNvSpPr>
          <p:nvPr>
            <p:ph type="body" sz="quarter" idx="13"/>
            <p:custDataLst>
              <p:tags r:id="rId3"/>
            </p:custDataLst>
          </p:nvPr>
        </p:nvSpPr>
        <p:spPr>
          <a:xfrm>
            <a:off x="6338316" y="2313433"/>
            <a:ext cx="4270248" cy="704087"/>
          </a:xfrm>
        </p:spPr>
        <p:txBody>
          <a:bodyPr/>
          <a:lstStyle/>
          <a:p>
            <a:r>
              <a:rPr lang="en-US" dirty="0"/>
              <a:t>C++</a:t>
            </a:r>
          </a:p>
        </p:txBody>
      </p:sp>
      <p:sp>
        <p:nvSpPr>
          <p:cNvPr id="6" name="Title 5">
            <a:extLst>
              <a:ext uri="{FF2B5EF4-FFF2-40B4-BE49-F238E27FC236}">
                <a16:creationId xmlns:a16="http://schemas.microsoft.com/office/drawing/2014/main" id="{F77F110B-987B-4D63-AE0C-866531A96DD4}"/>
              </a:ext>
            </a:extLst>
          </p:cNvPr>
          <p:cNvSpPr>
            <a:spLocks noGrp="1"/>
          </p:cNvSpPr>
          <p:nvPr>
            <p:ph type="title"/>
            <p:custDataLst>
              <p:tags r:id="rId4"/>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Class with an</a:t>
            </a:r>
            <a:br>
              <a:rPr lang="en-US" dirty="0"/>
            </a:br>
            <a:r>
              <a:rPr lang="en-US" dirty="0"/>
              <a:t>Overloaded Operator</a:t>
            </a:r>
          </a:p>
        </p:txBody>
      </p:sp>
      <p:pic>
        <p:nvPicPr>
          <p:cNvPr id="8" name="Content Placeholder 7">
            <a:extLst>
              <a:ext uri="{FF2B5EF4-FFF2-40B4-BE49-F238E27FC236}">
                <a16:creationId xmlns:a16="http://schemas.microsoft.com/office/drawing/2014/main" id="{74EF303D-7325-428C-B489-F781412F0EF7}"/>
              </a:ext>
            </a:extLst>
          </p:cNvPr>
          <p:cNvPicPr>
            <a:picLocks noGrp="1" noChangeAspect="1"/>
          </p:cNvPicPr>
          <p:nvPr>
            <p:ph sz="half" idx="2"/>
          </p:nvPr>
        </p:nvPicPr>
        <p:blipFill>
          <a:blip r:embed="rId7"/>
          <a:stretch>
            <a:fillRect/>
          </a:stretch>
        </p:blipFill>
        <p:spPr>
          <a:xfrm>
            <a:off x="1597589" y="3346443"/>
            <a:ext cx="4383832" cy="2121484"/>
          </a:xfrm>
          <a:prstGeom prst="rect">
            <a:avLst/>
          </a:prstGeom>
        </p:spPr>
      </p:pic>
    </p:spTree>
    <p:extLst>
      <p:ext uri="{BB962C8B-B14F-4D97-AF65-F5344CB8AC3E}">
        <p14:creationId xmlns:p14="http://schemas.microsoft.com/office/powerpoint/2010/main" val="3445496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9FD4600-5B46-0CAD-F400-C9521348AE67}"/>
              </a:ext>
            </a:extLst>
          </p:cNvPr>
          <p:cNvSpPr>
            <a:spLocks noGrp="1"/>
          </p:cNvSpPr>
          <p:nvPr>
            <p:ph type="body" idx="1"/>
            <p:custDataLst>
              <p:tags r:id="rId1"/>
            </p:custDataLst>
          </p:nvPr>
        </p:nvSpPr>
        <p:spPr>
          <a:xfrm>
            <a:off x="1583436" y="2313433"/>
            <a:ext cx="4270248" cy="704087"/>
          </a:xfrm>
        </p:spPr>
        <p:txBody>
          <a:bodyPr/>
          <a:lstStyle/>
          <a:p>
            <a:r>
              <a:rPr lang="en-US" dirty="0"/>
              <a:t>In class</a:t>
            </a:r>
          </a:p>
        </p:txBody>
      </p:sp>
      <p:sp>
        <p:nvSpPr>
          <p:cNvPr id="3" name="Content Placeholder 2">
            <a:extLst>
              <a:ext uri="{FF2B5EF4-FFF2-40B4-BE49-F238E27FC236}">
                <a16:creationId xmlns:a16="http://schemas.microsoft.com/office/drawing/2014/main" id="{1CBC42C5-D481-DCEB-E01A-FE39EE409B22}"/>
              </a:ext>
            </a:extLst>
          </p:cNvPr>
          <p:cNvSpPr>
            <a:spLocks noGrp="1"/>
          </p:cNvSpPr>
          <p:nvPr>
            <p:ph sz="half" idx="2"/>
            <p:custDataLst>
              <p:tags r:id="rId2"/>
            </p:custDataLst>
          </p:nvPr>
        </p:nvSpPr>
        <p:spPr>
          <a:xfrm>
            <a:off x="1208690" y="3143250"/>
            <a:ext cx="4887310" cy="2596776"/>
          </a:xfrm>
        </p:spPr>
        <p:txBody>
          <a:bodyPr>
            <a:normAutofit fontScale="85000" lnSpcReduction="10000"/>
          </a:bodyPr>
          <a:lstStyle/>
          <a:p>
            <a:pPr marL="0" indent="0">
              <a:lnSpc>
                <a:spcPct val="110000"/>
              </a:lnSpc>
              <a:spcBef>
                <a:spcPts val="0"/>
              </a:spcBef>
              <a:buNone/>
            </a:pPr>
            <a:r>
              <a:rPr lang="en-US" dirty="0">
                <a:latin typeface="Consolas" panose="020B0609020204030204" pitchFamily="49" charset="0"/>
                <a:cs typeface="Courier New" panose="02070309020205020404" pitchFamily="49" charset="0"/>
              </a:rPr>
              <a:t>class foo</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    private:</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        int field;</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    public:</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        foo operator+(foo right)</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        {</a:t>
            </a:r>
          </a:p>
          <a:p>
            <a:pPr marL="0" indent="0">
              <a:lnSpc>
                <a:spcPct val="110000"/>
              </a:lnSpc>
              <a:spcBef>
                <a:spcPts val="0"/>
              </a:spcBef>
              <a:buNone/>
            </a:pPr>
            <a:r>
              <a:rPr lang="en-US" dirty="0">
                <a:solidFill>
                  <a:srgbClr val="000000"/>
                </a:solidFill>
                <a:latin typeface="Consolas" panose="020B0609020204030204" pitchFamily="49" charset="0"/>
                <a:cs typeface="Courier New" panose="02070309020205020404" pitchFamily="49" charset="0"/>
              </a:rPr>
              <a:t>            </a:t>
            </a:r>
            <a:r>
              <a:rPr kumimoji="0" lang="en-US" sz="1800" b="0" i="0" u="none" strike="noStrike" kern="1200" cap="none" spc="0" normalizeH="0" baseline="0" noProof="0" dirty="0">
                <a:ln>
                  <a:noFill/>
                </a:ln>
                <a:solidFill>
                  <a:srgbClr val="000000"/>
                </a:solidFill>
                <a:effectLst/>
                <a:uLnTx/>
                <a:uFillTx/>
                <a:latin typeface="Consolas" panose="020B0609020204030204" pitchFamily="49" charset="0"/>
                <a:cs typeface="Courier New" panose="02070309020205020404" pitchFamily="49" charset="0"/>
              </a:rPr>
              <a:t>return foo(field + right.field);</a:t>
            </a:r>
          </a:p>
          <a:p>
            <a:pPr marL="0" indent="0">
              <a:lnSpc>
                <a:spcPct val="110000"/>
              </a:lnSpc>
              <a:spcBef>
                <a:spcPts val="0"/>
              </a:spcBef>
              <a:buNone/>
            </a:pPr>
            <a:r>
              <a:rPr lang="en-US" dirty="0">
                <a:solidFill>
                  <a:srgbClr val="000000"/>
                </a:solidFill>
                <a:latin typeface="Consolas" panose="020B0609020204030204" pitchFamily="49" charset="0"/>
                <a:cs typeface="Courier New" panose="02070309020205020404" pitchFamily="49" charset="0"/>
              </a:rPr>
              <a:t>        }</a:t>
            </a:r>
            <a:endParaRPr kumimoji="0" lang="en-US" sz="1800" b="0" i="0" u="none" strike="noStrike" kern="1200" cap="none" spc="0" normalizeH="0" baseline="0" noProof="0" dirty="0">
              <a:ln>
                <a:noFill/>
              </a:ln>
              <a:solidFill>
                <a:srgbClr val="000000"/>
              </a:solidFill>
              <a:effectLst/>
              <a:uLnTx/>
              <a:uFillTx/>
              <a:latin typeface="Consolas" panose="020B0609020204030204" pitchFamily="49" charset="0"/>
              <a:cs typeface="Courier New" panose="02070309020205020404" pitchFamily="49" charset="0"/>
            </a:endParaRP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a:t>
            </a:r>
          </a:p>
        </p:txBody>
      </p:sp>
      <p:sp>
        <p:nvSpPr>
          <p:cNvPr id="4" name="Content Placeholder 3">
            <a:extLst>
              <a:ext uri="{FF2B5EF4-FFF2-40B4-BE49-F238E27FC236}">
                <a16:creationId xmlns:a16="http://schemas.microsoft.com/office/drawing/2014/main" id="{CB0FFA2A-CE64-C37D-6F29-D3B29ACC568A}"/>
              </a:ext>
            </a:extLst>
          </p:cNvPr>
          <p:cNvSpPr>
            <a:spLocks noGrp="1"/>
          </p:cNvSpPr>
          <p:nvPr>
            <p:ph sz="quarter" idx="4"/>
            <p:custDataLst>
              <p:tags r:id="rId3"/>
            </p:custDataLst>
          </p:nvPr>
        </p:nvSpPr>
        <p:spPr>
          <a:xfrm>
            <a:off x="6532751" y="3143250"/>
            <a:ext cx="4253484" cy="2922572"/>
          </a:xfrm>
        </p:spPr>
        <p:txBody>
          <a:bodyPr>
            <a:normAutofit fontScale="85000" lnSpcReduction="10000"/>
          </a:bodyPr>
          <a:lstStyle/>
          <a:p>
            <a:pPr marL="0" indent="0">
              <a:lnSpc>
                <a:spcPct val="110000"/>
              </a:lnSpc>
              <a:spcBef>
                <a:spcPts val="0"/>
              </a:spcBef>
              <a:buNone/>
            </a:pPr>
            <a:r>
              <a:rPr lang="en-US" dirty="0">
                <a:latin typeface="Consolas" panose="020B0609020204030204" pitchFamily="49" charset="0"/>
                <a:cs typeface="Courier New" panose="02070309020205020404" pitchFamily="49" charset="0"/>
              </a:rPr>
              <a:t>class foo</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    private:</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        int field;</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    public:</a:t>
            </a:r>
          </a:p>
          <a:p>
            <a:pPr marL="0" indent="0">
              <a:lnSpc>
                <a:spcPct val="110000"/>
              </a:lnSpc>
              <a:spcBef>
                <a:spcPts val="0"/>
              </a:spcBef>
              <a:buNone/>
            </a:pPr>
            <a:r>
              <a:rPr lang="en-US" dirty="0">
                <a:latin typeface="Consolas" panose="020B0609020204030204" pitchFamily="49" charset="0"/>
                <a:cs typeface="Courier New" panose="02070309020205020404" pitchFamily="49" charset="0"/>
              </a:rPr>
              <a:t>        foo operator+(foo right);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onsolas" panose="020B0609020204030204" pitchFamily="49" charset="0"/>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solidFill>
                <a:srgbClr val="000000"/>
              </a:solidFill>
              <a:latin typeface="Consolas" panose="020B0609020204030204" pitchFamily="49" charset="0"/>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onsolas" panose="020B0609020204030204" pitchFamily="49" charset="0"/>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onsolas" panose="020B0609020204030204" pitchFamily="49" charset="0"/>
                <a:cs typeface="Courier New" panose="02070309020205020404" pitchFamily="49" charset="0"/>
              </a:rPr>
              <a:t>foo </a:t>
            </a:r>
            <a:r>
              <a:rPr kumimoji="0" lang="en-US" sz="1800" b="0" i="0" u="none" strike="noStrike" kern="1200" cap="none" spc="0" normalizeH="0" baseline="0" noProof="0" dirty="0">
                <a:ln>
                  <a:noFill/>
                </a:ln>
                <a:solidFill>
                  <a:srgbClr val="FF0000"/>
                </a:solidFill>
                <a:effectLst/>
                <a:uLnTx/>
                <a:uFillTx/>
                <a:latin typeface="Consolas" panose="020B0609020204030204" pitchFamily="49" charset="0"/>
                <a:cs typeface="Courier New" panose="02070309020205020404" pitchFamily="49" charset="0"/>
              </a:rPr>
              <a:t>foo::</a:t>
            </a:r>
            <a:r>
              <a:rPr kumimoji="0" lang="en-US" sz="1800" b="0" i="0" u="none" strike="noStrike" kern="1200" cap="none" spc="0" normalizeH="0" baseline="0" noProof="0" dirty="0">
                <a:ln>
                  <a:noFill/>
                </a:ln>
                <a:solidFill>
                  <a:srgbClr val="000000"/>
                </a:solidFill>
                <a:effectLst/>
                <a:uLnTx/>
                <a:uFillTx/>
                <a:latin typeface="Consolas" panose="020B0609020204030204" pitchFamily="49" charset="0"/>
                <a:cs typeface="Courier New" panose="02070309020205020404" pitchFamily="49" charset="0"/>
              </a:rPr>
              <a:t>operator+(foo right)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onsolas" panose="020B0609020204030204" pitchFamily="49" charset="0"/>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onsolas" panose="020B0609020204030204" pitchFamily="49" charset="0"/>
                <a:cs typeface="Courier New" panose="02070309020205020404" pitchFamily="49" charset="0"/>
              </a:rPr>
              <a:t>	return foo(field + right.field);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onsolas" panose="020B0609020204030204" pitchFamily="49" charset="0"/>
                <a:cs typeface="Courier New" panose="02070309020205020404" pitchFamily="49" charset="0"/>
              </a:rPr>
              <a:t>}</a:t>
            </a:r>
          </a:p>
          <a:p>
            <a:pPr marL="0" indent="0">
              <a:buNone/>
            </a:pPr>
            <a:endParaRPr lang="en-US" dirty="0"/>
          </a:p>
        </p:txBody>
      </p:sp>
      <p:sp>
        <p:nvSpPr>
          <p:cNvPr id="5" name="Text Placeholder 4">
            <a:extLst>
              <a:ext uri="{FF2B5EF4-FFF2-40B4-BE49-F238E27FC236}">
                <a16:creationId xmlns:a16="http://schemas.microsoft.com/office/drawing/2014/main" id="{D9A7F7A1-DD9A-1E74-DC19-91094E8445B6}"/>
              </a:ext>
            </a:extLst>
          </p:cNvPr>
          <p:cNvSpPr>
            <a:spLocks noGrp="1"/>
          </p:cNvSpPr>
          <p:nvPr>
            <p:ph type="body" sz="quarter" idx="13"/>
            <p:custDataLst>
              <p:tags r:id="rId4"/>
            </p:custDataLst>
          </p:nvPr>
        </p:nvSpPr>
        <p:spPr>
          <a:xfrm>
            <a:off x="6338316" y="2313433"/>
            <a:ext cx="4270248" cy="704087"/>
          </a:xfrm>
        </p:spPr>
        <p:txBody>
          <a:bodyPr/>
          <a:lstStyle/>
          <a:p>
            <a:r>
              <a:rPr lang="en-US" dirty="0"/>
              <a:t>external</a:t>
            </a:r>
          </a:p>
        </p:txBody>
      </p:sp>
      <p:sp>
        <p:nvSpPr>
          <p:cNvPr id="6" name="Title 5">
            <a:extLst>
              <a:ext uri="{FF2B5EF4-FFF2-40B4-BE49-F238E27FC236}">
                <a16:creationId xmlns:a16="http://schemas.microsoft.com/office/drawing/2014/main" id="{11A70CB0-5351-6D75-5EDA-AF38F245A5AF}"/>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Function Definition</a:t>
            </a:r>
          </a:p>
        </p:txBody>
      </p:sp>
    </p:spTree>
    <p:extLst>
      <p:ext uri="{BB962C8B-B14F-4D97-AF65-F5344CB8AC3E}">
        <p14:creationId xmlns:p14="http://schemas.microsoft.com/office/powerpoint/2010/main" val="3273603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9CB6B6B-D39C-18EC-F0A6-B4311B52AA0F}"/>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Function Call Notations</a:t>
            </a:r>
          </a:p>
        </p:txBody>
      </p:sp>
      <p:sp>
        <p:nvSpPr>
          <p:cNvPr id="7" name="Content Placeholder 6">
            <a:extLst>
              <a:ext uri="{FF2B5EF4-FFF2-40B4-BE49-F238E27FC236}">
                <a16:creationId xmlns:a16="http://schemas.microsoft.com/office/drawing/2014/main" id="{1A3CAB0F-6F45-04D3-2B33-8D9E1CC15F38}"/>
              </a:ext>
            </a:extLst>
          </p:cNvPr>
          <p:cNvSpPr>
            <a:spLocks noGrp="1"/>
          </p:cNvSpPr>
          <p:nvPr>
            <p:ph sz="half" idx="1"/>
            <p:custDataLst>
              <p:tags r:id="rId2"/>
            </p:custDataLst>
          </p:nvPr>
        </p:nvSpPr>
        <p:spPr>
          <a:xfrm>
            <a:off x="1445171" y="2638044"/>
            <a:ext cx="4755931" cy="2690701"/>
          </a:xfrm>
        </p:spPr>
        <p:txBody>
          <a:bodyPr/>
          <a:lstStyle/>
          <a:p>
            <a:pPr marL="0" indent="0">
              <a:spcBef>
                <a:spcPts val="0"/>
              </a:spcBef>
              <a:buNone/>
            </a:pPr>
            <a:r>
              <a:rPr lang="en-US" dirty="0">
                <a:latin typeface="Consolas" panose="020B0609020204030204" pitchFamily="49" charset="0"/>
                <a:cs typeface="Courier New" panose="02070309020205020404" pitchFamily="49" charset="0"/>
              </a:rPr>
              <a:t>foo foo::operator+(foo </a:t>
            </a:r>
            <a:r>
              <a:rPr lang="en-US" dirty="0">
                <a:solidFill>
                  <a:srgbClr val="00B0F0"/>
                </a:solidFill>
                <a:latin typeface="Consolas" panose="020B0609020204030204" pitchFamily="49" charset="0"/>
                <a:cs typeface="Courier New" panose="02070309020205020404" pitchFamily="49" charset="0"/>
              </a:rPr>
              <a:t>right</a:t>
            </a:r>
            <a:r>
              <a:rPr lang="en-US" dirty="0">
                <a:latin typeface="Consolas" panose="020B0609020204030204" pitchFamily="49" charset="0"/>
                <a:cs typeface="Courier New" panose="02070309020205020404" pitchFamily="49" charset="0"/>
              </a:rPr>
              <a:t>)</a:t>
            </a:r>
          </a:p>
          <a:p>
            <a:pPr marL="0" indent="0">
              <a:spcBef>
                <a:spcPts val="0"/>
              </a:spcBef>
              <a:buNone/>
            </a:pPr>
            <a:r>
              <a:rPr lang="en-US" dirty="0">
                <a:latin typeface="Consolas" panose="020B0609020204030204" pitchFamily="49" charset="0"/>
                <a:cs typeface="Courier New" panose="02070309020205020404" pitchFamily="49" charset="0"/>
              </a:rPr>
              <a:t>{</a:t>
            </a:r>
          </a:p>
          <a:p>
            <a:pPr marL="0" indent="0">
              <a:spcBef>
                <a:spcPts val="0"/>
              </a:spcBef>
              <a:buNone/>
            </a:pPr>
            <a:r>
              <a:rPr lang="en-US" dirty="0">
                <a:latin typeface="Consolas" panose="020B0609020204030204" pitchFamily="49" charset="0"/>
                <a:cs typeface="Courier New" panose="02070309020205020404" pitchFamily="49" charset="0"/>
              </a:rPr>
              <a:t>    return foo(</a:t>
            </a:r>
            <a:r>
              <a:rPr lang="en-US" dirty="0">
                <a:solidFill>
                  <a:srgbClr val="FF0000"/>
                </a:solidFill>
                <a:latin typeface="Consolas" panose="020B0609020204030204" pitchFamily="49" charset="0"/>
                <a:cs typeface="Courier New" panose="02070309020205020404" pitchFamily="49" charset="0"/>
              </a:rPr>
              <a:t>field</a:t>
            </a:r>
            <a:r>
              <a:rPr lang="en-US" dirty="0">
                <a:latin typeface="Consolas" panose="020B0609020204030204" pitchFamily="49" charset="0"/>
                <a:cs typeface="Courier New" panose="02070309020205020404" pitchFamily="49" charset="0"/>
              </a:rPr>
              <a:t> + </a:t>
            </a:r>
            <a:r>
              <a:rPr lang="en-US" dirty="0">
                <a:solidFill>
                  <a:srgbClr val="00B0F0"/>
                </a:solidFill>
                <a:latin typeface="Consolas" panose="020B0609020204030204" pitchFamily="49" charset="0"/>
                <a:cs typeface="Courier New" panose="02070309020205020404" pitchFamily="49" charset="0"/>
              </a:rPr>
              <a:t>right.field</a:t>
            </a:r>
            <a:r>
              <a:rPr lang="en-US" dirty="0">
                <a:latin typeface="Consolas" panose="020B0609020204030204" pitchFamily="49" charset="0"/>
                <a:cs typeface="Courier New" panose="02070309020205020404" pitchFamily="49" charset="0"/>
              </a:rPr>
              <a:t>);</a:t>
            </a:r>
          </a:p>
          <a:p>
            <a:pPr marL="0" indent="0">
              <a:spcBef>
                <a:spcPts val="0"/>
              </a:spcBef>
              <a:buNone/>
            </a:pPr>
            <a:r>
              <a:rPr lang="en-US" dirty="0">
                <a:latin typeface="Consolas" panose="020B0609020204030204" pitchFamily="49" charset="0"/>
                <a:cs typeface="Courier New" panose="02070309020205020404" pitchFamily="49" charset="0"/>
              </a:rPr>
              <a:t>}</a:t>
            </a:r>
          </a:p>
          <a:p>
            <a:pPr marL="0" indent="0">
              <a:buNone/>
            </a:pPr>
            <a:endParaRPr lang="en-US" dirty="0"/>
          </a:p>
        </p:txBody>
      </p:sp>
      <p:sp>
        <p:nvSpPr>
          <p:cNvPr id="8" name="Content Placeholder 7">
            <a:extLst>
              <a:ext uri="{FF2B5EF4-FFF2-40B4-BE49-F238E27FC236}">
                <a16:creationId xmlns:a16="http://schemas.microsoft.com/office/drawing/2014/main" id="{8DF0A6D3-9CBA-9603-51D9-CE7BAD2F9B68}"/>
              </a:ext>
            </a:extLst>
          </p:cNvPr>
          <p:cNvSpPr>
            <a:spLocks noGrp="1"/>
          </p:cNvSpPr>
          <p:nvPr>
            <p:ph sz="half" idx="2"/>
            <p:custDataLst>
              <p:tags r:id="rId3"/>
            </p:custDataLst>
          </p:nvPr>
        </p:nvSpPr>
        <p:spPr>
          <a:xfrm>
            <a:off x="7215930" y="2638044"/>
            <a:ext cx="3425796" cy="2690701"/>
          </a:xfrm>
        </p:spPr>
        <p:txBody>
          <a:bodyPr/>
          <a:lstStyle/>
          <a:p>
            <a:r>
              <a:rPr lang="en-US" dirty="0">
                <a:latin typeface="Consolas" panose="020B0609020204030204" pitchFamily="49" charset="0"/>
              </a:rPr>
              <a:t>foo f1;</a:t>
            </a:r>
          </a:p>
          <a:p>
            <a:r>
              <a:rPr lang="en-US" dirty="0">
                <a:latin typeface="Consolas" panose="020B0609020204030204" pitchFamily="49" charset="0"/>
              </a:rPr>
              <a:t>foo f2;</a:t>
            </a:r>
          </a:p>
          <a:p>
            <a:r>
              <a:rPr lang="en-US" dirty="0">
                <a:latin typeface="Consolas" panose="020B0609020204030204" pitchFamily="49" charset="0"/>
              </a:rPr>
              <a:t>foo f3;</a:t>
            </a:r>
          </a:p>
          <a:p>
            <a:endParaRPr lang="en-US" dirty="0">
              <a:latin typeface="Consolas" panose="020B0609020204030204" pitchFamily="49" charset="0"/>
            </a:endParaRPr>
          </a:p>
          <a:p>
            <a:r>
              <a:rPr lang="en-US" dirty="0">
                <a:latin typeface="Consolas" panose="020B0609020204030204" pitchFamily="49" charset="0"/>
              </a:rPr>
              <a:t>f3 = </a:t>
            </a:r>
            <a:r>
              <a:rPr lang="en-US" dirty="0">
                <a:solidFill>
                  <a:srgbClr val="FF0000"/>
                </a:solidFill>
                <a:latin typeface="Consolas" panose="020B0609020204030204" pitchFamily="49" charset="0"/>
              </a:rPr>
              <a:t>f1</a:t>
            </a:r>
            <a:r>
              <a:rPr lang="en-US" dirty="0">
                <a:latin typeface="Consolas" panose="020B0609020204030204" pitchFamily="49" charset="0"/>
              </a:rPr>
              <a:t>.operator+(</a:t>
            </a:r>
            <a:r>
              <a:rPr lang="en-US" dirty="0">
                <a:solidFill>
                  <a:srgbClr val="00B0F0"/>
                </a:solidFill>
                <a:latin typeface="Consolas" panose="020B0609020204030204" pitchFamily="49" charset="0"/>
              </a:rPr>
              <a:t>f2</a:t>
            </a:r>
            <a:r>
              <a:rPr lang="en-US" dirty="0">
                <a:latin typeface="Consolas" panose="020B0609020204030204" pitchFamily="49" charset="0"/>
              </a:rPr>
              <a:t>);</a:t>
            </a:r>
          </a:p>
          <a:p>
            <a:r>
              <a:rPr lang="en-US" dirty="0">
                <a:latin typeface="Consolas" panose="020B0609020204030204" pitchFamily="49" charset="0"/>
              </a:rPr>
              <a:t>f3 = </a:t>
            </a:r>
            <a:r>
              <a:rPr lang="en-US" dirty="0">
                <a:solidFill>
                  <a:srgbClr val="FF0000"/>
                </a:solidFill>
                <a:latin typeface="Consolas" panose="020B0609020204030204" pitchFamily="49" charset="0"/>
              </a:rPr>
              <a:t>f1</a:t>
            </a:r>
            <a:r>
              <a:rPr lang="en-US" dirty="0">
                <a:latin typeface="Consolas" panose="020B0609020204030204" pitchFamily="49" charset="0"/>
              </a:rPr>
              <a:t> + </a:t>
            </a:r>
            <a:r>
              <a:rPr lang="en-US" dirty="0">
                <a:solidFill>
                  <a:srgbClr val="00B0F0"/>
                </a:solidFill>
                <a:latin typeface="Consolas" panose="020B0609020204030204" pitchFamily="49" charset="0"/>
              </a:rPr>
              <a:t>f2</a:t>
            </a:r>
            <a:r>
              <a:rPr lang="en-US" dirty="0">
                <a:latin typeface="Consolas" panose="020B0609020204030204" pitchFamily="49" charset="0"/>
              </a:rPr>
              <a:t>;</a:t>
            </a:r>
          </a:p>
        </p:txBody>
      </p:sp>
    </p:spTree>
    <p:extLst>
      <p:ext uri="{BB962C8B-B14F-4D97-AF65-F5344CB8AC3E}">
        <p14:creationId xmlns:p14="http://schemas.microsoft.com/office/powerpoint/2010/main" val="147516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6F1A7-4F30-4B31-A97C-8834F8300ACE}"/>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relationship between</a:t>
            </a:r>
            <a:br>
              <a:rPr lang="en-US" dirty="0"/>
            </a:br>
            <a:r>
              <a:rPr lang="en-US" dirty="0"/>
              <a:t>Operands and Arguments</a:t>
            </a:r>
          </a:p>
        </p:txBody>
      </p:sp>
      <p:sp>
        <p:nvSpPr>
          <p:cNvPr id="3" name="Content Placeholder 2">
            <a:extLst>
              <a:ext uri="{FF2B5EF4-FFF2-40B4-BE49-F238E27FC236}">
                <a16:creationId xmlns:a16="http://schemas.microsoft.com/office/drawing/2014/main" id="{FEE0D13E-56EB-416B-9B68-155813538AD2}"/>
              </a:ext>
            </a:extLst>
          </p:cNvPr>
          <p:cNvSpPr>
            <a:spLocks noGrp="1"/>
          </p:cNvSpPr>
          <p:nvPr>
            <p:ph sz="half" idx="1"/>
            <p:custDataLst>
              <p:tags r:id="rId2"/>
            </p:custDataLst>
          </p:nvPr>
        </p:nvSpPr>
        <p:spPr>
          <a:xfrm>
            <a:off x="1581912" y="2638044"/>
            <a:ext cx="4271771" cy="3101982"/>
          </a:xfrm>
        </p:spPr>
        <p:txBody>
          <a:bodyPr/>
          <a:lstStyle/>
          <a:p>
            <a:r>
              <a:rPr lang="en-US" dirty="0"/>
              <a:t>The </a:t>
            </a:r>
            <a:r>
              <a:rPr lang="en-US" dirty="0">
                <a:solidFill>
                  <a:srgbClr val="FF0000"/>
                </a:solidFill>
              </a:rPr>
              <a:t>left-hand operand </a:t>
            </a:r>
            <a:r>
              <a:rPr lang="en-US" dirty="0"/>
              <a:t>is </a:t>
            </a:r>
            <a:r>
              <a:rPr lang="en-US" i="1" dirty="0"/>
              <a:t>always</a:t>
            </a:r>
            <a:r>
              <a:rPr lang="en-US" dirty="0"/>
              <a:t> the object bound to the function call (i.e., the </a:t>
            </a:r>
            <a:r>
              <a:rPr lang="en-US" dirty="0">
                <a:latin typeface="Consolas" panose="020B0609020204030204" pitchFamily="49" charset="0"/>
              </a:rPr>
              <a:t>this</a:t>
            </a:r>
            <a:r>
              <a:rPr lang="en-US" dirty="0"/>
              <a:t> or the implicit argument)</a:t>
            </a:r>
          </a:p>
          <a:p>
            <a:r>
              <a:rPr lang="en-US" dirty="0"/>
              <a:t>The </a:t>
            </a:r>
            <a:r>
              <a:rPr lang="en-US" dirty="0">
                <a:solidFill>
                  <a:srgbClr val="00B0F0"/>
                </a:solidFill>
              </a:rPr>
              <a:t>right-hand operand </a:t>
            </a:r>
            <a:r>
              <a:rPr lang="en-US" dirty="0"/>
              <a:t>is </a:t>
            </a:r>
            <a:r>
              <a:rPr lang="en-US" i="1" dirty="0"/>
              <a:t>always</a:t>
            </a:r>
            <a:r>
              <a:rPr lang="en-US" dirty="0"/>
              <a:t> the argument in the parentheses (i.e., the explicit argument)</a:t>
            </a:r>
          </a:p>
        </p:txBody>
      </p:sp>
      <p:pic>
        <p:nvPicPr>
          <p:cNvPr id="12" name="Content Placeholder 11">
            <a:extLst>
              <a:ext uri="{FF2B5EF4-FFF2-40B4-BE49-F238E27FC236}">
                <a16:creationId xmlns:a16="http://schemas.microsoft.com/office/drawing/2014/main" id="{EE5EA17A-D7C7-9380-FA65-D7E8D4F633CC}"/>
              </a:ext>
            </a:extLst>
          </p:cNvPr>
          <p:cNvPicPr>
            <a:picLocks noGrp="1" noChangeAspect="1"/>
          </p:cNvPicPr>
          <p:nvPr>
            <p:ph sz="half" idx="2"/>
          </p:nvPr>
        </p:nvPicPr>
        <p:blipFill>
          <a:blip r:embed="rId5">
            <a:extLst>
              <a:ext uri="{28A0092B-C50C-407E-A947-70E740481C1C}">
                <a14:useLocalDpi xmlns:a14="http://schemas.microsoft.com/office/drawing/2010/main" val="0"/>
              </a:ext>
            </a:extLst>
          </a:blip>
          <a:stretch>
            <a:fillRect/>
          </a:stretch>
        </p:blipFill>
        <p:spPr>
          <a:xfrm>
            <a:off x="6803194" y="2732692"/>
            <a:ext cx="2921149" cy="1923391"/>
          </a:xfrm>
        </p:spPr>
      </p:pic>
    </p:spTree>
    <p:extLst>
      <p:ext uri="{BB962C8B-B14F-4D97-AF65-F5344CB8AC3E}">
        <p14:creationId xmlns:p14="http://schemas.microsoft.com/office/powerpoint/2010/main" val="1614728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F4082CF3-E741-EBEB-442F-72C6C4F6DA9E}"/>
              </a:ext>
            </a:extLst>
          </p:cNvPr>
          <p:cNvSpPr>
            <a:spLocks noGrp="1"/>
          </p:cNvSpPr>
          <p:nvPr>
            <p:ph type="body" idx="1"/>
            <p:custDataLst>
              <p:tags r:id="rId1"/>
            </p:custDataLst>
          </p:nvPr>
        </p:nvSpPr>
        <p:spPr>
          <a:xfrm>
            <a:off x="1583436" y="2313433"/>
            <a:ext cx="4270248" cy="704087"/>
          </a:xfrm>
        </p:spPr>
        <p:txBody>
          <a:bodyPr/>
          <a:lstStyle/>
          <a:p>
            <a:r>
              <a:rPr lang="en-US" dirty="0"/>
              <a:t>Problem: adding objects and Fundamental types</a:t>
            </a:r>
          </a:p>
        </p:txBody>
      </p:sp>
      <p:sp>
        <p:nvSpPr>
          <p:cNvPr id="8" name="Content Placeholder 7">
            <a:extLst>
              <a:ext uri="{FF2B5EF4-FFF2-40B4-BE49-F238E27FC236}">
                <a16:creationId xmlns:a16="http://schemas.microsoft.com/office/drawing/2014/main" id="{089666FE-C030-7DF1-2FA2-91A870158478}"/>
              </a:ext>
            </a:extLst>
          </p:cNvPr>
          <p:cNvSpPr>
            <a:spLocks noGrp="1"/>
          </p:cNvSpPr>
          <p:nvPr>
            <p:ph sz="quarter" idx="4"/>
            <p:custDataLst>
              <p:tags r:id="rId2"/>
            </p:custDataLst>
          </p:nvPr>
        </p:nvSpPr>
        <p:spPr>
          <a:xfrm>
            <a:off x="6338316" y="3442012"/>
            <a:ext cx="4253484" cy="2147935"/>
          </a:xfrm>
        </p:spPr>
        <p:txBody>
          <a:bodyPr/>
          <a:lstStyle/>
          <a:p>
            <a:pPr marL="0" indent="0">
              <a:spcBef>
                <a:spcPts val="0"/>
              </a:spcBef>
              <a:buNone/>
            </a:pPr>
            <a:r>
              <a:rPr lang="en-US" dirty="0">
                <a:latin typeface="Consolas" panose="020B0609020204030204" pitchFamily="49" charset="0"/>
                <a:cs typeface="Courier New" panose="02070309020205020404" pitchFamily="49" charset="0"/>
              </a:rPr>
              <a:t>foo foo::operator+(int </a:t>
            </a:r>
            <a:r>
              <a:rPr lang="en-US" dirty="0">
                <a:solidFill>
                  <a:srgbClr val="00B0F0"/>
                </a:solidFill>
                <a:latin typeface="Consolas" panose="020B0609020204030204" pitchFamily="49" charset="0"/>
                <a:cs typeface="Courier New" panose="02070309020205020404" pitchFamily="49" charset="0"/>
              </a:rPr>
              <a:t>right</a:t>
            </a:r>
            <a:r>
              <a:rPr lang="en-US" dirty="0">
                <a:latin typeface="Consolas" panose="020B0609020204030204" pitchFamily="49" charset="0"/>
                <a:cs typeface="Courier New" panose="02070309020205020404" pitchFamily="49" charset="0"/>
              </a:rPr>
              <a:t>)</a:t>
            </a:r>
          </a:p>
          <a:p>
            <a:pPr marL="0" indent="0">
              <a:spcBef>
                <a:spcPts val="0"/>
              </a:spcBef>
              <a:buNone/>
            </a:pPr>
            <a:r>
              <a:rPr lang="en-US" dirty="0">
                <a:latin typeface="Consolas" panose="020B0609020204030204" pitchFamily="49" charset="0"/>
                <a:cs typeface="Courier New" panose="02070309020205020404" pitchFamily="49" charset="0"/>
              </a:rPr>
              <a:t>{</a:t>
            </a:r>
          </a:p>
          <a:p>
            <a:pPr marL="0" indent="0">
              <a:spcBef>
                <a:spcPts val="0"/>
              </a:spcBef>
              <a:buNone/>
            </a:pPr>
            <a:r>
              <a:rPr lang="en-US" dirty="0">
                <a:latin typeface="Consolas" panose="020B0609020204030204" pitchFamily="49" charset="0"/>
                <a:cs typeface="Courier New" panose="02070309020205020404" pitchFamily="49" charset="0"/>
              </a:rPr>
              <a:t>    return foo(</a:t>
            </a:r>
            <a:r>
              <a:rPr lang="en-US" dirty="0">
                <a:solidFill>
                  <a:srgbClr val="FF0000"/>
                </a:solidFill>
                <a:latin typeface="Consolas" panose="020B0609020204030204" pitchFamily="49" charset="0"/>
                <a:cs typeface="Courier New" panose="02070309020205020404" pitchFamily="49" charset="0"/>
              </a:rPr>
              <a:t>field</a:t>
            </a:r>
            <a:r>
              <a:rPr lang="en-US" dirty="0">
                <a:latin typeface="Consolas" panose="020B0609020204030204" pitchFamily="49" charset="0"/>
                <a:cs typeface="Courier New" panose="02070309020205020404" pitchFamily="49" charset="0"/>
              </a:rPr>
              <a:t> + </a:t>
            </a:r>
            <a:r>
              <a:rPr lang="en-US" dirty="0">
                <a:solidFill>
                  <a:srgbClr val="00B0F0"/>
                </a:solidFill>
                <a:latin typeface="Consolas" panose="020B0609020204030204" pitchFamily="49" charset="0"/>
                <a:cs typeface="Courier New" panose="02070309020205020404" pitchFamily="49" charset="0"/>
              </a:rPr>
              <a:t>right</a:t>
            </a:r>
            <a:r>
              <a:rPr lang="en-US" dirty="0">
                <a:latin typeface="Consolas" panose="020B0609020204030204" pitchFamily="49" charset="0"/>
                <a:cs typeface="Courier New" panose="02070309020205020404" pitchFamily="49" charset="0"/>
              </a:rPr>
              <a:t>);</a:t>
            </a:r>
          </a:p>
          <a:p>
            <a:pPr marL="0" indent="0">
              <a:spcBef>
                <a:spcPts val="0"/>
              </a:spcBef>
              <a:buNone/>
            </a:pPr>
            <a:r>
              <a:rPr lang="en-US" dirty="0">
                <a:latin typeface="Consolas" panose="020B0609020204030204" pitchFamily="49" charset="0"/>
                <a:cs typeface="Courier New" panose="02070309020205020404" pitchFamily="49" charset="0"/>
              </a:rPr>
              <a:t>}</a:t>
            </a:r>
          </a:p>
          <a:p>
            <a:pPr marL="0" indent="0">
              <a:buNone/>
            </a:pPr>
            <a:endParaRPr lang="en-US" dirty="0"/>
          </a:p>
        </p:txBody>
      </p:sp>
      <p:sp>
        <p:nvSpPr>
          <p:cNvPr id="9" name="Text Placeholder 8">
            <a:extLst>
              <a:ext uri="{FF2B5EF4-FFF2-40B4-BE49-F238E27FC236}">
                <a16:creationId xmlns:a16="http://schemas.microsoft.com/office/drawing/2014/main" id="{0A3166CB-07B1-3F6F-D9F1-C1C7219BE2DE}"/>
              </a:ext>
            </a:extLst>
          </p:cNvPr>
          <p:cNvSpPr>
            <a:spLocks noGrp="1"/>
          </p:cNvSpPr>
          <p:nvPr>
            <p:ph type="body" sz="quarter" idx="13"/>
            <p:custDataLst>
              <p:tags r:id="rId3"/>
            </p:custDataLst>
          </p:nvPr>
        </p:nvSpPr>
        <p:spPr>
          <a:xfrm>
            <a:off x="6338316" y="2313433"/>
            <a:ext cx="4270248" cy="704087"/>
          </a:xfrm>
        </p:spPr>
        <p:txBody>
          <a:bodyPr>
            <a:normAutofit/>
          </a:bodyPr>
          <a:lstStyle/>
          <a:p>
            <a:r>
              <a:rPr lang="en-US" dirty="0"/>
              <a:t>Solution: Overloading Overloaded Operators</a:t>
            </a:r>
          </a:p>
        </p:txBody>
      </p:sp>
      <p:sp>
        <p:nvSpPr>
          <p:cNvPr id="5" name="Title 4">
            <a:extLst>
              <a:ext uri="{FF2B5EF4-FFF2-40B4-BE49-F238E27FC236}">
                <a16:creationId xmlns:a16="http://schemas.microsoft.com/office/drawing/2014/main" id="{5FBD8EB8-A633-0B8E-8EA3-17F2D4075295}"/>
              </a:ext>
            </a:extLst>
          </p:cNvPr>
          <p:cNvSpPr>
            <a:spLocks noGrp="1"/>
          </p:cNvSpPr>
          <p:nvPr>
            <p:ph type="title"/>
            <p:custDataLst>
              <p:tags r:id="rId4"/>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Overloading overloaded operators</a:t>
            </a:r>
          </a:p>
        </p:txBody>
      </p:sp>
      <p:pic>
        <p:nvPicPr>
          <p:cNvPr id="23" name="Content Placeholder 22">
            <a:extLst>
              <a:ext uri="{FF2B5EF4-FFF2-40B4-BE49-F238E27FC236}">
                <a16:creationId xmlns:a16="http://schemas.microsoft.com/office/drawing/2014/main" id="{29AD32D9-DFC0-006A-1DC2-88D5F63D8C57}"/>
              </a:ext>
            </a:extLst>
          </p:cNvPr>
          <p:cNvPicPr>
            <a:picLocks noGrp="1" noChangeAspect="1"/>
          </p:cNvPicPr>
          <p:nvPr>
            <p:ph sz="half" idx="2"/>
          </p:nvPr>
        </p:nvPicPr>
        <p:blipFill>
          <a:blip r:embed="rId7">
            <a:extLst>
              <a:ext uri="{28A0092B-C50C-407E-A947-70E740481C1C}">
                <a14:useLocalDpi xmlns:a14="http://schemas.microsoft.com/office/drawing/2010/main" val="0"/>
              </a:ext>
            </a:extLst>
          </a:blip>
          <a:stretch>
            <a:fillRect/>
          </a:stretch>
        </p:blipFill>
        <p:spPr>
          <a:xfrm>
            <a:off x="2343783" y="3442012"/>
            <a:ext cx="2603129" cy="1742867"/>
          </a:xfrm>
        </p:spPr>
      </p:pic>
    </p:spTree>
    <p:extLst>
      <p:ext uri="{BB962C8B-B14F-4D97-AF65-F5344CB8AC3E}">
        <p14:creationId xmlns:p14="http://schemas.microsoft.com/office/powerpoint/2010/main" val="2774815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13ACB-5A69-7DCA-0D1D-6EF659D57788}"/>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a:t>
            </a:r>
            <a:r>
              <a:rPr lang="en-US" cap="none" dirty="0">
                <a:latin typeface="Consolas" panose="020B0609020204030204" pitchFamily="49" charset="0"/>
              </a:rPr>
              <a:t>fraction</a:t>
            </a:r>
            <a:r>
              <a:rPr lang="en-US" dirty="0"/>
              <a:t> class</a:t>
            </a:r>
          </a:p>
        </p:txBody>
      </p:sp>
      <p:sp>
        <p:nvSpPr>
          <p:cNvPr id="3" name="Content Placeholder 2">
            <a:extLst>
              <a:ext uri="{FF2B5EF4-FFF2-40B4-BE49-F238E27FC236}">
                <a16:creationId xmlns:a16="http://schemas.microsoft.com/office/drawing/2014/main" id="{3BC8FC3C-C1C4-D4C3-661E-154D7FA0A174}"/>
              </a:ext>
            </a:extLst>
          </p:cNvPr>
          <p:cNvSpPr>
            <a:spLocks noGrp="1"/>
          </p:cNvSpPr>
          <p:nvPr>
            <p:ph idx="1"/>
            <p:custDataLst>
              <p:tags r:id="rId2"/>
            </p:custDataLst>
          </p:nvPr>
        </p:nvSpPr>
        <p:spPr>
          <a:xfrm>
            <a:off x="2231136" y="2638044"/>
            <a:ext cx="7729728" cy="3101983"/>
          </a:xfrm>
        </p:spPr>
        <p:txBody>
          <a:bodyPr>
            <a:normAutofit fontScale="92500" lnSpcReduction="20000"/>
          </a:bodyPr>
          <a:lstStyle/>
          <a:p>
            <a:pPr marL="0" indent="0">
              <a:lnSpc>
                <a:spcPct val="120000"/>
              </a:lnSpc>
              <a:spcBef>
                <a:spcPts val="0"/>
              </a:spcBef>
              <a:buNone/>
            </a:pPr>
            <a:r>
              <a:rPr lang="en-US" dirty="0">
                <a:latin typeface="Consolas" panose="020B0609020204030204" pitchFamily="49" charset="0"/>
              </a:rPr>
              <a:t>class fraction</a:t>
            </a:r>
          </a:p>
          <a:p>
            <a:pPr marL="0" indent="0">
              <a:lnSpc>
                <a:spcPct val="120000"/>
              </a:lnSpc>
              <a:spcBef>
                <a:spcPts val="0"/>
              </a:spcBef>
              <a:buNone/>
            </a:pPr>
            <a:r>
              <a:rPr lang="en-US" dirty="0">
                <a:latin typeface="Consolas" panose="020B0609020204030204" pitchFamily="49" charset="0"/>
              </a:rPr>
              <a:t>{</a:t>
            </a:r>
          </a:p>
          <a:p>
            <a:pPr marL="0" indent="0">
              <a:lnSpc>
                <a:spcPct val="120000"/>
              </a:lnSpc>
              <a:spcBef>
                <a:spcPts val="0"/>
              </a:spcBef>
              <a:buNone/>
            </a:pPr>
            <a:r>
              <a:rPr lang="en-US" dirty="0">
                <a:latin typeface="Consolas" panose="020B0609020204030204" pitchFamily="49" charset="0"/>
              </a:rPr>
              <a:t>    private:</a:t>
            </a:r>
          </a:p>
          <a:p>
            <a:pPr marL="0" indent="0">
              <a:lnSpc>
                <a:spcPct val="120000"/>
              </a:lnSpc>
              <a:spcBef>
                <a:spcPts val="0"/>
              </a:spcBef>
              <a:buNone/>
            </a:pPr>
            <a:r>
              <a:rPr lang="en-US" dirty="0">
                <a:latin typeface="Consolas" panose="020B0609020204030204" pitchFamily="49" charset="0"/>
              </a:rPr>
              <a:t>        int     numerator;</a:t>
            </a:r>
          </a:p>
          <a:p>
            <a:pPr marL="0" indent="0">
              <a:lnSpc>
                <a:spcPct val="120000"/>
              </a:lnSpc>
              <a:spcBef>
                <a:spcPts val="0"/>
              </a:spcBef>
              <a:buNone/>
            </a:pPr>
            <a:r>
              <a:rPr lang="en-US" dirty="0">
                <a:latin typeface="Consolas" panose="020B0609020204030204" pitchFamily="49" charset="0"/>
              </a:rPr>
              <a:t>        int     denominator;</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public:</a:t>
            </a:r>
          </a:p>
          <a:p>
            <a:pPr marL="0" indent="0">
              <a:lnSpc>
                <a:spcPct val="120000"/>
              </a:lnSpc>
              <a:spcBef>
                <a:spcPts val="0"/>
              </a:spcBef>
              <a:buNone/>
            </a:pPr>
            <a:r>
              <a:rPr lang="en-US" dirty="0">
                <a:latin typeface="Consolas" panose="020B0609020204030204" pitchFamily="49" charset="0"/>
              </a:rPr>
              <a:t>        fraction(int n = 0, int d = 1);</a:t>
            </a:r>
          </a:p>
          <a:p>
            <a:pPr marL="0" indent="0">
              <a:lnSpc>
                <a:spcPct val="120000"/>
              </a:lnSpc>
              <a:spcBef>
                <a:spcPts val="0"/>
              </a:spcBef>
              <a:buNone/>
            </a:pPr>
            <a:r>
              <a:rPr lang="en-US" dirty="0">
                <a:latin typeface="Consolas" panose="020B0609020204030204" pitchFamily="49" charset="0"/>
              </a:rPr>
              <a:t>        fraction operator+(fraction f2);</a:t>
            </a:r>
          </a:p>
          <a:p>
            <a:pPr marL="0" indent="0">
              <a:lnSpc>
                <a:spcPct val="120000"/>
              </a:lnSpc>
              <a:spcBef>
                <a:spcPts val="0"/>
              </a:spcBef>
              <a:buNone/>
            </a:pPr>
            <a:r>
              <a:rPr lang="en-US" dirty="0">
                <a:latin typeface="Consolas" panose="020B0609020204030204" pitchFamily="49" charset="0"/>
              </a:rPr>
              <a:t>        fraction operator+(int </a:t>
            </a:r>
            <a:r>
              <a:rPr lang="en-US" dirty="0" err="1">
                <a:latin typeface="Consolas" panose="020B0609020204030204" pitchFamily="49" charset="0"/>
              </a:rPr>
              <a:t>i</a:t>
            </a:r>
            <a:r>
              <a:rPr lang="en-US" dirty="0">
                <a:latin typeface="Consolas" panose="020B0609020204030204" pitchFamily="49" charset="0"/>
              </a:rPr>
              <a:t>);</a:t>
            </a:r>
          </a:p>
          <a:p>
            <a:pPr marL="0" indent="0">
              <a:lnSpc>
                <a:spcPct val="120000"/>
              </a:lnSpc>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2098298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193E0-B3AB-DC7A-6C99-4598397446C0}"/>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in-class function definition</a:t>
            </a:r>
          </a:p>
        </p:txBody>
      </p:sp>
      <p:sp>
        <p:nvSpPr>
          <p:cNvPr id="3" name="Content Placeholder 2">
            <a:extLst>
              <a:ext uri="{FF2B5EF4-FFF2-40B4-BE49-F238E27FC236}">
                <a16:creationId xmlns:a16="http://schemas.microsoft.com/office/drawing/2014/main" id="{1E32445A-9E6C-A37A-1201-A4D98CE2F197}"/>
              </a:ext>
            </a:extLst>
          </p:cNvPr>
          <p:cNvSpPr>
            <a:spLocks noGrp="1"/>
          </p:cNvSpPr>
          <p:nvPr>
            <p:ph idx="1"/>
            <p:custDataLst>
              <p:tags r:id="rId2"/>
            </p:custDataLst>
          </p:nvPr>
        </p:nvSpPr>
        <p:spPr>
          <a:xfrm>
            <a:off x="1865585" y="2638044"/>
            <a:ext cx="8502869" cy="3101983"/>
          </a:xfrm>
        </p:spPr>
        <p:txBody>
          <a:bodyPr>
            <a:normAutofit fontScale="85000" lnSpcReduction="10000"/>
          </a:bodyPr>
          <a:lstStyle/>
          <a:p>
            <a:pPr marL="0" indent="0">
              <a:lnSpc>
                <a:spcPct val="120000"/>
              </a:lnSpc>
              <a:spcBef>
                <a:spcPts val="0"/>
              </a:spcBef>
              <a:buNone/>
            </a:pPr>
            <a:r>
              <a:rPr lang="en-US" dirty="0">
                <a:latin typeface="Consolas" panose="020B0609020204030204" pitchFamily="49" charset="0"/>
              </a:rPr>
              <a:t>class fraction</a:t>
            </a:r>
          </a:p>
          <a:p>
            <a:pPr marL="0" indent="0">
              <a:lnSpc>
                <a:spcPct val="120000"/>
              </a:lnSpc>
              <a:spcBef>
                <a:spcPts val="0"/>
              </a:spcBef>
              <a:buNone/>
            </a:pPr>
            <a:r>
              <a:rPr lang="en-US" dirty="0">
                <a:latin typeface="Consolas" panose="020B0609020204030204" pitchFamily="49" charset="0"/>
              </a:rPr>
              <a:t>{</a:t>
            </a:r>
          </a:p>
          <a:p>
            <a:pPr marL="0" indent="0">
              <a:lnSpc>
                <a:spcPct val="120000"/>
              </a:lnSpc>
              <a:spcBef>
                <a:spcPts val="0"/>
              </a:spcBef>
              <a:buNone/>
            </a:pPr>
            <a:r>
              <a:rPr lang="en-US" dirty="0">
                <a:latin typeface="Consolas" panose="020B0609020204030204" pitchFamily="49" charset="0"/>
              </a:rPr>
              <a:t>    public:</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fraction operator+(fraction f2)</a:t>
            </a:r>
          </a:p>
          <a:p>
            <a:pPr marL="0" indent="0">
              <a:lnSpc>
                <a:spcPct val="120000"/>
              </a:lnSpc>
              <a:spcBef>
                <a:spcPts val="0"/>
              </a:spcBef>
              <a:buNone/>
            </a:pPr>
            <a:r>
              <a:rPr lang="en-US" dirty="0">
                <a:latin typeface="Consolas" panose="020B0609020204030204" pitchFamily="49" charset="0"/>
              </a:rPr>
              <a:t>        {</a:t>
            </a:r>
          </a:p>
          <a:p>
            <a:pPr marL="0" indent="0">
              <a:lnSpc>
                <a:spcPct val="120000"/>
              </a:lnSpc>
              <a:spcBef>
                <a:spcPts val="0"/>
              </a:spcBef>
              <a:buNone/>
            </a:pPr>
            <a:r>
              <a:rPr lang="en-US" dirty="0">
                <a:latin typeface="Consolas" panose="020B0609020204030204" pitchFamily="49" charset="0"/>
              </a:rPr>
              <a:t>            int    n = numerator * f2.denominator + f2.numerator * denominator;</a:t>
            </a:r>
          </a:p>
          <a:p>
            <a:pPr marL="0" indent="0">
              <a:lnSpc>
                <a:spcPct val="120000"/>
              </a:lnSpc>
              <a:spcBef>
                <a:spcPts val="0"/>
              </a:spcBef>
              <a:buNone/>
            </a:pPr>
            <a:r>
              <a:rPr lang="en-US" dirty="0">
                <a:latin typeface="Consolas" panose="020B0609020204030204" pitchFamily="49" charset="0"/>
              </a:rPr>
              <a:t>            int    d = denominator * f2.denominator;</a:t>
            </a:r>
          </a:p>
          <a:p>
            <a:pPr marL="0" indent="0">
              <a:lnSpc>
                <a:spcPct val="120000"/>
              </a:lnSpc>
              <a:spcBef>
                <a:spcPts val="0"/>
              </a:spcBef>
              <a:buNone/>
            </a:pPr>
            <a:endParaRPr lang="en-US" dirty="0">
              <a:latin typeface="Consolas" panose="020B0609020204030204" pitchFamily="49" charset="0"/>
            </a:endParaRPr>
          </a:p>
          <a:p>
            <a:pPr marL="0" indent="0">
              <a:lnSpc>
                <a:spcPct val="120000"/>
              </a:lnSpc>
              <a:spcBef>
                <a:spcPts val="0"/>
              </a:spcBef>
              <a:buNone/>
            </a:pPr>
            <a:r>
              <a:rPr lang="en-US" dirty="0">
                <a:latin typeface="Consolas" panose="020B0609020204030204" pitchFamily="49" charset="0"/>
              </a:rPr>
              <a:t>            return fraction(n, d);</a:t>
            </a:r>
          </a:p>
          <a:p>
            <a:pPr marL="0" indent="0">
              <a:lnSpc>
                <a:spcPct val="120000"/>
              </a:lnSpc>
              <a:spcBef>
                <a:spcPts val="0"/>
              </a:spcBef>
              <a:buNone/>
            </a:pPr>
            <a:r>
              <a:rPr lang="en-US" dirty="0">
                <a:latin typeface="Consolas" panose="020B0609020204030204" pitchFamily="49" charset="0"/>
              </a:rPr>
              <a:t>        }</a:t>
            </a:r>
          </a:p>
          <a:p>
            <a:pPr marL="0" indent="0">
              <a:lnSpc>
                <a:spcPct val="120000"/>
              </a:lnSpc>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3900170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E43D2-3D4E-54ED-C582-C3E1F4A5D688}"/>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External function definition</a:t>
            </a:r>
          </a:p>
        </p:txBody>
      </p:sp>
      <p:sp>
        <p:nvSpPr>
          <p:cNvPr id="3" name="Content Placeholder 2">
            <a:extLst>
              <a:ext uri="{FF2B5EF4-FFF2-40B4-BE49-F238E27FC236}">
                <a16:creationId xmlns:a16="http://schemas.microsoft.com/office/drawing/2014/main" id="{7E788FC8-5752-64F1-E340-E2FC918A22F2}"/>
              </a:ext>
            </a:extLst>
          </p:cNvPr>
          <p:cNvSpPr>
            <a:spLocks noGrp="1"/>
          </p:cNvSpPr>
          <p:nvPr>
            <p:ph idx="1"/>
            <p:custDataLst>
              <p:tags r:id="rId2"/>
            </p:custDataLst>
          </p:nvPr>
        </p:nvSpPr>
        <p:spPr>
          <a:xfrm>
            <a:off x="2231136" y="2638044"/>
            <a:ext cx="7519446" cy="2622019"/>
          </a:xfrm>
        </p:spPr>
        <p:txBody>
          <a:bodyPr/>
          <a:lstStyle/>
          <a:p>
            <a:pPr marL="0" indent="0">
              <a:spcBef>
                <a:spcPts val="0"/>
              </a:spcBef>
              <a:buNone/>
            </a:pPr>
            <a:r>
              <a:rPr lang="en-US" dirty="0">
                <a:latin typeface="Consolas" panose="020B0609020204030204" pitchFamily="49" charset="0"/>
              </a:rPr>
              <a:t>fraction </a:t>
            </a:r>
            <a:r>
              <a:rPr lang="en-US" dirty="0">
                <a:solidFill>
                  <a:srgbClr val="FF0000"/>
                </a:solidFill>
                <a:latin typeface="Consolas" panose="020B0609020204030204" pitchFamily="49" charset="0"/>
              </a:rPr>
              <a:t>fraction::</a:t>
            </a:r>
            <a:r>
              <a:rPr lang="en-US" dirty="0">
                <a:latin typeface="Consolas" panose="020B0609020204030204" pitchFamily="49" charset="0"/>
              </a:rPr>
              <a:t>operator+(int </a:t>
            </a:r>
            <a:r>
              <a:rPr lang="en-US" dirty="0" err="1">
                <a:latin typeface="Consolas" panose="020B0609020204030204" pitchFamily="49" charset="0"/>
              </a:rPr>
              <a:t>i</a:t>
            </a: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int    n = numerator + denominator * </a:t>
            </a:r>
            <a:r>
              <a:rPr lang="en-US" dirty="0" err="1">
                <a:latin typeface="Consolas" panose="020B0609020204030204" pitchFamily="49" charset="0"/>
              </a:rPr>
              <a:t>i</a:t>
            </a:r>
            <a:r>
              <a:rPr lang="en-US" dirty="0">
                <a:latin typeface="Consolas" panose="020B0609020204030204" pitchFamily="49" charset="0"/>
              </a:rPr>
              <a:t>;</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return fraction(n, denominator);</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533690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3&quot;/&gt;&lt;lineCharCount val=&quot;16&quot;/&gt;&lt;/TableIndex&gt;&lt;/ShapeTextInfo&gt;"/>
  <p:tag name="PRESENTER_DUMMYTAG" val="&lt;DummyForForceWrite&gt;&lt;/DummyForForceWrite&gt;"/>
  <p:tag name="HTML_SHAPEINFO" val="&lt;ThreeDShapeInfo&gt;&lt;uuid val=&quot;{3B337130-3A8D-4DB1-861D-8904F0427D3E}&quot;/&gt;&lt;isInvalidForFieldText val=&quot;0&quot;/&gt;&lt;Image&gt;&lt;filename val=&quot;C:\Users\delroy\AppData\Local\Temp\CP2197218181250Session\CPTrustFolder2197218181250\PPTImport2197218273390\data\asimages\{3B337130-3A8D-4DB1-861D-8904F0427D3E}_1.png&quot;/&gt;&lt;left val=&quot;167&quot;/&gt;&lt;top val=&quot;249&quot;/&gt;&lt;width val=&quot;945&quot;/&gt;&lt;height val=&quot;174&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9&quot;/&gt;&lt;/TableIndex&gt;&lt;/ShapeTextInfo&gt;"/>
  <p:tag name="PRESENTER_DUMMYTAG" val="&lt;DummyForForceWrite&gt;&lt;/DummyForForceWrite&gt;"/>
  <p:tag name="HTML_SHAPEINFO" val="&lt;ThreeDShapeInfo&gt;&lt;uuid val=&quot;{DF343D08-3A83-44BF-98C1-F9E12317C4CA}&quot;/&gt;&lt;isInvalidForFieldText val=&quot;0&quot;/&gt;&lt;Image&gt;&lt;filename val=&quot;C:\Users\delroy\AppData\Local\Temp\CP2197218181250Session\CPTrustFolder2197218181250\PPTImport2197218273390\data\asimages\{DF343D08-3A83-44BF-98C1-F9E12317C4CA}_1.png&quot;/&gt;&lt;left val=&quot;282&quot;/&gt;&lt;top val=&quot;452&quot;/&gt;&lt;width val=&quot;715&quot;/&gt;&lt;height val=&quot;135&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5ECDC0BE-AF0A-4391-ADE2-1AE088BBB901}&quot;/&gt;&lt;isInvalidForFieldText val=&quot;0&quot;/&gt;&lt;Image&gt;&lt;filename val=&quot;C:\Users\delroy\AppData\Local\Temp\CP2197218181250Session\CPTrustFolder2197218181250\PPTImport2197218273390\data\asimages\{5ECDC0BE-AF0A-4391-ADE2-1AE088BBB901}_1.png&quot;/&gt;&lt;left val=&quot;167&quot;/&gt;&lt;top val=&quot;647&quot;/&gt;&lt;width val=&quot;159&quot;/&gt;&lt;height val=&quot;35&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 name="HTML_SHAPEINFO" val="&lt;ThreeDShapeInfo&gt;&lt;uuid val=&quot;{105A06F6-79EB-405D-A18D-8F53B82C59C9}&quot;/&gt;&lt;isInvalidForFieldText val=&quot;0&quot;/&gt;&lt;Image&gt;&lt;filename val=&quot;C:\Users\delroy\AppData\Local\Temp\CP2197218181250Session\CPTrustFolder2197218181250\PPTImport2197218273390\data\asimages\{105A06F6-79EB-405D-A18D-8F53B82C59C9}_2.png&quot;/&gt;&lt;left val=&quot;165&quot;/&gt;&lt;top val=&quot;242&quot;/&gt;&lt;width val=&quot;449&quot;/&gt;&lt;height val=&quot;85&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0&quot;/&gt;&lt;lineCharCount val=&quot;2&quot;/&gt;&lt;lineCharCount val=&quot;13&quot;/&gt;&lt;lineCharCount val=&quot;12&quot;/&gt;&lt;lineCharCount val=&quot;12&quot;/&gt;&lt;lineCharCount val=&quot;27&quot;/&gt;&lt;lineCharCount val=&quot;2&quot;/&gt;&lt;/TableIndex&gt;&lt;/ShapeTextInfo&gt;"/>
  <p:tag name="HTML_SHAPEINFO" val="&lt;ThreeDShapeInfo&gt;&lt;uuid val=&quot;{0A6BC4EB-94A7-46B3-B68B-2B856A702076}&quot;/&gt;&lt;isInvalidForFieldText val=&quot;0&quot;/&gt;&lt;Image&gt;&lt;filename val=&quot;C:\Users\delroy\AppData\Local\Temp\CP2197218181250Session\CPTrustFolder2197218181250\PPTImport2197218273390\data\asimages\{0A6BC4EB-94A7-46B3-B68B-2B856A702076}_2.png&quot;/&gt;&lt;left val=&quot;659&quot;/&gt;&lt;top val=&quot;349&quot;/&gt;&lt;width val=&quot;482&quot;/&gt;&lt;height val=&quot;275&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 name="HTML_SHAPEINFO" val="&lt;ThreeDShapeInfo&gt;&lt;uuid val=&quot;{8250C7CF-1CBB-4838-A767-B0675BAD6C5A}&quot;/&gt;&lt;isInvalidForFieldText val=&quot;0&quot;/&gt;&lt;Image&gt;&lt;filename val=&quot;C:\Users\delroy\AppData\Local\Temp\CP2197218181250Session\CPTrustFolder2197218181250\PPTImport2197218273390\data\asimages\{8250C7CF-1CBB-4838-A767-B0675BAD6C5A}_2.png&quot;/&gt;&lt;left val=&quot;664&quot;/&gt;&lt;top val=&quot;242&quot;/&gt;&lt;width val=&quot;449&quot;/&gt;&lt;height val=&quot;85&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4&quot;/&gt;&lt;lineCharCount val=&quot;19&quot;/&gt;&lt;/TableIndex&gt;&lt;/ShapeTextInfo&gt;"/>
  <p:tag name="HTML_SHAPEINFO" val="&lt;ThreeDShapeInfo&gt;&lt;uuid val=&quot;{96AB20FE-BDD3-4B10-BE0A-9F9121A0C691}&quot;/&gt;&lt;isInvalidForFieldText val=&quot;0&quot;/&gt;&lt;Image&gt;&lt;filename val=&quot;C:\Users\delroy\AppData\Local\Temp\CP2197218181250Session\CPTrustFolder2197218181250\PPTImport2197218273390\data\asimages\{96AB20FE-BDD3-4B10-BE0A-9F9121A0C691}_2.png&quot;/&gt;&lt;left val=&quot;233&quot;/&gt;&lt;top val=&quot;100&quot;/&gt;&lt;width val=&quot;813&quot;/&gt;&lt;height val=&quot;126&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HTML_SHAPEINFO" val="&lt;ThreeDShapeInfo&gt;&lt;uuid val=&quot;{827D4012-1141-4084-B7C7-C8435F4826E8}&quot;/&gt;&lt;isInvalidForFieldText val=&quot;0&quot;/&gt;&lt;Image&gt;&lt;filename val=&quot;C:\Users\delroy\AppData\Local\Temp\CP2197218181250Session\CPTrustFolder2197218181250\PPTImport2197218273390\data\asimages\{827D4012-1141-4084-B7C7-C8435F4826E8}_3.png&quot;/&gt;&lt;left val=&quot;165&quot;/&gt;&lt;top val=&quot;242&quot;/&gt;&lt;width val=&quot;449&quot;/&gt;&lt;height val=&quot;85&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10&quot;/&gt;&lt;lineCharCount val=&quot;2&quot;/&gt;&lt;lineCharCount val=&quot;13&quot;/&gt;&lt;lineCharCount val=&quot;19&quot;/&gt;&lt;lineCharCount val=&quot;12&quot;/&gt;&lt;lineCharCount val=&quot;33&quot;/&gt;&lt;lineCharCount val=&quot;10&quot;/&gt;&lt;lineCharCount val=&quot;45&quot;/&gt;&lt;lineCharCount val=&quot;10&quot;/&gt;&lt;lineCharCount val=&quot;2&quot;/&gt;&lt;/TableIndex&gt;&lt;/ShapeTextInfo&gt;"/>
  <p:tag name="HTML_SHAPEINFO" val="&lt;ThreeDShapeInfo&gt;&lt;uuid val=&quot;{A12212DF-2D2F-41E9-AC94-5DB6F10EB9B0}&quot;/&gt;&lt;isInvalidForFieldText val=&quot;0&quot;/&gt;&lt;Image&gt;&lt;filename val=&quot;C:\Users\delroy\AppData\Local\Temp\CP2197218181250Session\CPTrustFolder2197218181250\PPTImport2197218273390\data\asimages\{A12212DF-2D2F-41E9-AC94-5DB6F10EB9B0}_3.png&quot;/&gt;&lt;left val=&quot;123&quot;/&gt;&lt;top val=&quot;327&quot;/&gt;&lt;width val=&quot;517&quot;/&gt;&lt;height val=&quot;275&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10&quot;/&gt;&lt;lineCharCount val=&quot;2&quot;/&gt;&lt;lineCharCount val=&quot;13&quot;/&gt;&lt;lineCharCount val=&quot;19&quot;/&gt;&lt;lineCharCount val=&quot;12&quot;/&gt;&lt;lineCharCount val=&quot;34&quot;/&gt;&lt;lineCharCount val=&quot;3&quot;/&gt;&lt;lineCharCount val=&quot;1&quot;/&gt;&lt;lineCharCount val=&quot;1&quot;/&gt;&lt;lineCharCount val=&quot;30&quot;/&gt;&lt;lineCharCount val=&quot;2&quot;/&gt;&lt;lineCharCount val=&quot;34&quot;/&gt;&lt;lineCharCount val=&quot;2&quot;/&gt;&lt;/TableIndex&gt;&lt;/ShapeTextInfo&gt;"/>
  <p:tag name="HTML_SHAPEINFO" val="&lt;ThreeDShapeInfo&gt;&lt;uuid val=&quot;{B312F8B6-51AE-41B6-BD24-369B6C3DA732}&quot;/&gt;&lt;isInvalidForFieldText val=&quot;0&quot;/&gt;&lt;Image&gt;&lt;filename val=&quot;C:\Users\delroy\AppData\Local\Temp\CP2197218181250Session\CPTrustFolder2197218181250\PPTImport2197218273390\data\asimages\{B312F8B6-51AE-41B6-BD24-369B6C3DA732}_3.png&quot;/&gt;&lt;left val=&quot;682&quot;/&gt;&lt;top val=&quot;327&quot;/&gt;&lt;width val=&quot;450&quot;/&gt;&lt;height val=&quot;314&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 name="HTML_SHAPEINFO" val="&lt;ThreeDShapeInfo&gt;&lt;uuid val=&quot;{BFB0476E-2E2C-4A24-8396-49CDF9D90FF0}&quot;/&gt;&lt;isInvalidForFieldText val=&quot;0&quot;/&gt;&lt;Image&gt;&lt;filename val=&quot;C:\Users\delroy\AppData\Local\Temp\CP2197218181250Session\CPTrustFolder2197218181250\PPTImport2197218273390\data\asimages\{BFB0476E-2E2C-4A24-8396-49CDF9D90FF0}_3.png&quot;/&gt;&lt;left val=&quot;664&quot;/&gt;&lt;top val=&quot;242&quot;/&gt;&lt;width val=&quot;449&quot;/&gt;&lt;height val=&quot;85&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9&quot;/&gt;&lt;/TableIndex&gt;&lt;/ShapeTextInfo&gt;"/>
  <p:tag name="HTML_SHAPEINFO" val="&lt;ThreeDShapeInfo&gt;&lt;uuid val=&quot;{D472D13B-4903-435C-B28E-666D34E39DFB}&quot;/&gt;&lt;isInvalidForFieldText val=&quot;0&quot;/&gt;&lt;Image&gt;&lt;filename val=&quot;C:\Users\delroy\AppData\Local\Temp\CP2197218181250Session\CPTrustFolder2197218181250\PPTImport2197218273390\data\asimages\{D472D13B-4903-435C-B28E-666D34E39DFB}_3.png&quot;/&gt;&lt;left val=&quot;233&quot;/&gt;&lt;top val=&quot;100&quot;/&gt;&lt;width val=&quot;813&quot;/&gt;&lt;height val=&quot;126&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 name="HTML_SHAPEINFO" val="&lt;ThreeDShapeInfo&gt;&lt;uuid val=&quot;{73F278F0-0941-4435-B455-E40F18EE7298}&quot;/&gt;&lt;isInvalidForFieldText val=&quot;0&quot;/&gt;&lt;Image&gt;&lt;filename val=&quot;C:\Users\delroy\AppData\Local\Temp\CP2197218181250Session\CPTrustFolder2197218181250\PPTImport2197218273390\data\asimages\{73F278F0-0941-4435-B455-E40F18EE7298}_4.png&quot;/&gt;&lt;left val=&quot;233&quot;/&gt;&lt;top val=&quot;100&quot;/&gt;&lt;width val=&quot;813&quot;/&gt;&lt;height val=&quot;126&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30&quot;/&gt;&lt;lineCharCount val=&quot;2&quot;/&gt;&lt;lineCharCount val=&quot;37&quot;/&gt;&lt;lineCharCount val=&quot;2&quot;/&gt;&lt;/TableIndex&gt;&lt;/ShapeTextInfo&gt;"/>
  <p:tag name="HTML_SHAPEINFO" val="&lt;ThreeDShapeInfo&gt;&lt;uuid val=&quot;{B604AF61-1C16-4C55-BFA4-DEA3815A1ECE}&quot;/&gt;&lt;isInvalidForFieldText val=&quot;0&quot;/&gt;&lt;Image&gt;&lt;filename val=&quot;C:\Users\delroy\AppData\Local\Temp\CP2197218181250Session\CPTrustFolder2197218181250\PPTImport2197218273390\data\asimages\{B604AF61-1C16-4C55-BFA4-DEA3815A1ECE}_4.png&quot;/&gt;&lt;left val=&quot;146&quot;/&gt;&lt;top val=&quot;273&quot;/&gt;&lt;width val=&quot;505&quot;/&gt;&lt;height val=&quot;286&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8&quot;/&gt;&lt;lineCharCount val=&quot;8&quot;/&gt;&lt;lineCharCount val=&quot;8&quot;/&gt;&lt;lineCharCount val=&quot;1&quot;/&gt;&lt;lineCharCount val=&quot;23&quot;/&gt;&lt;lineCharCount val=&quot;13&quot;/&gt;&lt;/TableIndex&gt;&lt;/ShapeTextInfo&gt;"/>
  <p:tag name="HTML_SHAPEINFO" val="&lt;ThreeDShapeInfo&gt;&lt;uuid val=&quot;{D2501527-B7D3-43E5-8E68-E0CC192C56FD}&quot;/&gt;&lt;isInvalidForFieldText val=&quot;0&quot;/&gt;&lt;Image&gt;&lt;filename val=&quot;C:\Users\delroy\AppData\Local\Temp\CP2197218181250Session\CPTrustFolder2197218181250\PPTImport2197218273390\data\asimages\{D2501527-B7D3-43E5-8E68-E0CC192C56FD}_4.png&quot;/&gt;&lt;left val=&quot;752&quot;/&gt;&lt;top val=&quot;273&quot;/&gt;&lt;width val=&quot;364&quot;/&gt;&lt;height val=&quot;286&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5&quot;/&gt;&lt;lineCharCount val=&quot;22&quot;/&gt;&lt;/TableIndex&gt;&lt;/ShapeTextInfo&gt;"/>
  <p:tag name="HTML_SHAPEINFO" val="&lt;ThreeDShapeInfo&gt;&lt;uuid val=&quot;{FE452453-FFC9-4070-9E2A-C4246B92FBEF}&quot;/&gt;&lt;isInvalidForFieldText val=&quot;0&quot;/&gt;&lt;Image&gt;&lt;filename val=&quot;C:\Users\delroy\AppData\Local\Temp\CP2197218181250Session\CPTrustFolder2197218181250\PPTImport2197218273390\data\asimages\{FE452453-FFC9-4070-9E2A-C4246B92FBEF}_5.png&quot;/&gt;&lt;left val=&quot;233&quot;/&gt;&lt;top val=&quot;100&quot;/&gt;&lt;width val=&quot;813&quot;/&gt;&lt;height val=&quot;126&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36&quot;/&gt;&lt;lineCharCount val=&quot;45&quot;/&gt;&lt;lineCharCount val=&quot;31&quot;/&gt;&lt;lineCharCount val=&quot;37&quot;/&gt;&lt;lineCharCount val=&quot;39&quot;/&gt;&lt;lineCharCount val=&quot;18&quot;/&gt;&lt;/TableIndex&gt;&lt;/ShapeTextInfo&gt;"/>
  <p:tag name="HTML_SHAPEINFO" val="&lt;ThreeDShapeInfo&gt;&lt;uuid val=&quot;{FD84AEF4-133D-4C0D-B1BA-7C3D7B5EBF52}&quot;/&gt;&lt;isInvalidForFieldText val=&quot;0&quot;/&gt;&lt;Image&gt;&lt;filename val=&quot;C:\Users\delroy\AppData\Local\Temp\CP2197218181250Session\CPTrustFolder2197218181250\PPTImport2197218273390\data\asimages\{FD84AEF4-133D-4C0D-B1BA-7C3D7B5EBF52}_5.png&quot;/&gt;&lt;left val=&quot;161&quot;/&gt;&lt;top val=&quot;273&quot;/&gt;&lt;width val=&quot;461&quot;/&gt;&lt;height val=&quot;329&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8&quot;/&gt;&lt;lineCharCount val=&quot;17&quot;/&gt;&lt;/TableIndex&gt;&lt;/ShapeTextInfo&gt;"/>
  <p:tag name="HTML_SHAPEINFO" val="&lt;ThreeDShapeInfo&gt;&lt;uuid val=&quot;{BD16F3BC-3A7A-4587-8C5A-73F269E5B3A7}&quot;/&gt;&lt;isInvalidForFieldText val=&quot;0&quot;/&gt;&lt;Image&gt;&lt;filename val=&quot;C:\Users\delroy\AppData\Local\Temp\CP2197218181250Session\CPTrustFolder2197218181250\PPTImport2197218273390\data\asimages\{BD16F3BC-3A7A-4587-8C5A-73F269E5B3A7}_6.png&quot;/&gt;&lt;left val=&quot;165&quot;/&gt;&lt;top val=&quot;242&quot;/&gt;&lt;width val=&quot;457&quot;/&gt;&lt;height val=&quot;85&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30&quot;/&gt;&lt;lineCharCount val=&quot;2&quot;/&gt;&lt;lineCharCount val=&quot;31&quot;/&gt;&lt;lineCharCount val=&quot;2&quot;/&gt;&lt;/TableIndex&gt;&lt;/ShapeTextInfo&gt;"/>
  <p:tag name="HTML_SHAPEINFO" val="&lt;ThreeDShapeInfo&gt;&lt;uuid val=&quot;{DF8F88D2-A460-48EF-B756-4F3C3626DAF6}&quot;/&gt;&lt;isInvalidForFieldText val=&quot;0&quot;/&gt;&lt;Image&gt;&lt;filename val=&quot;C:\Users\delroy\AppData\Local\Temp\CP2197218181250Session\CPTrustFolder2197218181250\PPTImport2197218273390\data\asimages\{DF8F88D2-A460-48EF-B756-4F3C3626DAF6}_6.png&quot;/&gt;&lt;left val=&quot;659&quot;/&gt;&lt;top val=&quot;358&quot;/&gt;&lt;width val=&quot;452&quot;/&gt;&lt;height val=&quot;229&quot;/&gt;&lt;hasText val=&quot;1&quot;/&gt;&lt;/Image&gt;&lt;/ThreeDShape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2&quot;/&gt;&lt;lineCharCount val=&quot;20&quot;/&gt;&lt;/TableIndex&gt;&lt;/ShapeTextInfo&gt;"/>
  <p:tag name="HTML_SHAPEINFO" val="&lt;ThreeDShapeInfo&gt;&lt;uuid val=&quot;{80E2766D-D0A5-46DA-8842-21D95A4BE2BF}&quot;/&gt;&lt;isInvalidForFieldText val=&quot;0&quot;/&gt;&lt;Image&gt;&lt;filename val=&quot;C:\Users\delroy\AppData\Local\Temp\CP2197218181250Session\CPTrustFolder2197218181250\PPTImport2197218273390\data\asimages\{80E2766D-D0A5-46DA-8842-21D95A4BE2BF}_6.png&quot;/&gt;&lt;left val=&quot;664&quot;/&gt;&lt;top val=&quot;242&quot;/&gt;&lt;width val=&quot;449&quot;/&gt;&lt;height val=&quot;85&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3&quot;/&gt;&lt;lineCharCount val=&quot;9&quot;/&gt;&lt;/TableIndex&gt;&lt;/ShapeTextInfo&gt;"/>
  <p:tag name="HTML_SHAPEINFO" val="&lt;ThreeDShapeInfo&gt;&lt;uuid val=&quot;{1D7DDB9A-7B3D-4B05-8A98-BAEC0278536A}&quot;/&gt;&lt;isInvalidForFieldText val=&quot;0&quot;/&gt;&lt;Image&gt;&lt;filename val=&quot;C:\Users\delroy\AppData\Local\Temp\CP2197218181250Session\CPTrustFolder2197218181250\PPTImport2197218273390\data\asimages\{1D7DDB9A-7B3D-4B05-8A98-BAEC0278536A}_6.png&quot;/&gt;&lt;left val=&quot;233&quot;/&gt;&lt;top val=&quot;100&quot;/&gt;&lt;width val=&quot;813&quot;/&gt;&lt;height val=&quot;126&quot;/&gt;&lt;hasText val=&quot;1&quot;/&gt;&lt;/Image&gt;&lt;/ThreeDShape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8&quot;/&gt;&lt;/TableIndex&gt;&lt;/ShapeTextInfo&gt;"/>
  <p:tag name="HTML_SHAPEINFO" val="&lt;ThreeDShapeInfo&gt;&lt;uuid val=&quot;{6CE55477-C2F8-4DB6-8231-CE54AC1A481C}&quot;/&gt;&lt;isInvalidForFieldText val=&quot;0&quot;/&gt;&lt;Image&gt;&lt;filename val=&quot;C:\Users\delroy\AppData\Local\Temp\CP2197218181250Session\CPTrustFolder2197218181250\PPTImport2197218273390\data\asimages\{6CE55477-C2F8-4DB6-8231-CE54AC1A481C}_7.png&quot;/&gt;&lt;left val=&quot;233&quot;/&gt;&lt;top val=&quot;100&quot;/&gt;&lt;width val=&quot;813&quot;/&gt;&lt;height val=&quot;126&quot;/&gt;&lt;hasText val=&quot;1&quot;/&gt;&lt;/Image&gt;&lt;/ThreeDShape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15&quot;/&gt;&lt;lineCharCount val=&quot;2&quot;/&gt;&lt;lineCharCount val=&quot;13&quot;/&gt;&lt;lineCharCount val=&quot;27&quot;/&gt;&lt;lineCharCount val=&quot;29&quot;/&gt;&lt;lineCharCount val=&quot;1&quot;/&gt;&lt;lineCharCount val=&quot;12&quot;/&gt;&lt;lineCharCount val=&quot;40&quot;/&gt;&lt;lineCharCount val=&quot;41&quot;/&gt;&lt;lineCharCount val=&quot;35&quot;/&gt;&lt;lineCharCount val=&quot;2&quot;/&gt;&lt;/TableIndex&gt;&lt;/ShapeTextInfo&gt;"/>
  <p:tag name="HTML_SHAPEINFO" val="&lt;ThreeDShapeInfo&gt;&lt;uuid val=&quot;{6ABCB62B-7A65-4D9F-9BEC-4DFC7BAC9527}&quot;/&gt;&lt;isInvalidForFieldText val=&quot;0&quot;/&gt;&lt;Image&gt;&lt;filename val=&quot;C:\Users\delroy\AppData\Local\Temp\CP2197218181250Session\CPTrustFolder2197218181250\PPTImport2197218273390\data\asimages\{6ABCB62B-7A65-4D9F-9BEC-4DFC7BAC9527}_7.png&quot;/&gt;&lt;left val=&quot;229&quot;/&gt;&lt;top val=&quot;274&quot;/&gt;&lt;width val=&quot;817&quot;/&gt;&lt;height val=&quot;329&quot;/&gt;&lt;hasText val=&quot;1&quot;/&gt;&lt;/Image&gt;&lt;/ThreeDShape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HTML_SHAPEINFO" val="&lt;ThreeDShapeInfo&gt;&lt;uuid val=&quot;{FBA734D3-6144-4C5C-9210-35033038D490}&quot;/&gt;&lt;isInvalidForFieldText val=&quot;0&quot;/&gt;&lt;Image&gt;&lt;filename val=&quot;C:\Users\delroy\AppData\Local\Temp\CP2197218181250Session\CPTrustFolder2197218181250\PPTImport2197218273390\data\asimages\{FBA734D3-6144-4C5C-9210-35033038D490}_8.png&quot;/&gt;&lt;left val=&quot;233&quot;/&gt;&lt;top val=&quot;100&quot;/&gt;&lt;width val=&quot;813&quot;/&gt;&lt;height val=&quot;126&quot;/&gt;&lt;hasText val=&quot;1&quot;/&gt;&lt;/Image&gt;&lt;/ThreeDShapeInfo&gt;"/>
</p:tagLst>
</file>

<file path=ppt/tags/tag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2&quot;/&gt;&lt;lineCharCount val=&quot;15&quot;/&gt;&lt;lineCharCount val=&quot;2&quot;/&gt;&lt;lineCharCount val=&quot;12&quot;/&gt;&lt;lineCharCount val=&quot;1&quot;/&gt;&lt;lineCharCount val=&quot;40&quot;/&gt;&lt;lineCharCount val=&quot;10&quot;/&gt;&lt;lineCharCount val=&quot;80&quot;/&gt;&lt;lineCharCount val=&quot;53&quot;/&gt;&lt;lineCharCount val=&quot;1&quot;/&gt;&lt;lineCharCount val=&quot;35&quot;/&gt;&lt;lineCharCount val=&quot;10&quot;/&gt;&lt;lineCharCount val=&quot;2&quot;/&gt;&lt;/TableIndex&gt;&lt;/ShapeTextInfo&gt;"/>
  <p:tag name="HTML_SHAPEINFO" val="&lt;ThreeDShapeInfo&gt;&lt;uuid val=&quot;{8402E2D9-705F-494D-AEFA-C79537D5FF58}&quot;/&gt;&lt;isInvalidForFieldText val=&quot;0&quot;/&gt;&lt;Image&gt;&lt;filename val=&quot;C:\Users\delroy\AppData\Local\Temp\CP2197218181250Session\CPTrustFolder2197218181250\PPTImport2197218273390\data\asimages\{8402E2D9-705F-494D-AEFA-C79537D5FF58}_8.png&quot;/&gt;&lt;left val=&quot;192&quot;/&gt;&lt;top val=&quot;275&quot;/&gt;&lt;width val=&quot;896&quot;/&gt;&lt;height val=&quot;333&quot;/&gt;&lt;hasText val=&quot;1&quot;/&gt;&lt;/Image&gt;&lt;/ThreeDShapeInfo&gt;"/>
</p:tagLst>
</file>

<file path=ppt/tags/tag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8&quot;/&gt;&lt;/TableIndex&gt;&lt;/ShapeTextInfo&gt;"/>
  <p:tag name="HTML_SHAPEINFO" val="&lt;ThreeDShapeInfo&gt;&lt;uuid val=&quot;{BCFB2637-DA4E-4A5C-81A5-8180F4AEF1D2}&quot;/&gt;&lt;isInvalidForFieldText val=&quot;0&quot;/&gt;&lt;Image&gt;&lt;filename val=&quot;C:\Users\delroy\AppData\Local\Temp\CP2197218181250Session\CPTrustFolder2197218181250\PPTImport2197218273390\data\asimages\{BCFB2637-DA4E-4A5C-81A5-8180F4AEF1D2}_9.png&quot;/&gt;&lt;left val=&quot;233&quot;/&gt;&lt;top val=&quot;100&quot;/&gt;&lt;width val=&quot;813&quot;/&gt;&lt;height val=&quot;126&quot;/&gt;&lt;hasText val=&quot;1&quot;/&gt;&lt;/Image&gt;&lt;/ThreeDShapeInfo&gt;"/>
</p:tagLst>
</file>

<file path=ppt/tags/tag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36&quot;/&gt;&lt;lineCharCount val=&quot;2&quot;/&gt;&lt;lineCharCount val=&quot;44&quot;/&gt;&lt;lineCharCount val=&quot;1&quot;/&gt;&lt;lineCharCount val=&quot;37&quot;/&gt;&lt;lineCharCount val=&quot;1&quot;/&gt;&lt;/TableIndex&gt;&lt;/ShapeTextInfo&gt;"/>
  <p:tag name="HTML_SHAPEINFO" val="&lt;ThreeDShapeInfo&gt;&lt;uuid val=&quot;{E45F8B65-3D17-42B8-9FEE-87333BAFC71D}&quot;/&gt;&lt;isInvalidForFieldText val=&quot;0&quot;/&gt;&lt;Image&gt;&lt;filename val=&quot;C:\Users\delroy\AppData\Local\Temp\CP2197218181250Session\CPTrustFolder2197218181250\PPTImport2197218273390\data\asimages\{E45F8B65-3D17-42B8-9FEE-87333BAFC71D}_9.png&quot;/&gt;&lt;left val=&quot;228&quot;/&gt;&lt;top val=&quot;273&quot;/&gt;&lt;width val=&quot;795&quot;/&gt;&lt;height val=&quot;279&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1858</TotalTime>
  <Words>1156</Words>
  <Application>Microsoft Office PowerPoint</Application>
  <PresentationFormat>Widescreen</PresentationFormat>
  <Paragraphs>111</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Consolas</vt:lpstr>
      <vt:lpstr>Gill Sans MT</vt:lpstr>
      <vt:lpstr>Times New Roman</vt:lpstr>
      <vt:lpstr>Parcel</vt:lpstr>
      <vt:lpstr>Operators As Member functions</vt:lpstr>
      <vt:lpstr>Class with an Overloaded Operator</vt:lpstr>
      <vt:lpstr>Function Definition</vt:lpstr>
      <vt:lpstr>Function Call Notations</vt:lpstr>
      <vt:lpstr>The relationship between Operands and Arguments</vt:lpstr>
      <vt:lpstr>Overloading overloaded operators</vt:lpstr>
      <vt:lpstr>the fraction class</vt:lpstr>
      <vt:lpstr>in-class function definition</vt:lpstr>
      <vt:lpstr>External function definition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Operators As Members</dc:title>
  <dc:creator>Delroy Brinkerhoff</dc:creator>
  <cp:lastModifiedBy>delroy</cp:lastModifiedBy>
  <cp:revision>39</cp:revision>
  <dcterms:created xsi:type="dcterms:W3CDTF">2016-07-13T22:03:45Z</dcterms:created>
  <dcterms:modified xsi:type="dcterms:W3CDTF">2024-07-17T16:39:04Z</dcterms:modified>
</cp:coreProperties>
</file>