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4.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5.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64" r:id="rId5"/>
    <p:sldId id="260" r:id="rId6"/>
    <p:sldId id="265" r:id="rId7"/>
    <p:sldId id="262" r:id="rId8"/>
    <p:sldId id="263"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CAD66A-50BC-48ED-BC70-BF6AA42D2FBA}" type="datetimeFigureOut">
              <a:rPr lang="en-US" smtClean="0"/>
              <a:t>7/29/2024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BB6A8-FCE6-4370-B976-8FBAB4DA5F31}" type="slidenum">
              <a:rPr lang="en-US" smtClean="0"/>
              <a:t>‹#›</a:t>
            </a:fld>
            <a:endParaRPr lang="en-US" dirty="0"/>
          </a:p>
        </p:txBody>
      </p:sp>
    </p:spTree>
    <p:extLst>
      <p:ext uri="{BB962C8B-B14F-4D97-AF65-F5344CB8AC3E}">
        <p14:creationId xmlns:p14="http://schemas.microsoft.com/office/powerpoint/2010/main" val="1811683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Implementing overloaded operators as member functions provides all the benefits offered by the object-oriented model while allowing programmers to use an intuitive operator syntax to call a function. Nevertheless, there are some problems that friend functions can solve that members cannot.</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1</a:t>
            </a:fld>
            <a:endParaRPr lang="en-US" dirty="0"/>
          </a:p>
        </p:txBody>
      </p:sp>
    </p:spTree>
    <p:extLst>
      <p:ext uri="{BB962C8B-B14F-4D97-AF65-F5344CB8AC3E}">
        <p14:creationId xmlns:p14="http://schemas.microsoft.com/office/powerpoint/2010/main" val="3657721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Throughout the following discussion, it's essential to remember that friend functions are not members of the befriending class. However, declaring a function a class friend allows it to access the befriending class's private data. It's equally important to understand that classes, not functions, establish a friend relationship. This rule prevents a function from inappropriately becoming a friend of a class and thereby gaining undesirable access to the class's private features. Instead, classes must explicitly declare a function as a friend using the "friend" keyword – and this declaration can only take place in the class's specification. Friend functions are beneficial in conjunction with overloaded operators. Unfortunately, the UML doesn't provide dedicated syntax for denoting friend functions – that is, there is no UML analog to the C++ "friend" keyword.</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2</a:t>
            </a:fld>
            <a:endParaRPr lang="en-US" dirty="0"/>
          </a:p>
        </p:txBody>
      </p:sp>
    </p:spTree>
    <p:extLst>
      <p:ext uri="{BB962C8B-B14F-4D97-AF65-F5344CB8AC3E}">
        <p14:creationId xmlns:p14="http://schemas.microsoft.com/office/powerpoint/2010/main" val="1368423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UML class diagram on the left-hand side illustrates an overloaded function that requires two explicit arguments. The C++ code on the right-hand side illustrates the corresponding C++ class, including the addition operator function. Programmers put the "friend" keyword at the beginning of the function prototype or the in-class definition. Note that the function requires two explicit arguments, one for the left-hand operand and a second for the right-hand operand. The class only provides a function prototype, so the function definition must occur elsewhere.</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3</a:t>
            </a:fld>
            <a:endParaRPr lang="en-US" dirty="0"/>
          </a:p>
        </p:txBody>
      </p:sp>
    </p:spTree>
    <p:extLst>
      <p:ext uri="{BB962C8B-B14F-4D97-AF65-F5344CB8AC3E}">
        <p14:creationId xmlns:p14="http://schemas.microsoft.com/office/powerpoint/2010/main" val="3811673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While programmers can define short functions in the class specification, they typically put longer functions in a separate source code 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cpp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file. The class name and the scope resolution operator are necessary when defining a function outside its class, but not for a friend function. As this function is not a member of the foo class, the function call doesn't bind it to an object, implying that the call passes both operands as explicit arguments inside the parentheses, and all data members must be bound to an argument name. Notice that the left-hand operand is always the first function argument, and the right-hand operand is always the second function argument. Also, external function definitions don’t include the “friend” keyword; it only appears in the class specification.</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4</a:t>
            </a:fld>
            <a:endParaRPr lang="en-US" dirty="0"/>
          </a:p>
        </p:txBody>
      </p:sp>
    </p:spTree>
    <p:extLst>
      <p:ext uri="{BB962C8B-B14F-4D97-AF65-F5344CB8AC3E}">
        <p14:creationId xmlns:p14="http://schemas.microsoft.com/office/powerpoint/2010/main" val="3771388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 syntax recognizes two ways to call an overloaded operator implemented as a friend function. In practice, programmers typically use the operator syntax, with the operands appearing on either side of the operator. This notation is identical to the notation used to call an overloaded operator function implemented as a member function. So, looking at just the call, it isn't possible to tell if the operator function is a member or a friend.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Although not used in practice, the function call syntax is valid and acts as a bridge, illustrating the relationship between the operator and function call notations.</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5</a:t>
            </a:fld>
            <a:endParaRPr lang="en-US" dirty="0"/>
          </a:p>
        </p:txBody>
      </p:sp>
    </p:spTree>
    <p:extLst>
      <p:ext uri="{BB962C8B-B14F-4D97-AF65-F5344CB8AC3E}">
        <p14:creationId xmlns:p14="http://schemas.microsoft.com/office/powerpoint/2010/main" val="1520299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necessary to understand the relationship between operator operands and function arguments to understand why programmers often overload operators with friend functions. The operator notation for member and friend functions is the same, but the functional notation is not. Calling a member function binds the function to the first object and passes the second as an argument, while friends pass both objects as arguments.</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6</a:t>
            </a:fld>
            <a:endParaRPr lang="en-US" dirty="0"/>
          </a:p>
        </p:txBody>
      </p:sp>
    </p:spTree>
    <p:extLst>
      <p:ext uri="{BB962C8B-B14F-4D97-AF65-F5344CB8AC3E}">
        <p14:creationId xmlns:p14="http://schemas.microsoft.com/office/powerpoint/2010/main" val="1896677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need to add two more details to set the stage to explore how friend functions can solve a problem that member functions cannot. First, we must recall that addition is a commutative operation: switching the operand order doesn't change the result. An overloaded addition operator implemented as a member function can deal with commutativity if both operands are objects. However, imagine that f1 and f2 represent fraction objects. Adding a fraction and an integer is a valid operation, and the operand order shouldn't affect the result.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Programmers can create another overloaded operator member function to add an object and an integer, and the resulting code makes sense when viewed with either calling notation. However, if we switch the operand order, the left-hand operand becomes an integer, and the call fails. It fails because the program can't bind a function to a fundamental type – the dot operator's left-hand operand must be an object.</a:t>
            </a:r>
          </a:p>
          <a:p>
            <a:endParaRPr lang="en-US" dirty="0"/>
          </a:p>
        </p:txBody>
      </p:sp>
      <p:sp>
        <p:nvSpPr>
          <p:cNvPr id="4" name="Slide Number Placeholder 3"/>
          <p:cNvSpPr>
            <a:spLocks noGrp="1"/>
          </p:cNvSpPr>
          <p:nvPr>
            <p:ph type="sldNum" sz="quarter" idx="5"/>
          </p:nvPr>
        </p:nvSpPr>
        <p:spPr/>
        <p:txBody>
          <a:bodyPr/>
          <a:lstStyle/>
          <a:p>
            <a:fld id="{E28BB6A8-FCE6-4370-B976-8FBAB4DA5F31}" type="slidenum">
              <a:rPr lang="en-US" smtClean="0"/>
              <a:t>7</a:t>
            </a:fld>
            <a:endParaRPr lang="en-US" dirty="0"/>
          </a:p>
        </p:txBody>
      </p:sp>
    </p:spTree>
    <p:extLst>
      <p:ext uri="{BB962C8B-B14F-4D97-AF65-F5344CB8AC3E}">
        <p14:creationId xmlns:p14="http://schemas.microsoft.com/office/powerpoint/2010/main" val="3342031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third operator function, implemented as a friend, requires the call to pass all operands as arguments inside the argument list. Passing the integer as an explicit argument means the call no longer uses the dot operator. Together, the three functions provide a complete solution for the addition operation. However, the three functions seem excessive, especially considering that a robust class might require subtraction, multiplication, and division.</a:t>
            </a:r>
          </a:p>
          <a:p>
            <a:endParaRPr lang="en-US" dirty="0"/>
          </a:p>
        </p:txBody>
      </p:sp>
      <p:sp>
        <p:nvSpPr>
          <p:cNvPr id="4" name="Slide Number Placeholder 3"/>
          <p:cNvSpPr>
            <a:spLocks noGrp="1"/>
          </p:cNvSpPr>
          <p:nvPr>
            <p:ph type="sldNum" sz="quarter" idx="10"/>
          </p:nvPr>
        </p:nvSpPr>
        <p:spPr/>
        <p:txBody>
          <a:bodyPr/>
          <a:lstStyle/>
          <a:p>
            <a:fld id="{E28BB6A8-FCE6-4370-B976-8FBAB4DA5F31}" type="slidenum">
              <a:rPr lang="en-US" smtClean="0"/>
              <a:t>8</a:t>
            </a:fld>
            <a:endParaRPr lang="en-US" dirty="0"/>
          </a:p>
        </p:txBody>
      </p:sp>
    </p:spTree>
    <p:extLst>
      <p:ext uri="{BB962C8B-B14F-4D97-AF65-F5344CB8AC3E}">
        <p14:creationId xmlns:p14="http://schemas.microsoft.com/office/powerpoint/2010/main" val="3365924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the class includes an appropriate conversion constructor, then a single friend function can handle all three possible ways of using or calling the overloaded addition operator. In the first case, both operands are objects, and the function call behaves as expected. In the second and third cases, the compiler converts the integer to an object by generating code calling the conversion constructor, which converts the 5 into an object and then generates the code to call the overloaded addition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friend function can handle the third case with a fundamental-type left-hand operand, whereas a member function cannot. Furthermore, a single friend function and an appropriate conversion constructor can handle the other two cases, resulting in a compact, efficient solution. Furthermore, the conversion constructor allows programmers to implement the remaining arithmetic operators (subtraction, multiplication, and division) with a single friend function for each operator.</a:t>
            </a:r>
          </a:p>
          <a:p>
            <a:endParaRPr lang="en-US" dirty="0"/>
          </a:p>
        </p:txBody>
      </p:sp>
      <p:sp>
        <p:nvSpPr>
          <p:cNvPr id="4" name="Slide Number Placeholder 3"/>
          <p:cNvSpPr>
            <a:spLocks noGrp="1"/>
          </p:cNvSpPr>
          <p:nvPr>
            <p:ph type="sldNum" sz="quarter" idx="10"/>
          </p:nvPr>
        </p:nvSpPr>
        <p:spPr/>
        <p:txBody>
          <a:bodyPr/>
          <a:lstStyle/>
          <a:p>
            <a:fld id="{E28BB6A8-FCE6-4370-B976-8FBAB4DA5F31}" type="slidenum">
              <a:rPr lang="en-US" smtClean="0"/>
              <a:t>9</a:t>
            </a:fld>
            <a:endParaRPr lang="en-US" dirty="0"/>
          </a:p>
        </p:txBody>
      </p:sp>
    </p:spTree>
    <p:extLst>
      <p:ext uri="{BB962C8B-B14F-4D97-AF65-F5344CB8AC3E}">
        <p14:creationId xmlns:p14="http://schemas.microsoft.com/office/powerpoint/2010/main" val="7444242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7/29/2024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7/29/2024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7/29/2024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7/29/2024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7/29/2024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7/29/2024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7/29/2024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37.xml"/><Relationship Id="rId7" Type="http://schemas.openxmlformats.org/officeDocument/2006/relationships/notesSlide" Target="../notesSlides/notesSlide3.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5.xml"/><Relationship Id="rId5" Type="http://schemas.openxmlformats.org/officeDocument/2006/relationships/tags" Target="../tags/tag39.xml"/><Relationship Id="rId4" Type="http://schemas.openxmlformats.org/officeDocument/2006/relationships/tags" Target="../tags/tag38.xml"/></Relationships>
</file>

<file path=ppt/slides/_rels/slide4.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2.png"/><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notesSlide" Target="../notesSlides/notesSlide5.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slideLayout" Target="../slideLayouts/slideLayout5.xml"/><Relationship Id="rId5" Type="http://schemas.openxmlformats.org/officeDocument/2006/relationships/tags" Target="../tags/tag47.xml"/><Relationship Id="rId4" Type="http://schemas.openxmlformats.org/officeDocument/2006/relationships/tags" Target="../tags/tag46.xml"/></Relationships>
</file>

<file path=ppt/slides/_rels/slide6.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4.pn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3.png"/><Relationship Id="rId5" Type="http://schemas.openxmlformats.org/officeDocument/2006/relationships/notesSlide" Target="../notesSlides/notesSlide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5.emf"/><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notesSlide" Target="../notesSlides/notesSlide8.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Layout" Target="../slideLayouts/slideLayout5.xml"/><Relationship Id="rId5" Type="http://schemas.openxmlformats.org/officeDocument/2006/relationships/tags" Target="../tags/tag58.xml"/><Relationship Id="rId4" Type="http://schemas.openxmlformats.org/officeDocument/2006/relationships/tags" Target="../tags/tag57.xml"/></Relationships>
</file>

<file path=ppt/slides/_rels/slide9.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image" Target="../media/image6.emf"/><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Operators as</a:t>
            </a:r>
            <a:br>
              <a:rPr lang="en-US" dirty="0"/>
            </a:br>
            <a:r>
              <a:rPr lang="en-US" cap="none" dirty="0">
                <a:latin typeface="Consolas" panose="020B0609020204030204" pitchFamily="49" charset="0"/>
              </a:rPr>
              <a:t>friend</a:t>
            </a:r>
            <a:r>
              <a:rPr lang="en-US" dirty="0"/>
              <a:t> Functions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Definition and Calling Syntaxes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CB6C-9779-45F5-9448-ABC7A5A293F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friend</a:t>
            </a:r>
            <a:r>
              <a:rPr lang="en-US" dirty="0"/>
              <a:t> Function Review</a:t>
            </a:r>
          </a:p>
        </p:txBody>
      </p:sp>
      <p:sp>
        <p:nvSpPr>
          <p:cNvPr id="3" name="Content Placeholder 2">
            <a:extLst>
              <a:ext uri="{FF2B5EF4-FFF2-40B4-BE49-F238E27FC236}">
                <a16:creationId xmlns:a16="http://schemas.microsoft.com/office/drawing/2014/main" id="{B2EC2ABB-F678-44EF-BD45-663E8970342A}"/>
              </a:ext>
            </a:extLst>
          </p:cNvPr>
          <p:cNvSpPr>
            <a:spLocks noGrp="1"/>
          </p:cNvSpPr>
          <p:nvPr>
            <p:ph idx="1"/>
            <p:custDataLst>
              <p:tags r:id="rId2"/>
            </p:custDataLst>
          </p:nvPr>
        </p:nvSpPr>
        <p:spPr>
          <a:xfrm>
            <a:off x="2231136" y="2638044"/>
            <a:ext cx="7729728" cy="3101983"/>
          </a:xfrm>
        </p:spPr>
        <p:txBody>
          <a:bodyPr/>
          <a:lstStyle/>
          <a:p>
            <a:r>
              <a:rPr lang="en-US" dirty="0">
                <a:latin typeface="Consolas" panose="020B0609020204030204" pitchFamily="49" charset="0"/>
              </a:rPr>
              <a:t>friend</a:t>
            </a:r>
            <a:r>
              <a:rPr lang="en-US" dirty="0"/>
              <a:t> functions are not members of the befriending class</a:t>
            </a:r>
          </a:p>
          <a:p>
            <a:r>
              <a:rPr lang="en-US" dirty="0"/>
              <a:t>Nevertheless, </a:t>
            </a:r>
            <a:r>
              <a:rPr lang="en-US" dirty="0">
                <a:latin typeface="Consolas" panose="020B0609020204030204" pitchFamily="49" charset="0"/>
              </a:rPr>
              <a:t>friend</a:t>
            </a:r>
            <a:r>
              <a:rPr lang="en-US" dirty="0"/>
              <a:t> functions have access to the private features of a class</a:t>
            </a:r>
          </a:p>
          <a:p>
            <a:r>
              <a:rPr lang="en-US" dirty="0">
                <a:latin typeface="Consolas" panose="020B0609020204030204" pitchFamily="49" charset="0"/>
              </a:rPr>
              <a:t>friend</a:t>
            </a:r>
            <a:r>
              <a:rPr lang="en-US" dirty="0"/>
              <a:t> functions must be declared as friends in the class specification with the “friend” keyword</a:t>
            </a:r>
          </a:p>
          <a:p>
            <a:r>
              <a:rPr lang="en-US" dirty="0"/>
              <a:t>Overloaded operators are often implemented as </a:t>
            </a:r>
            <a:r>
              <a:rPr lang="en-US" dirty="0">
                <a:latin typeface="Consolas" panose="020B0609020204030204" pitchFamily="49" charset="0"/>
              </a:rPr>
              <a:t>friend</a:t>
            </a:r>
            <a:r>
              <a:rPr lang="en-US" dirty="0"/>
              <a:t> functions</a:t>
            </a:r>
          </a:p>
          <a:p>
            <a:r>
              <a:rPr lang="en-US" dirty="0"/>
              <a:t>There is no UML notation to indicate a </a:t>
            </a:r>
            <a:r>
              <a:rPr lang="en-US" dirty="0">
                <a:latin typeface="Consolas" panose="020B0609020204030204" pitchFamily="49" charset="0"/>
              </a:rPr>
              <a:t>friend</a:t>
            </a:r>
            <a:r>
              <a:rPr lang="en-US" dirty="0"/>
              <a:t> function</a:t>
            </a:r>
          </a:p>
        </p:txBody>
      </p:sp>
    </p:spTree>
    <p:extLst>
      <p:ext uri="{BB962C8B-B14F-4D97-AF65-F5344CB8AC3E}">
        <p14:creationId xmlns:p14="http://schemas.microsoft.com/office/powerpoint/2010/main" val="437333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32F88C-1B07-49D2-8496-6C87D5119835}"/>
              </a:ext>
            </a:extLst>
          </p:cNvPr>
          <p:cNvSpPr>
            <a:spLocks noGrp="1"/>
          </p:cNvSpPr>
          <p:nvPr>
            <p:ph type="body" idx="1"/>
            <p:custDataLst>
              <p:tags r:id="rId1"/>
            </p:custDataLst>
          </p:nvPr>
        </p:nvSpPr>
        <p:spPr>
          <a:xfrm>
            <a:off x="1583436" y="2313433"/>
            <a:ext cx="4270248" cy="704087"/>
          </a:xfrm>
        </p:spPr>
        <p:txBody>
          <a:bodyPr/>
          <a:lstStyle/>
          <a:p>
            <a:r>
              <a:rPr lang="en-US" dirty="0"/>
              <a:t>UML</a:t>
            </a:r>
          </a:p>
        </p:txBody>
      </p:sp>
      <p:sp>
        <p:nvSpPr>
          <p:cNvPr id="4" name="Content Placeholder 3">
            <a:extLst>
              <a:ext uri="{FF2B5EF4-FFF2-40B4-BE49-F238E27FC236}">
                <a16:creationId xmlns:a16="http://schemas.microsoft.com/office/drawing/2014/main" id="{5540B797-B3BC-4972-A95F-55154DA5C0E1}"/>
              </a:ext>
            </a:extLst>
          </p:cNvPr>
          <p:cNvSpPr>
            <a:spLocks noGrp="1"/>
          </p:cNvSpPr>
          <p:nvPr>
            <p:ph sz="quarter" idx="4"/>
            <p:custDataLst>
              <p:tags r:id="rId2"/>
            </p:custDataLst>
          </p:nvPr>
        </p:nvSpPr>
        <p:spPr>
          <a:xfrm>
            <a:off x="5948218" y="3405039"/>
            <a:ext cx="5159475" cy="1992174"/>
          </a:xfrm>
        </p:spPr>
        <p:txBody>
          <a:bodyPr>
            <a:normAutofit/>
          </a:bodyPr>
          <a:lstStyle/>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class foo</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    private:</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        int field;</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    public:</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        friend foo operator+(foo left, foo right);</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a:t>
            </a:r>
          </a:p>
        </p:txBody>
      </p:sp>
      <p:sp>
        <p:nvSpPr>
          <p:cNvPr id="5" name="Text Placeholder 4">
            <a:extLst>
              <a:ext uri="{FF2B5EF4-FFF2-40B4-BE49-F238E27FC236}">
                <a16:creationId xmlns:a16="http://schemas.microsoft.com/office/drawing/2014/main" id="{685D69FD-A3B8-4B97-B887-3B59C92873A6}"/>
              </a:ext>
            </a:extLst>
          </p:cNvPr>
          <p:cNvSpPr>
            <a:spLocks noGrp="1"/>
          </p:cNvSpPr>
          <p:nvPr>
            <p:ph type="body" sz="quarter" idx="13"/>
            <p:custDataLst>
              <p:tags r:id="rId3"/>
            </p:custDataLst>
          </p:nvPr>
        </p:nvSpPr>
        <p:spPr>
          <a:xfrm>
            <a:off x="6338316" y="2313433"/>
            <a:ext cx="4270248" cy="704087"/>
          </a:xfrm>
        </p:spPr>
        <p:txBody>
          <a:bodyPr/>
          <a:lstStyle/>
          <a:p>
            <a:r>
              <a:rPr lang="en-US" dirty="0"/>
              <a:t>C++</a:t>
            </a:r>
          </a:p>
        </p:txBody>
      </p:sp>
      <p:sp>
        <p:nvSpPr>
          <p:cNvPr id="6" name="Title 5">
            <a:extLst>
              <a:ext uri="{FF2B5EF4-FFF2-40B4-BE49-F238E27FC236}">
                <a16:creationId xmlns:a16="http://schemas.microsoft.com/office/drawing/2014/main" id="{F77F110B-987B-4D63-AE0C-866531A96DD4}"/>
              </a:ext>
            </a:extLst>
          </p:cNvPr>
          <p:cNvSpPr>
            <a:spLocks noGrp="1"/>
          </p:cNvSpPr>
          <p:nvPr>
            <p:ph type="title"/>
            <p:custDataLst>
              <p:tags r:id="rId4"/>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Class with an</a:t>
            </a:r>
            <a:br>
              <a:rPr lang="en-US" dirty="0"/>
            </a:br>
            <a:r>
              <a:rPr lang="en-US" dirty="0"/>
              <a:t>Overloaded </a:t>
            </a:r>
            <a:r>
              <a:rPr lang="en-US" cap="none" dirty="0">
                <a:latin typeface="Consolas" panose="020B0609020204030204" pitchFamily="49" charset="0"/>
              </a:rPr>
              <a:t>friend</a:t>
            </a:r>
            <a:r>
              <a:rPr lang="en-US" dirty="0"/>
              <a:t> Operator</a:t>
            </a:r>
          </a:p>
        </p:txBody>
      </p:sp>
      <p:pic>
        <p:nvPicPr>
          <p:cNvPr id="15" name="Content Placeholder 14">
            <a:extLst>
              <a:ext uri="{FF2B5EF4-FFF2-40B4-BE49-F238E27FC236}">
                <a16:creationId xmlns:a16="http://schemas.microsoft.com/office/drawing/2014/main" id="{FC9C199F-23B5-4A3C-A6EE-A151A047DDE2}"/>
              </a:ext>
            </a:extLst>
          </p:cNvPr>
          <p:cNvPicPr>
            <a:picLocks noGrp="1" noChangeAspect="1"/>
          </p:cNvPicPr>
          <p:nvPr>
            <p:ph sz="half" idx="2"/>
            <p:custDataLst>
              <p:tags r:id="rId5"/>
            </p:custDataLst>
          </p:nvPr>
        </p:nvPicPr>
        <p:blipFill>
          <a:blip r:embed="rId8"/>
          <a:stretch>
            <a:fillRect/>
          </a:stretch>
        </p:blipFill>
        <p:spPr>
          <a:xfrm>
            <a:off x="1084307" y="3405039"/>
            <a:ext cx="4676884" cy="1795033"/>
          </a:xfrm>
          <a:prstGeom prst="rect">
            <a:avLst/>
          </a:prstGeom>
        </p:spPr>
      </p:pic>
    </p:spTree>
    <p:extLst>
      <p:ext uri="{BB962C8B-B14F-4D97-AF65-F5344CB8AC3E}">
        <p14:creationId xmlns:p14="http://schemas.microsoft.com/office/powerpoint/2010/main" val="3445496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9C05C-15E2-4CBB-839E-2D482DB0076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 Definition</a:t>
            </a:r>
          </a:p>
        </p:txBody>
      </p:sp>
      <p:sp>
        <p:nvSpPr>
          <p:cNvPr id="3" name="Content Placeholder 2">
            <a:extLst>
              <a:ext uri="{FF2B5EF4-FFF2-40B4-BE49-F238E27FC236}">
                <a16:creationId xmlns:a16="http://schemas.microsoft.com/office/drawing/2014/main" id="{02B13827-379B-405E-A7A1-CFDA4114AA6D}"/>
              </a:ext>
            </a:extLst>
          </p:cNvPr>
          <p:cNvSpPr>
            <a:spLocks noGrp="1"/>
          </p:cNvSpPr>
          <p:nvPr>
            <p:ph idx="1"/>
            <p:custDataLst>
              <p:tags r:id="rId2"/>
            </p:custDataLst>
          </p:nvPr>
        </p:nvSpPr>
        <p:spPr>
          <a:xfrm>
            <a:off x="2231136" y="2638044"/>
            <a:ext cx="7729728" cy="3101983"/>
          </a:xfrm>
        </p:spPr>
        <p:txBody>
          <a:bodyPr/>
          <a:lstStyle/>
          <a:p>
            <a:r>
              <a:rPr lang="en-US" dirty="0"/>
              <a:t>Function is not a member, so</a:t>
            </a:r>
          </a:p>
          <a:p>
            <a:pPr lvl="1"/>
            <a:r>
              <a:rPr lang="en-US" dirty="0"/>
              <a:t>The class name and the scope resolution operator are not used</a:t>
            </a:r>
          </a:p>
          <a:p>
            <a:pPr lvl="1"/>
            <a:r>
              <a:rPr lang="en-US" dirty="0"/>
              <a:t>All operands are passed as explicit arguments inside the parentheses</a:t>
            </a:r>
          </a:p>
          <a:p>
            <a:pPr lvl="1"/>
            <a:r>
              <a:rPr lang="en-US" dirty="0"/>
              <a:t>All fields must be accessed using argument names</a:t>
            </a:r>
          </a:p>
        </p:txBody>
      </p:sp>
      <p:sp>
        <p:nvSpPr>
          <p:cNvPr id="4" name="TextBox 3">
            <a:extLst>
              <a:ext uri="{FF2B5EF4-FFF2-40B4-BE49-F238E27FC236}">
                <a16:creationId xmlns:a16="http://schemas.microsoft.com/office/drawing/2014/main" id="{CA990A0C-E334-4469-A924-DB7AE2A07344}"/>
              </a:ext>
            </a:extLst>
          </p:cNvPr>
          <p:cNvSpPr txBox="1"/>
          <p:nvPr>
            <p:custDataLst>
              <p:tags r:id="rId3"/>
            </p:custDataLst>
          </p:nvPr>
        </p:nvSpPr>
        <p:spPr>
          <a:xfrm>
            <a:off x="2231136" y="4341091"/>
            <a:ext cx="7729728"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foo operator+(foo </a:t>
            </a:r>
            <a:r>
              <a:rPr kumimoji="0" lang="en-US" sz="1800" b="0"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left</a:t>
            </a: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foo </a:t>
            </a:r>
            <a:r>
              <a:rPr kumimoji="0" lang="en-US" sz="1800" b="0" i="0" u="none" strike="noStrike" kern="1200" cap="none" spc="0" normalizeH="0" baseline="0" noProof="0" dirty="0">
                <a:ln>
                  <a:noFill/>
                </a:ln>
                <a:solidFill>
                  <a:srgbClr val="00B0F0"/>
                </a:solidFill>
                <a:effectLst/>
                <a:uLnTx/>
                <a:uFillTx/>
                <a:latin typeface="Courier New" panose="02070309020205020404" pitchFamily="49" charset="0"/>
                <a:ea typeface="+mn-ea"/>
                <a:cs typeface="Courier New" panose="02070309020205020404" pitchFamily="49" charset="0"/>
              </a:rPr>
              <a:t>right</a:t>
            </a: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return foo(</a:t>
            </a:r>
            <a:r>
              <a:rPr kumimoji="0" lang="en-US" sz="1800" b="0"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left.field </a:t>
            </a: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a:t>
            </a:r>
            <a:r>
              <a:rPr kumimoji="0" lang="en-US" sz="1800" b="0" i="0" u="none" strike="noStrike" kern="1200" cap="none" spc="0" normalizeH="0" baseline="0" noProof="0" dirty="0">
                <a:ln>
                  <a:noFill/>
                </a:ln>
                <a:solidFill>
                  <a:srgbClr val="00B0F0"/>
                </a:solidFill>
                <a:effectLst/>
                <a:uLnTx/>
                <a:uFillTx/>
                <a:latin typeface="Courier New" panose="02070309020205020404" pitchFamily="49" charset="0"/>
                <a:ea typeface="+mn-ea"/>
                <a:cs typeface="Courier New" panose="02070309020205020404" pitchFamily="49" charset="0"/>
              </a:rPr>
              <a:t>right.field</a:t>
            </a: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a:t>
            </a:r>
          </a:p>
        </p:txBody>
      </p:sp>
      <p:pic>
        <p:nvPicPr>
          <p:cNvPr id="5" name="Picture 4">
            <a:extLst>
              <a:ext uri="{FF2B5EF4-FFF2-40B4-BE49-F238E27FC236}">
                <a16:creationId xmlns:a16="http://schemas.microsoft.com/office/drawing/2014/main" id="{158D62C3-6756-4539-8884-B82F89563ED3}"/>
              </a:ext>
            </a:extLst>
          </p:cNvPr>
          <p:cNvPicPr>
            <a:picLocks noChangeAspect="1"/>
          </p:cNvPicPr>
          <p:nvPr/>
        </p:nvPicPr>
        <p:blipFill>
          <a:blip r:embed="rId6"/>
          <a:stretch>
            <a:fillRect/>
          </a:stretch>
        </p:blipFill>
        <p:spPr>
          <a:xfrm>
            <a:off x="5184569" y="5316136"/>
            <a:ext cx="1822862" cy="1072989"/>
          </a:xfrm>
          <a:prstGeom prst="rect">
            <a:avLst/>
          </a:prstGeom>
        </p:spPr>
      </p:pic>
    </p:spTree>
    <p:extLst>
      <p:ext uri="{BB962C8B-B14F-4D97-AF65-F5344CB8AC3E}">
        <p14:creationId xmlns:p14="http://schemas.microsoft.com/office/powerpoint/2010/main" val="2495461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8218F8-DBC7-455C-A789-1E46DDD89233}"/>
              </a:ext>
            </a:extLst>
          </p:cNvPr>
          <p:cNvSpPr>
            <a:spLocks noGrp="1"/>
          </p:cNvSpPr>
          <p:nvPr>
            <p:ph type="body" idx="1"/>
            <p:custDataLst>
              <p:tags r:id="rId1"/>
            </p:custDataLst>
          </p:nvPr>
        </p:nvSpPr>
        <p:spPr>
          <a:xfrm>
            <a:off x="1583436" y="2313433"/>
            <a:ext cx="4270248" cy="704087"/>
          </a:xfrm>
        </p:spPr>
        <p:txBody>
          <a:bodyPr/>
          <a:lstStyle/>
          <a:p>
            <a:r>
              <a:rPr lang="en-US" dirty="0"/>
              <a:t>Used in Practice</a:t>
            </a:r>
          </a:p>
        </p:txBody>
      </p:sp>
      <p:sp>
        <p:nvSpPr>
          <p:cNvPr id="3" name="Content Placeholder 2">
            <a:extLst>
              <a:ext uri="{FF2B5EF4-FFF2-40B4-BE49-F238E27FC236}">
                <a16:creationId xmlns:a16="http://schemas.microsoft.com/office/drawing/2014/main" id="{D17FBE36-0497-479C-93DC-0B24BD0F94AB}"/>
              </a:ext>
            </a:extLst>
          </p:cNvPr>
          <p:cNvSpPr>
            <a:spLocks noGrp="1"/>
          </p:cNvSpPr>
          <p:nvPr>
            <p:ph sz="half" idx="2"/>
            <p:custDataLst>
              <p:tags r:id="rId2"/>
            </p:custDataLst>
          </p:nvPr>
        </p:nvSpPr>
        <p:spPr>
          <a:xfrm>
            <a:off x="1583436" y="3143250"/>
            <a:ext cx="4270248" cy="2596776"/>
          </a:xfrm>
        </p:spPr>
        <p:txBody>
          <a:bodyPr/>
          <a:lstStyle/>
          <a:p>
            <a:r>
              <a:rPr lang="en-US" dirty="0">
                <a:latin typeface="Consolas" panose="020B0609020204030204" pitchFamily="49" charset="0"/>
                <a:cs typeface="Courier New" panose="02070309020205020404" pitchFamily="49" charset="0"/>
              </a:rPr>
              <a:t>foo a;</a:t>
            </a:r>
          </a:p>
          <a:p>
            <a:r>
              <a:rPr lang="en-US" dirty="0">
                <a:latin typeface="Consolas" panose="020B0609020204030204" pitchFamily="49" charset="0"/>
                <a:cs typeface="Courier New" panose="02070309020205020404" pitchFamily="49" charset="0"/>
              </a:rPr>
              <a:t>foo b;</a:t>
            </a:r>
          </a:p>
          <a:p>
            <a:r>
              <a:rPr lang="en-US" dirty="0">
                <a:latin typeface="Consolas" panose="020B0609020204030204" pitchFamily="49" charset="0"/>
                <a:cs typeface="Courier New" panose="02070309020205020404" pitchFamily="49" charset="0"/>
              </a:rPr>
              <a:t>foo c;</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c = a + b;</a:t>
            </a:r>
          </a:p>
        </p:txBody>
      </p:sp>
      <p:sp>
        <p:nvSpPr>
          <p:cNvPr id="4" name="Content Placeholder 3">
            <a:extLst>
              <a:ext uri="{FF2B5EF4-FFF2-40B4-BE49-F238E27FC236}">
                <a16:creationId xmlns:a16="http://schemas.microsoft.com/office/drawing/2014/main" id="{2BB066EB-6274-402F-8D68-D1D29E4FCF8C}"/>
              </a:ext>
            </a:extLst>
          </p:cNvPr>
          <p:cNvSpPr>
            <a:spLocks noGrp="1"/>
          </p:cNvSpPr>
          <p:nvPr>
            <p:ph sz="quarter" idx="4"/>
            <p:custDataLst>
              <p:tags r:id="rId3"/>
            </p:custDataLst>
          </p:nvPr>
        </p:nvSpPr>
        <p:spPr>
          <a:xfrm>
            <a:off x="6338316" y="3143250"/>
            <a:ext cx="4253484" cy="2596776"/>
          </a:xfrm>
        </p:spPr>
        <p:txBody>
          <a:bodyPr/>
          <a:lstStyle/>
          <a:p>
            <a:r>
              <a:rPr lang="en-US" dirty="0">
                <a:latin typeface="Consolas" panose="020B0609020204030204" pitchFamily="49" charset="0"/>
                <a:cs typeface="Courier New" panose="02070309020205020404" pitchFamily="49" charset="0"/>
              </a:rPr>
              <a:t>foo a;</a:t>
            </a:r>
          </a:p>
          <a:p>
            <a:r>
              <a:rPr lang="en-US" dirty="0">
                <a:latin typeface="Consolas" panose="020B0609020204030204" pitchFamily="49" charset="0"/>
                <a:cs typeface="Courier New" panose="02070309020205020404" pitchFamily="49" charset="0"/>
              </a:rPr>
              <a:t>foo b;</a:t>
            </a:r>
          </a:p>
          <a:p>
            <a:r>
              <a:rPr lang="en-US" dirty="0">
                <a:latin typeface="Consolas" panose="020B0609020204030204" pitchFamily="49" charset="0"/>
                <a:cs typeface="Courier New" panose="02070309020205020404" pitchFamily="49" charset="0"/>
              </a:rPr>
              <a:t>foo c;</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c = operator+(a, b);</a:t>
            </a:r>
          </a:p>
        </p:txBody>
      </p:sp>
      <p:sp>
        <p:nvSpPr>
          <p:cNvPr id="5" name="Text Placeholder 4">
            <a:extLst>
              <a:ext uri="{FF2B5EF4-FFF2-40B4-BE49-F238E27FC236}">
                <a16:creationId xmlns:a16="http://schemas.microsoft.com/office/drawing/2014/main" id="{14B4E2BB-F957-4840-92CA-B7414F6DE085}"/>
              </a:ext>
            </a:extLst>
          </p:cNvPr>
          <p:cNvSpPr>
            <a:spLocks noGrp="1"/>
          </p:cNvSpPr>
          <p:nvPr>
            <p:ph type="body" sz="quarter" idx="13"/>
            <p:custDataLst>
              <p:tags r:id="rId4"/>
            </p:custDataLst>
          </p:nvPr>
        </p:nvSpPr>
        <p:spPr>
          <a:xfrm>
            <a:off x="6338316" y="2313433"/>
            <a:ext cx="4270248" cy="704087"/>
          </a:xfrm>
        </p:spPr>
        <p:txBody>
          <a:bodyPr/>
          <a:lstStyle/>
          <a:p>
            <a:r>
              <a:rPr lang="en-US" dirty="0"/>
              <a:t>Used for Illustration</a:t>
            </a:r>
          </a:p>
        </p:txBody>
      </p:sp>
      <p:sp>
        <p:nvSpPr>
          <p:cNvPr id="6" name="Title 5">
            <a:extLst>
              <a:ext uri="{FF2B5EF4-FFF2-40B4-BE49-F238E27FC236}">
                <a16:creationId xmlns:a16="http://schemas.microsoft.com/office/drawing/2014/main" id="{B9570874-67B9-4DBE-AB06-2BEE19271438}"/>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Calling Syntaxes</a:t>
            </a:r>
          </a:p>
        </p:txBody>
      </p:sp>
    </p:spTree>
    <p:extLst>
      <p:ext uri="{BB962C8B-B14F-4D97-AF65-F5344CB8AC3E}">
        <p14:creationId xmlns:p14="http://schemas.microsoft.com/office/powerpoint/2010/main" val="1174578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D493E4F-92B8-44A7-78E1-03E4DD2D0325}"/>
              </a:ext>
            </a:extLst>
          </p:cNvPr>
          <p:cNvSpPr>
            <a:spLocks noGrp="1"/>
          </p:cNvSpPr>
          <p:nvPr>
            <p:ph type="body" idx="1"/>
            <p:custDataLst>
              <p:tags r:id="rId1"/>
            </p:custDataLst>
          </p:nvPr>
        </p:nvSpPr>
        <p:spPr>
          <a:xfrm>
            <a:off x="1583436" y="2313433"/>
            <a:ext cx="4270248" cy="704087"/>
          </a:xfrm>
        </p:spPr>
        <p:txBody>
          <a:bodyPr/>
          <a:lstStyle/>
          <a:p>
            <a:r>
              <a:rPr lang="en-US" dirty="0"/>
              <a:t>Member Function</a:t>
            </a:r>
          </a:p>
        </p:txBody>
      </p:sp>
      <p:pic>
        <p:nvPicPr>
          <p:cNvPr id="10" name="Content Placeholder 9">
            <a:extLst>
              <a:ext uri="{FF2B5EF4-FFF2-40B4-BE49-F238E27FC236}">
                <a16:creationId xmlns:a16="http://schemas.microsoft.com/office/drawing/2014/main" id="{BA2A949B-81BF-C9FE-9AEE-55E9E863DD50}"/>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2803585" y="3014562"/>
            <a:ext cx="1915064" cy="2731321"/>
          </a:xfrm>
        </p:spPr>
      </p:pic>
      <p:sp>
        <p:nvSpPr>
          <p:cNvPr id="5" name="Text Placeholder 4">
            <a:extLst>
              <a:ext uri="{FF2B5EF4-FFF2-40B4-BE49-F238E27FC236}">
                <a16:creationId xmlns:a16="http://schemas.microsoft.com/office/drawing/2014/main" id="{0552573C-C2DA-2F27-65C2-A20CEB2E374B}"/>
              </a:ext>
            </a:extLst>
          </p:cNvPr>
          <p:cNvSpPr>
            <a:spLocks noGrp="1"/>
          </p:cNvSpPr>
          <p:nvPr>
            <p:ph type="body" sz="quarter" idx="13"/>
            <p:custDataLst>
              <p:tags r:id="rId2"/>
            </p:custDataLst>
          </p:nvPr>
        </p:nvSpPr>
        <p:spPr>
          <a:xfrm>
            <a:off x="6338316" y="2313433"/>
            <a:ext cx="4270248" cy="704087"/>
          </a:xfrm>
        </p:spPr>
        <p:txBody>
          <a:bodyPr/>
          <a:lstStyle/>
          <a:p>
            <a:r>
              <a:rPr lang="en-US" cap="none" dirty="0">
                <a:latin typeface="Consolas" panose="020B0609020204030204" pitchFamily="49" charset="0"/>
              </a:rPr>
              <a:t>friend</a:t>
            </a:r>
            <a:r>
              <a:rPr lang="en-US" dirty="0"/>
              <a:t> function</a:t>
            </a:r>
          </a:p>
        </p:txBody>
      </p:sp>
      <p:sp>
        <p:nvSpPr>
          <p:cNvPr id="2" name="Title 1">
            <a:extLst>
              <a:ext uri="{FF2B5EF4-FFF2-40B4-BE49-F238E27FC236}">
                <a16:creationId xmlns:a16="http://schemas.microsoft.com/office/drawing/2014/main" id="{5C3EA3AD-4432-421E-A512-A07C29E1895F}"/>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Relationship between</a:t>
            </a:r>
            <a:br>
              <a:rPr lang="en-US" dirty="0"/>
            </a:br>
            <a:r>
              <a:rPr lang="en-US" dirty="0"/>
              <a:t>Operands and Arguments</a:t>
            </a:r>
          </a:p>
        </p:txBody>
      </p:sp>
      <p:pic>
        <p:nvPicPr>
          <p:cNvPr id="12" name="Content Placeholder 11">
            <a:extLst>
              <a:ext uri="{FF2B5EF4-FFF2-40B4-BE49-F238E27FC236}">
                <a16:creationId xmlns:a16="http://schemas.microsoft.com/office/drawing/2014/main" id="{852F669A-B364-A834-442A-55F35703F2E1}"/>
              </a:ext>
            </a:extLst>
          </p:cNvPr>
          <p:cNvPicPr>
            <a:picLocks noGrp="1" noChangeAspect="1"/>
          </p:cNvPicPr>
          <p:nvPr>
            <p:ph sz="quarter" idx="4"/>
          </p:nvPr>
        </p:nvPicPr>
        <p:blipFill>
          <a:blip r:embed="rId7">
            <a:extLst>
              <a:ext uri="{28A0092B-C50C-407E-A947-70E740481C1C}">
                <a14:useLocalDpi xmlns:a14="http://schemas.microsoft.com/office/drawing/2010/main" val="0"/>
              </a:ext>
            </a:extLst>
          </a:blip>
          <a:stretch>
            <a:fillRect/>
          </a:stretch>
        </p:blipFill>
        <p:spPr>
          <a:xfrm>
            <a:off x="7473353" y="3016214"/>
            <a:ext cx="2024330" cy="2795502"/>
          </a:xfrm>
        </p:spPr>
      </p:pic>
    </p:spTree>
    <p:extLst>
      <p:ext uri="{BB962C8B-B14F-4D97-AF65-F5344CB8AC3E}">
        <p14:creationId xmlns:p14="http://schemas.microsoft.com/office/powerpoint/2010/main" val="4294283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4B8F1-0FE2-406A-9CF0-A1D0EEC347B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fontScale="90000"/>
          </a:bodyPr>
          <a:lstStyle/>
          <a:p>
            <a:r>
              <a:rPr lang="en-US" dirty="0"/>
              <a:t>Why </a:t>
            </a:r>
            <a:r>
              <a:rPr lang="en-US" cap="none" dirty="0">
                <a:latin typeface="Consolas" panose="020B0609020204030204" pitchFamily="49" charset="0"/>
              </a:rPr>
              <a:t>friend</a:t>
            </a:r>
            <a:r>
              <a:rPr lang="en-US" dirty="0"/>
              <a:t> Functions?</a:t>
            </a:r>
            <a:br>
              <a:rPr lang="en-US" dirty="0"/>
            </a:br>
            <a:r>
              <a:rPr lang="en-US" dirty="0"/>
              <a:t>The problem with member operands</a:t>
            </a:r>
          </a:p>
        </p:txBody>
      </p:sp>
      <p:sp>
        <p:nvSpPr>
          <p:cNvPr id="3" name="Content Placeholder 2">
            <a:extLst>
              <a:ext uri="{FF2B5EF4-FFF2-40B4-BE49-F238E27FC236}">
                <a16:creationId xmlns:a16="http://schemas.microsoft.com/office/drawing/2014/main" id="{84B03C4B-290D-4783-88EE-3852A1EE4FD4}"/>
              </a:ext>
            </a:extLst>
          </p:cNvPr>
          <p:cNvSpPr>
            <a:spLocks noGrp="1"/>
          </p:cNvSpPr>
          <p:nvPr>
            <p:ph sz="half" idx="1"/>
            <p:custDataLst>
              <p:tags r:id="rId2"/>
            </p:custDataLst>
          </p:nvPr>
        </p:nvSpPr>
        <p:spPr>
          <a:xfrm>
            <a:off x="1581912" y="2638044"/>
            <a:ext cx="4271771" cy="3101982"/>
          </a:xfrm>
        </p:spPr>
        <p:txBody>
          <a:bodyPr>
            <a:normAutofit/>
          </a:bodyPr>
          <a:lstStyle/>
          <a:p>
            <a:r>
              <a:rPr lang="en-US" dirty="0"/>
              <a:t>Addition is commutative:</a:t>
            </a:r>
          </a:p>
          <a:p>
            <a:pPr lvl="1"/>
            <a:r>
              <a:rPr lang="en-US" dirty="0">
                <a:latin typeface="Consolas" panose="020B0609020204030204" pitchFamily="49" charset="0"/>
                <a:cs typeface="Courier New" panose="02070309020205020404" pitchFamily="49" charset="0"/>
              </a:rPr>
              <a:t>f1 + f2 ≡ f2 + f1</a:t>
            </a:r>
          </a:p>
          <a:p>
            <a:pPr lvl="1"/>
            <a:r>
              <a:rPr lang="en-US" dirty="0">
                <a:latin typeface="Consolas" panose="020B0609020204030204" pitchFamily="49" charset="0"/>
                <a:cs typeface="Courier New" panose="02070309020205020404" pitchFamily="49" charset="0"/>
              </a:rPr>
              <a:t>f1 + 5 ≡ 5 + f1</a:t>
            </a:r>
          </a:p>
          <a:p>
            <a:pPr lvl="1"/>
            <a:r>
              <a:rPr lang="en-US" dirty="0"/>
              <a:t>We can implement </a:t>
            </a:r>
            <a:r>
              <a:rPr lang="en-US" dirty="0">
                <a:solidFill>
                  <a:srgbClr val="FF0000"/>
                </a:solidFill>
                <a:latin typeface="Consolas" panose="020B0609020204030204" pitchFamily="49" charset="0"/>
                <a:cs typeface="Courier New" panose="02070309020205020404" pitchFamily="49" charset="0"/>
              </a:rPr>
              <a:t>f1</a:t>
            </a:r>
            <a:r>
              <a:rPr lang="en-US" dirty="0">
                <a:latin typeface="Consolas" panose="020B0609020204030204" pitchFamily="49" charset="0"/>
                <a:cs typeface="Courier New" panose="02070309020205020404" pitchFamily="49" charset="0"/>
              </a:rPr>
              <a:t> + </a:t>
            </a:r>
            <a:r>
              <a:rPr lang="en-US" dirty="0">
                <a:solidFill>
                  <a:srgbClr val="00B0F0"/>
                </a:solidFill>
                <a:latin typeface="Consolas" panose="020B0609020204030204" pitchFamily="49" charset="0"/>
                <a:cs typeface="Courier New" panose="02070309020205020404" pitchFamily="49" charset="0"/>
              </a:rPr>
              <a:t>5</a:t>
            </a:r>
            <a:r>
              <a:rPr lang="en-US" dirty="0">
                <a:latin typeface="Consolas" panose="020B0609020204030204" pitchFamily="49" charset="0"/>
                <a:cs typeface="Courier New" panose="02070309020205020404" pitchFamily="49" charset="0"/>
              </a:rPr>
              <a:t> </a:t>
            </a:r>
            <a:r>
              <a:rPr lang="en-US" dirty="0">
                <a:latin typeface="+mj-lt"/>
                <a:cs typeface="Courier New" panose="02070309020205020404" pitchFamily="49" charset="0"/>
              </a:rPr>
              <a:t>with another overloaded member function:</a:t>
            </a:r>
          </a:p>
          <a:p>
            <a:pPr lvl="2"/>
            <a:r>
              <a:rPr lang="en-US" dirty="0">
                <a:latin typeface="Consolas" panose="020B0609020204030204" pitchFamily="49" charset="0"/>
                <a:cs typeface="Courier New" panose="02070309020205020404" pitchFamily="49" charset="0"/>
              </a:rPr>
              <a:t>foo operator+(int </a:t>
            </a:r>
            <a:r>
              <a:rPr lang="en-US" dirty="0">
                <a:solidFill>
                  <a:srgbClr val="00B0F0"/>
                </a:solidFill>
                <a:latin typeface="Consolas" panose="020B0609020204030204" pitchFamily="49" charset="0"/>
                <a:cs typeface="Courier New" panose="02070309020205020404" pitchFamily="49" charset="0"/>
              </a:rPr>
              <a:t>right</a:t>
            </a:r>
            <a:r>
              <a:rPr lang="en-US" dirty="0">
                <a:latin typeface="Consolas" panose="020B0609020204030204" pitchFamily="49" charset="0"/>
                <a:cs typeface="Courier New" panose="02070309020205020404" pitchFamily="49" charset="0"/>
              </a:rPr>
              <a:t>);</a:t>
            </a:r>
          </a:p>
          <a:p>
            <a:r>
              <a:rPr lang="en-US" dirty="0"/>
              <a:t>But the dot operator’s left-hand operand must be an object - not a fundamental type like “int”</a:t>
            </a:r>
          </a:p>
        </p:txBody>
      </p:sp>
      <p:pic>
        <p:nvPicPr>
          <p:cNvPr id="7" name="Content Placeholder 6">
            <a:extLst>
              <a:ext uri="{FF2B5EF4-FFF2-40B4-BE49-F238E27FC236}">
                <a16:creationId xmlns:a16="http://schemas.microsoft.com/office/drawing/2014/main" id="{2A40ED70-7196-77F4-7120-A7C59CA8A8D0}"/>
              </a:ext>
            </a:extLst>
          </p:cNvPr>
          <p:cNvPicPr>
            <a:picLocks noGrp="1" noChangeAspect="1"/>
          </p:cNvPicPr>
          <p:nvPr>
            <p:ph sz="half" idx="2"/>
            <p:custDataLst>
              <p:tags r:id="rId3"/>
            </p:custDataLst>
          </p:nvPr>
        </p:nvPicPr>
        <p:blipFill>
          <a:blip r:embed="rId6"/>
          <a:stretch>
            <a:fillRect/>
          </a:stretch>
        </p:blipFill>
        <p:spPr>
          <a:xfrm>
            <a:off x="6218315" y="3429000"/>
            <a:ext cx="4427060" cy="1550405"/>
          </a:xfrm>
        </p:spPr>
      </p:pic>
    </p:spTree>
    <p:extLst>
      <p:ext uri="{BB962C8B-B14F-4D97-AF65-F5344CB8AC3E}">
        <p14:creationId xmlns:p14="http://schemas.microsoft.com/office/powerpoint/2010/main" val="329860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0796D8E4-0A19-7098-45D6-718AB24A7E0D}"/>
              </a:ext>
            </a:extLst>
          </p:cNvPr>
          <p:cNvSpPr>
            <a:spLocks noGrp="1"/>
          </p:cNvSpPr>
          <p:nvPr>
            <p:ph type="body" idx="1"/>
            <p:custDataLst>
              <p:tags r:id="rId1"/>
            </p:custDataLst>
          </p:nvPr>
        </p:nvSpPr>
        <p:spPr>
          <a:xfrm>
            <a:off x="1583436" y="2313433"/>
            <a:ext cx="4270248" cy="704087"/>
          </a:xfrm>
        </p:spPr>
        <p:txBody>
          <a:bodyPr/>
          <a:lstStyle/>
          <a:p>
            <a:r>
              <a:rPr lang="en-US" dirty="0"/>
              <a:t>Functions</a:t>
            </a:r>
          </a:p>
        </p:txBody>
      </p:sp>
      <p:sp>
        <p:nvSpPr>
          <p:cNvPr id="8" name="Content Placeholder 7">
            <a:extLst>
              <a:ext uri="{FF2B5EF4-FFF2-40B4-BE49-F238E27FC236}">
                <a16:creationId xmlns:a16="http://schemas.microsoft.com/office/drawing/2014/main" id="{CCCBE77A-EED9-50C3-F19B-2ECECDCB3F6C}"/>
              </a:ext>
            </a:extLst>
          </p:cNvPr>
          <p:cNvSpPr>
            <a:spLocks noGrp="1"/>
          </p:cNvSpPr>
          <p:nvPr>
            <p:ph sz="half" idx="2"/>
            <p:custDataLst>
              <p:tags r:id="rId2"/>
            </p:custDataLst>
          </p:nvPr>
        </p:nvSpPr>
        <p:spPr>
          <a:xfrm>
            <a:off x="968721" y="3143250"/>
            <a:ext cx="5051833" cy="2596776"/>
          </a:xfrm>
        </p:spPr>
        <p:txBody>
          <a:bodyPr/>
          <a:lstStyle/>
          <a:p>
            <a:endParaRPr lang="en-US" dirty="0">
              <a:latin typeface="Consolas" panose="020B0609020204030204" pitchFamily="49" charset="0"/>
            </a:endParaRPr>
          </a:p>
          <a:p>
            <a:endParaRPr lang="en-US" dirty="0">
              <a:latin typeface="Consolas" panose="020B0609020204030204" pitchFamily="49" charset="0"/>
            </a:endParaRPr>
          </a:p>
          <a:p>
            <a:r>
              <a:rPr lang="en-US" dirty="0">
                <a:latin typeface="Consolas" panose="020B0609020204030204" pitchFamily="49" charset="0"/>
              </a:rPr>
              <a:t>foo operator+(foo right);</a:t>
            </a:r>
          </a:p>
          <a:p>
            <a:r>
              <a:rPr lang="en-US" dirty="0">
                <a:latin typeface="Consolas" panose="020B0609020204030204" pitchFamily="49" charset="0"/>
              </a:rPr>
              <a:t>foo operator+(int right);</a:t>
            </a:r>
          </a:p>
          <a:p>
            <a:r>
              <a:rPr lang="en-US" dirty="0">
                <a:latin typeface="Consolas" panose="020B0609020204030204" pitchFamily="49" charset="0"/>
              </a:rPr>
              <a:t>friend operator+(int left, foo right)</a:t>
            </a:r>
          </a:p>
        </p:txBody>
      </p:sp>
      <p:sp>
        <p:nvSpPr>
          <p:cNvPr id="9" name="Content Placeholder 8">
            <a:extLst>
              <a:ext uri="{FF2B5EF4-FFF2-40B4-BE49-F238E27FC236}">
                <a16:creationId xmlns:a16="http://schemas.microsoft.com/office/drawing/2014/main" id="{6DFF8828-801F-F28F-CFC6-B9CA123FC666}"/>
              </a:ext>
            </a:extLst>
          </p:cNvPr>
          <p:cNvSpPr>
            <a:spLocks noGrp="1"/>
          </p:cNvSpPr>
          <p:nvPr>
            <p:ph sz="quarter" idx="4"/>
            <p:custDataLst>
              <p:tags r:id="rId3"/>
            </p:custDataLst>
          </p:nvPr>
        </p:nvSpPr>
        <p:spPr>
          <a:xfrm>
            <a:off x="6338316" y="3143250"/>
            <a:ext cx="4743126" cy="2596776"/>
          </a:xfrm>
        </p:spPr>
        <p:txBody>
          <a:bodyPr/>
          <a:lstStyle/>
          <a:p>
            <a:r>
              <a:rPr lang="en-US" dirty="0">
                <a:latin typeface="Consolas" panose="020B0609020204030204" pitchFamily="49" charset="0"/>
              </a:rPr>
              <a:t>foo f1, f2, f3;</a:t>
            </a:r>
          </a:p>
          <a:p>
            <a:endParaRPr lang="en-US" dirty="0">
              <a:latin typeface="Consolas" panose="020B0609020204030204" pitchFamily="49" charset="0"/>
            </a:endParaRPr>
          </a:p>
          <a:p>
            <a:r>
              <a:rPr lang="en-US" dirty="0">
                <a:latin typeface="Consolas" panose="020B0609020204030204" pitchFamily="49" charset="0"/>
              </a:rPr>
              <a:t>f3 = f1 + f2;  // f1.operator+(f2)</a:t>
            </a:r>
          </a:p>
          <a:p>
            <a:r>
              <a:rPr lang="en-US" dirty="0">
                <a:latin typeface="Consolas" panose="020B0609020204030204" pitchFamily="49" charset="0"/>
              </a:rPr>
              <a:t>f3 = f1 + f2;  // f1.operator+(5)</a:t>
            </a:r>
          </a:p>
          <a:p>
            <a:r>
              <a:rPr lang="en-US" dirty="0">
                <a:latin typeface="Consolas" panose="020B0609020204030204" pitchFamily="49" charset="0"/>
              </a:rPr>
              <a:t>f3 = f1 + f2;  // operator+(5, f2)</a:t>
            </a:r>
          </a:p>
        </p:txBody>
      </p:sp>
      <p:sp>
        <p:nvSpPr>
          <p:cNvPr id="10" name="Text Placeholder 9">
            <a:extLst>
              <a:ext uri="{FF2B5EF4-FFF2-40B4-BE49-F238E27FC236}">
                <a16:creationId xmlns:a16="http://schemas.microsoft.com/office/drawing/2014/main" id="{0C0FD0CB-7779-4362-1FF0-FAF1BA668B3D}"/>
              </a:ext>
            </a:extLst>
          </p:cNvPr>
          <p:cNvSpPr>
            <a:spLocks noGrp="1"/>
          </p:cNvSpPr>
          <p:nvPr>
            <p:ph type="body" sz="quarter" idx="13"/>
            <p:custDataLst>
              <p:tags r:id="rId4"/>
            </p:custDataLst>
          </p:nvPr>
        </p:nvSpPr>
        <p:spPr>
          <a:xfrm>
            <a:off x="6338316" y="2313433"/>
            <a:ext cx="4270248" cy="704087"/>
          </a:xfrm>
        </p:spPr>
        <p:txBody>
          <a:bodyPr/>
          <a:lstStyle/>
          <a:p>
            <a:r>
              <a:rPr lang="en-US" dirty="0"/>
              <a:t>Function Calls</a:t>
            </a:r>
          </a:p>
        </p:txBody>
      </p:sp>
      <p:sp>
        <p:nvSpPr>
          <p:cNvPr id="2" name="Title 1">
            <a:extLst>
              <a:ext uri="{FF2B5EF4-FFF2-40B4-BE49-F238E27FC236}">
                <a16:creationId xmlns:a16="http://schemas.microsoft.com/office/drawing/2014/main" id="{850E68ED-09EE-4246-BC18-BC9DC3AA2A2C}"/>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Complete Solution</a:t>
            </a:r>
          </a:p>
        </p:txBody>
      </p:sp>
    </p:spTree>
    <p:extLst>
      <p:ext uri="{BB962C8B-B14F-4D97-AF65-F5344CB8AC3E}">
        <p14:creationId xmlns:p14="http://schemas.microsoft.com/office/powerpoint/2010/main" val="4149907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E68ED-09EE-4246-BC18-BC9DC3AA2A2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One Function to Rule Them All</a:t>
            </a:r>
          </a:p>
        </p:txBody>
      </p:sp>
      <p:sp>
        <p:nvSpPr>
          <p:cNvPr id="3" name="Content Placeholder 2">
            <a:extLst>
              <a:ext uri="{FF2B5EF4-FFF2-40B4-BE49-F238E27FC236}">
                <a16:creationId xmlns:a16="http://schemas.microsoft.com/office/drawing/2014/main" id="{FADDCB67-82DC-4C2B-8B19-8A8BDE7D3472}"/>
              </a:ext>
            </a:extLst>
          </p:cNvPr>
          <p:cNvSpPr>
            <a:spLocks noGrp="1"/>
          </p:cNvSpPr>
          <p:nvPr>
            <p:ph idx="1"/>
            <p:custDataLst>
              <p:tags r:id="rId2"/>
            </p:custDataLst>
          </p:nvPr>
        </p:nvSpPr>
        <p:spPr>
          <a:xfrm>
            <a:off x="2231136" y="2638044"/>
            <a:ext cx="7729728" cy="3101983"/>
          </a:xfrm>
        </p:spPr>
        <p:txBody>
          <a:bodyPr/>
          <a:lstStyle/>
          <a:p>
            <a:r>
              <a:rPr lang="en-US" dirty="0"/>
              <a:t>Conversion constructor</a:t>
            </a:r>
          </a:p>
          <a:p>
            <a:pPr lvl="1"/>
            <a:r>
              <a:rPr lang="en-US" dirty="0">
                <a:latin typeface="Consolas" panose="020B0609020204030204" pitchFamily="49" charset="0"/>
                <a:cs typeface="Courier New" panose="02070309020205020404" pitchFamily="49" charset="0"/>
              </a:rPr>
              <a:t>foo(int f) : field(f) {}</a:t>
            </a:r>
          </a:p>
          <a:p>
            <a:r>
              <a:rPr lang="en-US" dirty="0"/>
              <a:t>Overloaded operator implemented as a </a:t>
            </a:r>
            <a:r>
              <a:rPr lang="en-US" dirty="0">
                <a:latin typeface="Consolas" panose="020B0609020204030204" pitchFamily="49" charset="0"/>
              </a:rPr>
              <a:t>friend</a:t>
            </a:r>
            <a:endParaRPr lang="en-US" dirty="0">
              <a:latin typeface="Consolas" panose="020B0609020204030204" pitchFamily="49" charset="0"/>
              <a:cs typeface="Courier New" panose="02070309020205020404" pitchFamily="49" charset="0"/>
            </a:endParaRPr>
          </a:p>
          <a:p>
            <a:pPr lvl="1"/>
            <a:r>
              <a:rPr lang="en-US" dirty="0">
                <a:latin typeface="Consolas" panose="020B0609020204030204" pitchFamily="49" charset="0"/>
                <a:cs typeface="Courier New" panose="02070309020205020404" pitchFamily="49" charset="0"/>
              </a:rPr>
              <a:t>friend foo operator+(foo left, foo right);</a:t>
            </a:r>
          </a:p>
        </p:txBody>
      </p:sp>
      <p:pic>
        <p:nvPicPr>
          <p:cNvPr id="6" name="Picture 5">
            <a:extLst>
              <a:ext uri="{FF2B5EF4-FFF2-40B4-BE49-F238E27FC236}">
                <a16:creationId xmlns:a16="http://schemas.microsoft.com/office/drawing/2014/main" id="{EC31EB75-727F-B321-6447-7F5736B1BA38}"/>
              </a:ext>
            </a:extLst>
          </p:cNvPr>
          <p:cNvPicPr>
            <a:picLocks noChangeAspect="1"/>
          </p:cNvPicPr>
          <p:nvPr>
            <p:custDataLst>
              <p:tags r:id="rId3"/>
            </p:custDataLst>
          </p:nvPr>
        </p:nvPicPr>
        <p:blipFill>
          <a:blip r:embed="rId6"/>
          <a:stretch>
            <a:fillRect/>
          </a:stretch>
        </p:blipFill>
        <p:spPr>
          <a:xfrm>
            <a:off x="2860541" y="4319049"/>
            <a:ext cx="6470918" cy="1332720"/>
          </a:xfrm>
          <a:prstGeom prst="rect">
            <a:avLst/>
          </a:prstGeom>
        </p:spPr>
      </p:pic>
    </p:spTree>
    <p:extLst>
      <p:ext uri="{BB962C8B-B14F-4D97-AF65-F5344CB8AC3E}">
        <p14:creationId xmlns:p14="http://schemas.microsoft.com/office/powerpoint/2010/main" val="30703317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CD24F0E1-934C-4AE4-8ECA-6A06B54694F6}&quot;/&gt;&lt;isInvalidForFieldText val=&quot;0&quot;/&gt;&lt;Image&gt;&lt;filename val=&quot;C:\Users\delroy\AppData\Local\Temp\CP130966668218Session\CPTrustFolder130966668218\PPTImport130967940562\data\asimages\{CD24F0E1-934C-4AE4-8ECA-6A06B54694F6}_1.png&quot;/&gt;&lt;left val=&quot;167&quot;/&gt;&lt;top val=&quot;249&quot;/&gt;&lt;width val=&quot;945&quot;/&gt;&lt;height val=&quot;174&quot;/&gt;&lt;hasText val=&quot;1&quot;/&gt;&lt;/Image&gt;&lt;/ThreeDShapeInfo&gt;"/>
  <p:tag name="PRESENTER_SHAPETEXTINFO" val="&lt;ShapeTextInfo&gt;&lt;TableIndex row=&quot;-1&quot; col=&quot;-1&quot;&gt;&lt;linesCount val=&quot;2&quot;/&gt;&lt;lineCharCount val=&quot;13&quot;/&gt;&lt;lineCharCount val=&quot;16&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4B59FBE3-113C-4DF7-98F2-8526834594A7}&quot;/&gt;&lt;isInvalidForFieldText val=&quot;0&quot;/&gt;&lt;Image&gt;&lt;filename val=&quot;C:\Users\delroy\AppData\Local\Temp\CP130966668218Session\CPTrustFolder130966668218\PPTImport130967940562\data\asimages\{4B59FBE3-113C-4DF7-98F2-8526834594A7}_1.png&quot;/&gt;&lt;left val=&quot;282&quot;/&gt;&lt;top val=&quot;452&quot;/&gt;&lt;width val=&quot;715&quot;/&gt;&lt;height val=&quot;135&quot;/&gt;&lt;hasText val=&quot;1&quot;/&gt;&lt;/Image&gt;&lt;/ThreeDShapeInfo&gt;"/>
  <p:tag name="PRESENTER_SHAPETEXTINFO" val="&lt;ShapeTextInfo&gt;&lt;TableIndex row=&quot;-1&quot; col=&quot;-1&quot;&gt;&lt;linesCount val=&quot;1&quot;/&gt;&lt;lineCharCount val=&quot;31&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D388ACFD-ADE3-4DE8-9F43-1CA281A11D64}&quot;/&gt;&lt;isInvalidForFieldText val=&quot;0&quot;/&gt;&lt;Image&gt;&lt;filename val=&quot;C:\Users\delroy\AppData\Local\Temp\CP130966668218Session\CPTrustFolder130966668218\PPTImport130967940562\data\asimages\{D388ACFD-ADE3-4DE8-9F43-1CA281A11D64}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0A1492D6-BCF5-46C5-A1CE-23A8D231C4C6}&quot;/&gt;&lt;isInvalidForFieldText val=&quot;0&quot;/&gt;&lt;Image&gt;&lt;filename val=&quot;C:\Users\delroy\AppData\Local\Temp\CP130966668218Session\CPTrustFolder130966668218\PPTImport130967940562\data\asimages\{0A1492D6-BCF5-46C5-A1CE-23A8D231C4C6}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2&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710CC589-65B8-4538-A4A2-D3D9D5A65097}&quot;/&gt;&lt;isInvalidForFieldText val=&quot;0&quot;/&gt;&lt;Image&gt;&lt;filename val=&quot;C:\Users\delroy\AppData\Local\Temp\CP130966668218Session\CPTrustFolder130966668218\PPTImport130967940562\data\asimages\{710CC589-65B8-4538-A4A2-D3D9D5A65097}_2.png&quot;/&gt;&lt;left val=&quot;229&quot;/&gt;&lt;top val=&quot;273&quot;/&gt;&lt;width val=&quot;817&quot;/&gt;&lt;height val=&quot;330&quot;/&gt;&lt;hasText val=&quot;1&quot;/&gt;&lt;/Image&gt;&lt;/ThreeDShapeInfo&gt;"/>
  <p:tag name="PRESENTER_SHAPETEXTINFO" val="&lt;ShapeTextInfo&gt;&lt;TableIndex row=&quot;-1&quot; col=&quot;-1&quot;&gt;&lt;linesCount val=&quot;6&quot;/&gt;&lt;lineCharCount val=&quot;58&quot;/&gt;&lt;lineCharCount val=&quot;78&quot;/&gt;&lt;lineCharCount val=&quot;77&quot;/&gt;&lt;lineCharCount val=&quot;21&quot;/&gt;&lt;lineCharCount val=&quot;63&quot;/&gt;&lt;lineCharCount val=&quot;54&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ThreeDShapeInfo&gt;&lt;uuid val=&quot;{AEAFF232-6E5D-41CF-A993-BA6B8D83D181}&quot;/&gt;&lt;isInvalidForFieldText val=&quot;0&quot;/&gt;&lt;Image&gt;&lt;filename val=&quot;C:\Users\delroy\AppData\Local\Temp\CP130966668218Session\CPTrustFolder130966668218\PPTImport130967940562\data\asimages\{AEAFF232-6E5D-41CF-A993-BA6B8D83D181}_3.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3&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HTML_SHAPEINFO" val="&lt;ThreeDShapeInfo&gt;&lt;uuid val=&quot;{4927A61E-FBB2-4F75-8899-7A946F01D785}&quot;/&gt;&lt;isInvalidForFieldText val=&quot;0&quot;/&gt;&lt;Image&gt;&lt;filename val=&quot;C:\Users\delroy\AppData\Local\Temp\CP130966668218Session\CPTrustFolder130966668218\PPTImport130967940562\data\asimages\{4927A61E-FBB2-4F75-8899-7A946F01D785}_3.png&quot;/&gt;&lt;left val=&quot;622&quot;/&gt;&lt;top val=&quot;356&quot;/&gt;&lt;width val=&quot;544&quot;/&gt;&lt;height val=&quot;210&quot;/&gt;&lt;hasText val=&quot;1&quot;/&gt;&lt;/Image&gt;&lt;/ThreeDShapeInfo&gt;"/>
  <p:tag name="PRESENTER_SHAPETEXTINFO" val="&lt;ShapeTextInfo&gt;&lt;TableIndex row=&quot;-1&quot; col=&quot;-1&quot;&gt;&lt;linesCount val=&quot;7&quot;/&gt;&lt;lineCharCount val=&quot;10&quot;/&gt;&lt;lineCharCount val=&quot;2&quot;/&gt;&lt;lineCharCount val=&quot;13&quot;/&gt;&lt;lineCharCount val=&quot;19&quot;/&gt;&lt;lineCharCount val=&quot;12&quot;/&gt;&lt;lineCharCount val=&quot;51&quot;/&gt;&lt;lineCharCount val=&quot;2&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DF2A9CD1-8E1A-4724-ABD9-FD4F4D250CA2}&quot;/&gt;&lt;isInvalidForFieldText val=&quot;0&quot;/&gt;&lt;Image&gt;&lt;filename val=&quot;C:\Users\delroy\AppData\Local\Temp\CP130966668218Session\CPTrustFolder130966668218\PPTImport130967940562\data\asimages\{DF2A9CD1-8E1A-4724-ABD9-FD4F4D250CA2}_3.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3&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D4AD0A78-79CC-471F-A3DC-00D656FAA93B}&quot;/&gt;&lt;isInvalidForFieldText val=&quot;0&quot;/&gt;&lt;Image&gt;&lt;filename val=&quot;C:\Users\delroy\AppData\Local\Temp\CP130966668218Session\CPTrustFolder130966668218\PPTImport130967940562\data\asimages\{D4AD0A78-79CC-471F-A3DC-00D656FAA93B}_3.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4&quot;/&gt;&lt;lineCharCount val=&quot;26&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AUTOSHAPE_INFO" val="&lt;ThreeDShapeInfo&gt;&lt;uuid val=&quot;{05A4DCB6-5576-4315-A0CC-0433F9D25928}&quot;/&gt;&lt;isInvalidForFieldText val=&quot;0&quot;/&gt;&lt;Image&gt;&lt;filename val=&quot;C:\Users\delroy\AppData\Local\Temp\CP130966668218Session\CPTrustFolder130966668218\PPTImport130967940562\data\asimages\{05A4DCB6-5576-4315-A0CC-0433F9D25928}.png&quot;/&gt;&lt;left val=&quot;112&quot;/&gt;&lt;top val=&quot;356&quot;/&gt;&lt;width val=&quot;492&quot;/&gt;&lt;height val=&quot;19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A1D44D58-76F9-4B50-AB2F-9F00A718777A}&quot;/&gt;&lt;isInvalidForFieldText val=&quot;0&quot;/&gt;&lt;Image&gt;&lt;filename val=&quot;C:\Users\delroy\AppData\Local\Temp\CP130966668218Session\CPTrustFolder130966668218\PPTImport130967940562\data\asimages\{A1D44D58-76F9-4B50-AB2F-9F00A718777A}_4.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9&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7804634D-22CE-47AA-B9F9-4EF4A761A600}&quot;/&gt;&lt;isInvalidForFieldText val=&quot;0&quot;/&gt;&lt;Image&gt;&lt;filename val=&quot;C:\Users\delroy\AppData\Local\Temp\CP130966668218Session\CPTrustFolder130966668218\PPTImport130967940562\data\asimages\{7804634D-22CE-47AA-B9F9-4EF4A761A600}_4.png&quot;/&gt;&lt;left val=&quot;229&quot;/&gt;&lt;top val=&quot;273&quot;/&gt;&lt;width val=&quot;817&quot;/&gt;&lt;height val=&quot;329&quot;/&gt;&lt;hasText val=&quot;1&quot;/&gt;&lt;/Image&gt;&lt;/ThreeDShapeInfo&gt;"/>
  <p:tag name="PRESENTER_SHAPETEXTINFO" val="&lt;ShapeTextInfo&gt;&lt;TableIndex row=&quot;-1&quot; col=&quot;-1&quot;&gt;&lt;linesCount val=&quot;4&quot;/&gt;&lt;lineCharCount val=&quot;29&quot;/&gt;&lt;lineCharCount val=&quot;62&quot;/&gt;&lt;lineCharCount val=&quot;69&quot;/&gt;&lt;lineCharCount val=&quot;48&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SHAPEINFO" val="&lt;ThreeDShapeInfo&gt;&lt;uuid val=&quot;{D3216CB7-578C-45FB-8193-3DC976040E3A}&quot;/&gt;&lt;isInvalidForFieldText val=&quot;0&quot;/&gt;&lt;Image&gt;&lt;filename val=&quot;C:\Users\delroy\AppData\Local\Temp\CP130966668218Session\CPTrustFolder130966668218\PPTImport130967940562\data\asimages\{D3216CB7-578C-45FB-8193-3DC976040E3A}_4.png&quot;/&gt;&lt;left val=&quot;228&quot;/&gt;&lt;top val=&quot;452&quot;/&gt;&lt;width val=&quot;818&quot;/&gt;&lt;height val=&quot;138&quot;/&gt;&lt;hasText val=&quot;1&quot;/&gt;&lt;/Image&gt;&lt;/ThreeDShapeInfo&gt;"/>
  <p:tag name="PRESENTER_SHAPETEXTINFO" val="&lt;ShapeTextInfo&gt;&lt;TableIndex row=&quot;-1&quot; col=&quot;-1&quot;&gt;&lt;linesCount val=&quot;4&quot;/&gt;&lt;lineCharCount val=&quot;35&quot;/&gt;&lt;lineCharCount val=&quot;2&quot;/&gt;&lt;lineCharCount val=&quot;39&quot;/&gt;&lt;lineCharCount val=&quot;1&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SHAPEINFO" val="&lt;ThreeDShapeInfo&gt;&lt;uuid val=&quot;{D7536CCF-117E-4B44-A682-1DEC08D29250}&quot;/&gt;&lt;isInvalidForFieldText val=&quot;0&quot;/&gt;&lt;Image&gt;&lt;filename val=&quot;C:\Users\delroy\AppData\Local\Temp\CP130966668218Session\CPTrustFolder130966668218\PPTImport130967940562\data\asimages\{D7536CCF-117E-4B44-A682-1DEC08D29250}_5.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16&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HTML_SHAPEINFO" val="&lt;ThreeDShapeInfo&gt;&lt;uuid val=&quot;{823D714B-9212-4482-BF6C-85F70C9EC621}&quot;/&gt;&lt;isInvalidForFieldText val=&quot;0&quot;/&gt;&lt;Image&gt;&lt;filename val=&quot;C:\Users\delroy\AppData\Local\Temp\CP130966668218Session\CPTrustFolder130966668218\PPTImport130967940562\data\asimages\{823D714B-9212-4482-BF6C-85F70C9EC621}_5.png&quot;/&gt;&lt;left val=&quot;161&quot;/&gt;&lt;top val=&quot;326&quot;/&gt;&lt;width val=&quot;453&quot;/&gt;&lt;height val=&quot;276&quot;/&gt;&lt;hasText val=&quot;1&quot;/&gt;&lt;/Image&gt;&lt;/ThreeDShapeInfo&gt;"/>
  <p:tag name="PRESENTER_SHAPETEXTINFO" val="&lt;ShapeTextInfo&gt;&lt;TableIndex row=&quot;-1&quot; col=&quot;-1&quot;&gt;&lt;linesCount val=&quot;5&quot;/&gt;&lt;lineCharCount val=&quot;7&quot;/&gt;&lt;lineCharCount val=&quot;7&quot;/&gt;&lt;lineCharCount val=&quot;7&quot;/&gt;&lt;lineCharCount val=&quot;1&quot;/&gt;&lt;lineCharCount val=&quot;1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HTML_SHAPEINFO" val="&lt;ThreeDShapeInfo&gt;&lt;uuid val=&quot;{5C38ED0F-86CB-476B-BA03-A23FBCF4ABE8}&quot;/&gt;&lt;isInvalidForFieldText val=&quot;0&quot;/&gt;&lt;Image&gt;&lt;filename val=&quot;C:\Users\delroy\AppData\Local\Temp\CP130966668218Session\CPTrustFolder130966668218\PPTImport130967940562\data\asimages\{5C38ED0F-86CB-476B-BA03-A23FBCF4ABE8}_5.png&quot;/&gt;&lt;left val=&quot;660&quot;/&gt;&lt;top val=&quot;326&quot;/&gt;&lt;width val=&quot;452&quot;/&gt;&lt;height val=&quot;276&quot;/&gt;&lt;hasText val=&quot;1&quot;/&gt;&lt;/Image&gt;&lt;/ThreeDShapeInfo&gt;"/>
  <p:tag name="PRESENTER_SHAPETEXTINFO" val="&lt;ShapeTextInfo&gt;&lt;TableIndex row=&quot;-1&quot; col=&quot;-1&quot;&gt;&lt;linesCount val=&quot;5&quot;/&gt;&lt;lineCharCount val=&quot;7&quot;/&gt;&lt;lineCharCount val=&quot;7&quot;/&gt;&lt;lineCharCount val=&quot;7&quot;/&gt;&lt;lineCharCount val=&quot;1&quot;/&gt;&lt;lineCharCount val=&quot;2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HTML_SHAPEINFO" val="&lt;ThreeDShapeInfo&gt;&lt;uuid val=&quot;{0735732B-E571-4E1B-970E-7817839D0E60}&quot;/&gt;&lt;isInvalidForFieldText val=&quot;0&quot;/&gt;&lt;Image&gt;&lt;filename val=&quot;C:\Users\delroy\AppData\Local\Temp\CP130966668218Session\CPTrustFolder130966668218\PPTImport130967940562\data\asimages\{0735732B-E571-4E1B-970E-7817839D0E60}_5.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21&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HTML_SHAPEINFO" val="&lt;ThreeDShapeInfo&gt;&lt;uuid val=&quot;{7ACE6F17-42F3-440C-A51B-490DD48A0865}&quot;/&gt;&lt;isInvalidForFieldText val=&quot;0&quot;/&gt;&lt;Image&gt;&lt;filename val=&quot;C:\Users\delroy\AppData\Local\Temp\CP130966668218Session\CPTrustFolder130966668218\PPTImport130967940562\data\asimages\{7ACE6F17-42F3-440C-A51B-490DD48A0865}_5.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6&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HTML_SHAPEINFO" val="&lt;ThreeDShapeInfo&gt;&lt;uuid val=&quot;{6AAA7DC3-201E-48D2-98FC-E32DDA59AC8C}&quot;/&gt;&lt;isInvalidForFieldText val=&quot;0&quot;/&gt;&lt;Image&gt;&lt;filename val=&quot;C:\Users\delroy\AppData\Local\Temp\CP130966668218Session\CPTrustFolder130966668218\PPTImport130967940562\data\asimages\{6AAA7DC3-201E-48D2-98FC-E32DDA59AC8C}_6.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15&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HTML_SHAPEINFO" val="&lt;ThreeDShapeInfo&gt;&lt;uuid val=&quot;{ABB7CD73-53FD-45B5-8089-1749EEBE8DEE}&quot;/&gt;&lt;isInvalidForFieldText val=&quot;0&quot;/&gt;&lt;Image&gt;&lt;filename val=&quot;C:\Users\delroy\AppData\Local\Temp\CP130966668218Session\CPTrustFolder130966668218\PPTImport130967940562\data\asimages\{ABB7CD73-53FD-45B5-8089-1749EEBE8DEE}_6.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15&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SHAPEINFO" val="&lt;ThreeDShapeInfo&gt;&lt;uuid val=&quot;{EACA4BE7-8680-4D0F-B513-E66B5EC17432}&quot;/&gt;&lt;isInvalidForFieldText val=&quot;0&quot;/&gt;&lt;Image&gt;&lt;filename val=&quot;C:\Users\delroy\AppData\Local\Temp\CP130966668218Session\CPTrustFolder130966668218\PPTImport130967940562\data\asimages\{EACA4BE7-8680-4D0F-B513-E66B5EC17432}_6.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25&quot;/&gt;&lt;lineCharCount val=&quot;22&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ThreeDShapeInfo&gt;&lt;uuid val=&quot;{CDF02C8A-3D08-4FB2-B411-A31F73C4A87F}&quot;/&gt;&lt;isInvalidForFieldText val=&quot;0&quot;/&gt;&lt;Image&gt;&lt;filename val=&quot;C:\Users\delroy\AppData\Local\Temp\CP130966668218Session\CPTrustFolder130966668218\PPTImport130967940562\data\asimages\{CDF02C8A-3D08-4FB2-B411-A31F73C4A87F}_7.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22&quot;/&gt;&lt;lineCharCount val=&quot;32&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HTML_SHAPEINFO" val="&lt;ThreeDShapeInfo&gt;&lt;uuid val=&quot;{C3BE07FD-6150-4B40-8916-EEACB3CFE01F}&quot;/&gt;&lt;isInvalidForFieldText val=&quot;0&quot;/&gt;&lt;Image&gt;&lt;filename val=&quot;C:\Users\delroy\AppData\Local\Temp\CP130966668218Session\CPTrustFolder130966668218\PPTImport130967940562\data\asimages\{C3BE07FD-6150-4B40-8916-EEACB3CFE01F}_7.png&quot;/&gt;&lt;left val=&quot;161&quot;/&gt;&lt;top val=&quot;273&quot;/&gt;&lt;width val=&quot;456&quot;/&gt;&lt;height val=&quot;333&quot;/&gt;&lt;hasText val=&quot;1&quot;/&gt;&lt;/Image&gt;&lt;/ThreeDShapeInfo&gt;"/>
  <p:tag name="PRESENTER_SHAPETEXTINFO" val="&lt;ShapeTextInfo&gt;&lt;TableIndex row=&quot;-1&quot; col=&quot;-1&quot;&gt;&lt;linesCount val=&quot;9&quot;/&gt;&lt;lineCharCount val=&quot;25&quot;/&gt;&lt;lineCharCount val=&quot;18&quot;/&gt;&lt;lineCharCount val=&quot;16&quot;/&gt;&lt;lineCharCount val=&quot;37&quot;/&gt;&lt;lineCharCount val=&quot;28&quot;/&gt;&lt;lineCharCount val=&quot;26&quot;/&gt;&lt;lineCharCount val=&quot;41&quot;/&gt;&lt;lineCharCount val=&quot;38&quot;/&gt;&lt;lineCharCount val=&quot;15&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HTML_AUTOSHAPE_INFO" val="&lt;ThreeDShapeInfo&gt;&lt;uuid val=&quot;{F5B8BE90-E6DF-42A4-9266-5FDA42B28704}&quot;/&gt;&lt;isInvalidForFieldText val=&quot;0&quot;/&gt;&lt;Image&gt;&lt;filename val=&quot;C:\Users\delroy\AppData\Local\Temp\CP130966668218Session\CPTrustFolder130966668218\PPTImport130967940562\data\asimages\{F5B8BE90-E6DF-42A4-9266-5FDA42B28704}.png&quot;/&gt;&lt;left val=&quot;652&quot;/&gt;&lt;top val=&quot;359&quot;/&gt;&lt;width val=&quot;466&quot;/&gt;&lt;height val=&quot;164&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HTML_SHAPEINFO" val="&lt;ThreeDShapeInfo&gt;&lt;uuid val=&quot;{5047A9EC-E7A4-4562-AF0B-EE68F445913E}&quot;/&gt;&lt;isInvalidForFieldText val=&quot;0&quot;/&gt;&lt;Image&gt;&lt;filename val=&quot;C:\Users\delroy\AppData\Local\Temp\CP130966668218Session\CPTrustFolder130966668218\PPTImport130967940562\data\asimages\{5047A9EC-E7A4-4562-AF0B-EE68F445913E}_8.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9&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ThreeDShapeInfo&gt;&lt;uuid val=&quot;{27B2C3BC-4AE0-4F2E-96C8-6573CE41C3E7}&quot;/&gt;&lt;isInvalidForFieldText val=&quot;0&quot;/&gt;&lt;Image&gt;&lt;filename val=&quot;C:\Users\delroy\AppData\Local\Temp\CP130966668218Session\CPTrustFolder130966668218\PPTImport130967940562\data\asimages\{27B2C3BC-4AE0-4F2E-96C8-6573CE41C3E7}_8.png&quot;/&gt;&lt;left val=&quot;96&quot;/&gt;&lt;top val=&quot;329&quot;/&gt;&lt;width val=&quot;540&quot;/&gt;&lt;height val=&quot;274&quot;/&gt;&lt;hasText val=&quot;1&quot;/&gt;&lt;/Image&gt;&lt;/ThreeDShapeInfo&gt;"/>
  <p:tag name="PRESENTER_SHAPETEXTINFO" val="&lt;ShapeTextInfo&gt;&lt;TableIndex row=&quot;-1&quot; col=&quot;-1&quot;&gt;&lt;linesCount val=&quot;5&quot;/&gt;&lt;lineCharCount val=&quot;1&quot;/&gt;&lt;lineCharCount val=&quot;1&quot;/&gt;&lt;lineCharCount val=&quot;26&quot;/&gt;&lt;lineCharCount val=&quot;26&quot;/&gt;&lt;lineCharCount val=&quot;37&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HTML_SHAPEINFO" val="&lt;ThreeDShapeInfo&gt;&lt;uuid val=&quot;{8C7F513D-7B31-4903-A855-11F8E71B3BCA}&quot;/&gt;&lt;isInvalidForFieldText val=&quot;0&quot;/&gt;&lt;Image&gt;&lt;filename val=&quot;C:\Users\delroy\AppData\Local\Temp\CP130966668218Session\CPTrustFolder130966668218\PPTImport130967940562\data\asimages\{8C7F513D-7B31-4903-A855-11F8E71B3BCA}_8.png&quot;/&gt;&lt;left val=&quot;660&quot;/&gt;&lt;top val=&quot;326&quot;/&gt;&lt;width val=&quot;503&quot;/&gt;&lt;height val=&quot;276&quot;/&gt;&lt;hasText val=&quot;1&quot;/&gt;&lt;/Image&gt;&lt;/ThreeDShapeInfo&gt;"/>
  <p:tag name="PRESENTER_SHAPETEXTINFO" val="&lt;ShapeTextInfo&gt;&lt;TableIndex row=&quot;-1&quot; col=&quot;-1&quot;&gt;&lt;linesCount val=&quot;5&quot;/&gt;&lt;lineCharCount val=&quot;16&quot;/&gt;&lt;lineCharCount val=&quot;1&quot;/&gt;&lt;lineCharCount val=&quot;35&quot;/&gt;&lt;lineCharCount val=&quot;34&quot;/&gt;&lt;lineCharCount val=&quot;34&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HTML_SHAPEINFO" val="&lt;ThreeDShapeInfo&gt;&lt;uuid val=&quot;{C0B74937-E967-4515-913A-3EFDB1595344}&quot;/&gt;&lt;isInvalidForFieldText val=&quot;0&quot;/&gt;&lt;Image&gt;&lt;filename val=&quot;C:\Users\delroy\AppData\Local\Temp\CP130966668218Session\CPTrustFolder130966668218\PPTImport130967940562\data\asimages\{C0B74937-E967-4515-913A-3EFDB1595344}_8.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14&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HTML_SHAPEINFO" val="&lt;ThreeDShapeInfo&gt;&lt;uuid val=&quot;{55A49EC5-48F8-4DD6-BEBF-A73991942C4A}&quot;/&gt;&lt;isInvalidForFieldText val=&quot;0&quot;/&gt;&lt;Image&gt;&lt;filename val=&quot;C:\Users\delroy\AppData\Local\Temp\CP130966668218Session\CPTrustFolder130966668218\PPTImport130967940562\data\asimages\{55A49EC5-48F8-4DD6-BEBF-A73991942C4A}_8.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7&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HTML_SHAPEINFO" val="&lt;ThreeDShapeInfo&gt;&lt;uuid val=&quot;{50524B93-D6E6-4444-A85A-609CDE697CBD}&quot;/&gt;&lt;isInvalidForFieldText val=&quot;0&quot;/&gt;&lt;Image&gt;&lt;filename val=&quot;C:\Users\delroy\AppData\Local\Temp\CP130966668218Session\CPTrustFolder130966668218\PPTImport130967940562\data\asimages\{50524B93-D6E6-4444-A85A-609CDE697CBD}_9.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9&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HTML_SHAPEINFO" val="&lt;ThreeDShapeInfo&gt;&lt;uuid val=&quot;{9BB30CD8-1A43-4AAA-ACDE-6D5DE975A4CD}&quot;/&gt;&lt;isInvalidForFieldText val=&quot;0&quot;/&gt;&lt;Image&gt;&lt;filename val=&quot;C:\Users\delroy\AppData\Local\Temp\CP130966668218Session\CPTrustFolder130966668218\PPTImport130967940562\data\asimages\{9BB30CD8-1A43-4AAA-ACDE-6D5DE975A4CD}_9.png&quot;/&gt;&lt;left val=&quot;229&quot;/&gt;&lt;top val=&quot;273&quot;/&gt;&lt;width val=&quot;817&quot;/&gt;&lt;height val=&quot;329&quot;/&gt;&lt;hasText val=&quot;1&quot;/&gt;&lt;/Image&gt;&lt;/ThreeDShapeInfo&gt;"/>
  <p:tag name="PRESENTER_SHAPETEXTINFO" val="&lt;ShapeTextInfo&gt;&lt;TableIndex row=&quot;-1&quot; col=&quot;-1&quot;&gt;&lt;linesCount val=&quot;4&quot;/&gt;&lt;lineCharCount val=&quot;23&quot;/&gt;&lt;lineCharCount val=&quot;25&quot;/&gt;&lt;lineCharCount val=&quot;44&quot;/&gt;&lt;lineCharCount val=&quot;42&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HTML_AUTOSHAPE_INFO" val="&lt;ThreeDShapeInfo&gt;&lt;uuid val=&quot;{28723C13-E7B0-4144-BB3A-F6A59303EFA7}&quot;/&gt;&lt;isInvalidForFieldText val=&quot;0&quot;/&gt;&lt;Image&gt;&lt;filename val=&quot;C:\Users\delroy\AppData\Local\Temp\CP130966668218Session\CPTrustFolder130966668218\PPTImport130967940562\data\asimages\{28723C13-E7B0-4144-BB3A-F6A59303EFA7}.png&quot;/&gt;&lt;left val=&quot;299&quot;/&gt;&lt;top val=&quot;452&quot;/&gt;&lt;width val=&quot;680&quot;/&gt;&lt;height val=&quot;141&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3016</TotalTime>
  <Words>1426</Words>
  <Application>Microsoft Office PowerPoint</Application>
  <PresentationFormat>Widescreen</PresentationFormat>
  <Paragraphs>90</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Consolas</vt:lpstr>
      <vt:lpstr>Courier New</vt:lpstr>
      <vt:lpstr>Gill Sans MT</vt:lpstr>
      <vt:lpstr>Parcel</vt:lpstr>
      <vt:lpstr>Operators as friend Functions</vt:lpstr>
      <vt:lpstr>friend Function Review</vt:lpstr>
      <vt:lpstr>Class with an Overloaded friend Operator</vt:lpstr>
      <vt:lpstr>Function Definition</vt:lpstr>
      <vt:lpstr>Calling Syntaxes</vt:lpstr>
      <vt:lpstr>The Relationship between Operands and Arguments</vt:lpstr>
      <vt:lpstr>Why friend Functions? The problem with member operands</vt:lpstr>
      <vt:lpstr>Complete Solution</vt:lpstr>
      <vt:lpstr>One Function to Rule Them 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As friend Functions</dc:title>
  <dc:creator>Delroy Brinkerhoff</dc:creator>
  <cp:lastModifiedBy>delroy</cp:lastModifiedBy>
  <cp:revision>50</cp:revision>
  <dcterms:created xsi:type="dcterms:W3CDTF">2016-07-13T22:03:45Z</dcterms:created>
  <dcterms:modified xsi:type="dcterms:W3CDTF">2024-07-30T09:55:37Z</dcterms:modified>
</cp:coreProperties>
</file>