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2.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2.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3.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notesSlides/notesSlide4.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5.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6.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notesSlides/notesSlide7.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0FB9E6-74E0-4D7B-8115-31300232A93D}" type="datetimeFigureOut">
              <a:rPr lang="en-US" smtClean="0"/>
              <a:t>8/1/2024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0A914B-9976-4909-B4B4-7987E9E8F766}" type="slidenum">
              <a:rPr lang="en-US" smtClean="0"/>
              <a:t>‹#›</a:t>
            </a:fld>
            <a:endParaRPr lang="en-US"/>
          </a:p>
        </p:txBody>
      </p:sp>
    </p:spTree>
    <p:extLst>
      <p:ext uri="{BB962C8B-B14F-4D97-AF65-F5344CB8AC3E}">
        <p14:creationId xmlns:p14="http://schemas.microsoft.com/office/powerpoint/2010/main" val="849494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Conversion operators are similar to conversion constructors in converting an object to another value with a different data type. I find it convenient to think of them as opposite operations, like addition and subtraction. I think of constructors as “pulling” data into an object and operators as “pushing” it out.</a:t>
            </a:r>
          </a:p>
          <a:p>
            <a:endParaRPr lang="en-US" dirty="0"/>
          </a:p>
        </p:txBody>
      </p:sp>
      <p:sp>
        <p:nvSpPr>
          <p:cNvPr id="4" name="Slide Number Placeholder 3"/>
          <p:cNvSpPr>
            <a:spLocks noGrp="1"/>
          </p:cNvSpPr>
          <p:nvPr>
            <p:ph type="sldNum" sz="quarter" idx="5"/>
          </p:nvPr>
        </p:nvSpPr>
        <p:spPr/>
        <p:txBody>
          <a:bodyPr/>
          <a:lstStyle/>
          <a:p>
            <a:fld id="{C20A914B-9976-4909-B4B4-7987E9E8F766}" type="slidenum">
              <a:rPr lang="en-US" smtClean="0"/>
              <a:t>1</a:t>
            </a:fld>
            <a:endParaRPr lang="en-US"/>
          </a:p>
        </p:txBody>
      </p:sp>
    </p:spTree>
    <p:extLst>
      <p:ext uri="{BB962C8B-B14F-4D97-AF65-F5344CB8AC3E}">
        <p14:creationId xmlns:p14="http://schemas.microsoft.com/office/powerpoint/2010/main" val="1380683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C++ has three mechanisms to convert between its fundamental or built-in datatypes. The textbook details the mechanisms in previous chapters. We review the fundamental type conversions here, but you should follow the “Review” links as needed. The following examples are deliberately brief, omitting unnecessary detail; specifically, ellipses replace extraneous code.</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first mechanism is automatic type promotions, which occur when the compiler detects that two values have incompatible types and can safely convert one value to correct the incompatibility. In the first example, the compiler can’t add an integer and a double, but it can automatically convert the integer to a double, allowing it to complete the operation. Assignment, argument passing, and a function return can also trigger type promotions.</a:t>
            </a:r>
          </a:p>
          <a:p>
            <a:endParaRPr lang="en-US" dirty="0"/>
          </a:p>
        </p:txBody>
      </p:sp>
      <p:sp>
        <p:nvSpPr>
          <p:cNvPr id="4" name="Slide Number Placeholder 3"/>
          <p:cNvSpPr>
            <a:spLocks noGrp="1"/>
          </p:cNvSpPr>
          <p:nvPr>
            <p:ph type="sldNum" sz="quarter" idx="5"/>
          </p:nvPr>
        </p:nvSpPr>
        <p:spPr/>
        <p:txBody>
          <a:bodyPr/>
          <a:lstStyle/>
          <a:p>
            <a:fld id="{C20A914B-9976-4909-B4B4-7987E9E8F766}" type="slidenum">
              <a:rPr lang="en-US" smtClean="0"/>
              <a:t>2</a:t>
            </a:fld>
            <a:endParaRPr lang="en-US"/>
          </a:p>
        </p:txBody>
      </p:sp>
    </p:spTree>
    <p:extLst>
      <p:ext uri="{BB962C8B-B14F-4D97-AF65-F5344CB8AC3E}">
        <p14:creationId xmlns:p14="http://schemas.microsoft.com/office/powerpoint/2010/main" val="181319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Sometimes, a program can complete an operation in multiple ways, forcing programmers to choose one explicitly. A frequent example is grouping parentheses, one of three parenthesis applications. Another is typecasting, which C++ also implements with parentheses.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Without programmer intervention, the program evaluates the division operation using integer division, truncating the result. If truncation is not the desired outcome, programmers can cast one of the operands, changing its type. The new or destination type forms the operator’s name, which the program calls using either the operator or function-call notation. Before evaluating the expression, the program converts the 2 to a double value.</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final example converts a Circle object to a Shape. This conversion only makes sense in highly constrained situations, which the text covers in the next chapter. We create conversion operators by overloading the casting operator.</a:t>
            </a:r>
          </a:p>
          <a:p>
            <a:endParaRPr lang="en-US" dirty="0"/>
          </a:p>
        </p:txBody>
      </p:sp>
      <p:sp>
        <p:nvSpPr>
          <p:cNvPr id="4" name="Slide Number Placeholder 3"/>
          <p:cNvSpPr>
            <a:spLocks noGrp="1"/>
          </p:cNvSpPr>
          <p:nvPr>
            <p:ph type="sldNum" sz="quarter" idx="5"/>
          </p:nvPr>
        </p:nvSpPr>
        <p:spPr/>
        <p:txBody>
          <a:bodyPr/>
          <a:lstStyle/>
          <a:p>
            <a:fld id="{C20A914B-9976-4909-B4B4-7987E9E8F766}" type="slidenum">
              <a:rPr lang="en-US" smtClean="0"/>
              <a:t>3</a:t>
            </a:fld>
            <a:endParaRPr lang="en-US"/>
          </a:p>
        </p:txBody>
      </p:sp>
    </p:spTree>
    <p:extLst>
      <p:ext uri="{BB962C8B-B14F-4D97-AF65-F5344CB8AC3E}">
        <p14:creationId xmlns:p14="http://schemas.microsoft.com/office/powerpoint/2010/main" val="1810767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Typecasting only works when the source and destination types are “close” or “sort of the same.” So, we can cast between an integer and a double because they are “close” or “sort of the same” in the sense that they are both numbers. Programmers use functions to convert between dissimilar datatypes. The parentheses form the function call operator, the third meaning C++ gives them, suggesting programmers must exercise caution to use them correctly.</a:t>
            </a:r>
          </a:p>
          <a:p>
            <a:endParaRPr lang="en-US" dirty="0"/>
          </a:p>
        </p:txBody>
      </p:sp>
      <p:sp>
        <p:nvSpPr>
          <p:cNvPr id="4" name="Slide Number Placeholder 3"/>
          <p:cNvSpPr>
            <a:spLocks noGrp="1"/>
          </p:cNvSpPr>
          <p:nvPr>
            <p:ph type="sldNum" sz="quarter" idx="5"/>
          </p:nvPr>
        </p:nvSpPr>
        <p:spPr/>
        <p:txBody>
          <a:bodyPr/>
          <a:lstStyle/>
          <a:p>
            <a:fld id="{C20A914B-9976-4909-B4B4-7987E9E8F766}" type="slidenum">
              <a:rPr lang="en-US" smtClean="0"/>
              <a:t>4</a:t>
            </a:fld>
            <a:endParaRPr lang="en-US"/>
          </a:p>
        </p:txBody>
      </p:sp>
    </p:spTree>
    <p:extLst>
      <p:ext uri="{BB962C8B-B14F-4D97-AF65-F5344CB8AC3E}">
        <p14:creationId xmlns:p14="http://schemas.microsoft.com/office/powerpoint/2010/main" val="21234419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Conversion constructors convert fundamental data or objects to an instance of the target or destination class - Time in the first example or a fraction in the second. Conversion constructors often have a single parameter, but that’s a notational convenience, making it easier for programmers to conceptualize and communicate about programs. Programmers define conversion constructors in the destination class: Time or fraction. The Time constructor converts one integer to a Time object, while the fraction constructor converts 0, 1, or 2 integers to objects - the default arguments allow programs to call the fraction constructor 3 ways.</a:t>
            </a:r>
          </a:p>
          <a:p>
            <a:endParaRPr lang="en-US" dirty="0"/>
          </a:p>
        </p:txBody>
      </p:sp>
      <p:sp>
        <p:nvSpPr>
          <p:cNvPr id="4" name="Slide Number Placeholder 3"/>
          <p:cNvSpPr>
            <a:spLocks noGrp="1"/>
          </p:cNvSpPr>
          <p:nvPr>
            <p:ph type="sldNum" sz="quarter" idx="5"/>
          </p:nvPr>
        </p:nvSpPr>
        <p:spPr/>
        <p:txBody>
          <a:bodyPr/>
          <a:lstStyle/>
          <a:p>
            <a:fld id="{C20A914B-9976-4909-B4B4-7987E9E8F766}" type="slidenum">
              <a:rPr lang="en-US" smtClean="0"/>
              <a:t>5</a:t>
            </a:fld>
            <a:endParaRPr lang="en-US"/>
          </a:p>
        </p:txBody>
      </p:sp>
    </p:spTree>
    <p:extLst>
      <p:ext uri="{BB962C8B-B14F-4D97-AF65-F5344CB8AC3E}">
        <p14:creationId xmlns:p14="http://schemas.microsoft.com/office/powerpoint/2010/main" val="41971025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Programmers overload the casting operator to form a conversion operator. Although this is not always the case, conversion operators typically work in the opposite direction from constructors, so programmers define them in the source class. For the Time example, a constructor converts an integer to a Time object, and the function converts a Time object to an integer. Finally, programmers may choose which casting notation they prefer.</a:t>
            </a:r>
          </a:p>
          <a:p>
            <a:endParaRPr lang="en-US" dirty="0"/>
          </a:p>
        </p:txBody>
      </p:sp>
      <p:sp>
        <p:nvSpPr>
          <p:cNvPr id="4" name="Slide Number Placeholder 3"/>
          <p:cNvSpPr>
            <a:spLocks noGrp="1"/>
          </p:cNvSpPr>
          <p:nvPr>
            <p:ph type="sldNum" sz="quarter" idx="5"/>
          </p:nvPr>
        </p:nvSpPr>
        <p:spPr/>
        <p:txBody>
          <a:bodyPr/>
          <a:lstStyle/>
          <a:p>
            <a:fld id="{C20A914B-9976-4909-B4B4-7987E9E8F766}" type="slidenum">
              <a:rPr lang="en-US" smtClean="0"/>
              <a:t>6</a:t>
            </a:fld>
            <a:endParaRPr lang="en-US"/>
          </a:p>
        </p:txBody>
      </p:sp>
    </p:spTree>
    <p:extLst>
      <p:ext uri="{BB962C8B-B14F-4D97-AF65-F5344CB8AC3E}">
        <p14:creationId xmlns:p14="http://schemas.microsoft.com/office/powerpoint/2010/main" val="20454153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fraction constructor, which programs can call three different ways, converts from 0 to 2 integers to a fraction. While it’s reasonable to convert the fraction 5/1 to an integer, converting a more general fraction, like 2/3, to an integer doesn’t make sense. However, converting it to a floating-point value, such as a double, is reasonable.</a:t>
            </a:r>
          </a:p>
          <a:p>
            <a:endParaRPr lang="en-US" dirty="0"/>
          </a:p>
        </p:txBody>
      </p:sp>
      <p:sp>
        <p:nvSpPr>
          <p:cNvPr id="4" name="Slide Number Placeholder 3"/>
          <p:cNvSpPr>
            <a:spLocks noGrp="1"/>
          </p:cNvSpPr>
          <p:nvPr>
            <p:ph type="sldNum" sz="quarter" idx="5"/>
          </p:nvPr>
        </p:nvSpPr>
        <p:spPr/>
        <p:txBody>
          <a:bodyPr/>
          <a:lstStyle/>
          <a:p>
            <a:fld id="{C20A914B-9976-4909-B4B4-7987E9E8F766}" type="slidenum">
              <a:rPr lang="en-US" smtClean="0"/>
              <a:t>7</a:t>
            </a:fld>
            <a:endParaRPr lang="en-US"/>
          </a:p>
        </p:txBody>
      </p:sp>
    </p:spTree>
    <p:extLst>
      <p:ext uri="{BB962C8B-B14F-4D97-AF65-F5344CB8AC3E}">
        <p14:creationId xmlns:p14="http://schemas.microsoft.com/office/powerpoint/2010/main" val="15229129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Conversion constructors and operators are often mutually incompatible in the same class. Given the Time class’s two conversion functions, the addition operation is ambiguous. The compiler could call the constructor, converting 30 to a Time object, or the operator, converting T to an integer. This ambiguity causes a fatal compile-time error. The fraction example is similar. The compiler can “choose” to call the constructor, converting the 5 to a fraction. Alternatively, it can call the operator to convert F to a double, promote the 5 to 5.0, and then sum the resulting values.</a:t>
            </a:r>
          </a:p>
          <a:p>
            <a:endParaRPr lang="en-US" dirty="0"/>
          </a:p>
        </p:txBody>
      </p:sp>
      <p:sp>
        <p:nvSpPr>
          <p:cNvPr id="4" name="Slide Number Placeholder 3"/>
          <p:cNvSpPr>
            <a:spLocks noGrp="1"/>
          </p:cNvSpPr>
          <p:nvPr>
            <p:ph type="sldNum" sz="quarter" idx="5"/>
          </p:nvPr>
        </p:nvSpPr>
        <p:spPr/>
        <p:txBody>
          <a:bodyPr/>
          <a:lstStyle/>
          <a:p>
            <a:fld id="{C20A914B-9976-4909-B4B4-7987E9E8F766}" type="slidenum">
              <a:rPr lang="en-US" smtClean="0"/>
              <a:t>8</a:t>
            </a:fld>
            <a:endParaRPr lang="en-US"/>
          </a:p>
        </p:txBody>
      </p:sp>
    </p:spTree>
    <p:extLst>
      <p:ext uri="{BB962C8B-B14F-4D97-AF65-F5344CB8AC3E}">
        <p14:creationId xmlns:p14="http://schemas.microsoft.com/office/powerpoint/2010/main" val="41771517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8/1/2024</a:t>
            </a:fld>
            <a:endParaRPr lang="en-US"/>
          </a:p>
        </p:txBody>
      </p:sp>
      <p:sp>
        <p:nvSpPr>
          <p:cNvPr id="8" name="Footer Placeholder 7"/>
          <p:cNvSpPr>
            <a:spLocks noGrp="1"/>
          </p:cNvSpPr>
          <p:nvPr>
            <p:ph type="ftr" sz="quarter" idx="11"/>
            <p:custDataLst>
              <p:tags r:id="rId4"/>
            </p:custDataLst>
          </p:nvPr>
        </p:nvSpPr>
        <p:spPr/>
        <p:txBody>
          <a:bodyPr/>
          <a:lstStyle/>
          <a:p>
            <a:endParaRPr lang="en-US"/>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8/1/2024</a:t>
            </a:fld>
            <a:endParaRPr lang="en-US"/>
          </a:p>
        </p:txBody>
      </p:sp>
      <p:sp>
        <p:nvSpPr>
          <p:cNvPr id="8" name="Footer Placeholder 7"/>
          <p:cNvSpPr>
            <a:spLocks noGrp="1"/>
          </p:cNvSpPr>
          <p:nvPr>
            <p:ph type="ftr" sz="quarter" idx="11"/>
            <p:custDataLst>
              <p:tags r:id="rId4"/>
            </p:custDataLst>
          </p:nvPr>
        </p:nvSpPr>
        <p:spPr/>
        <p:txBody>
          <a:bodyPr/>
          <a:lstStyle/>
          <a:p>
            <a:endParaRPr lang="en-US"/>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8/1/2024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8/1/2024</a:t>
            </a:fld>
            <a:endParaRPr lang="en-US"/>
          </a:p>
        </p:txBody>
      </p:sp>
      <p:sp>
        <p:nvSpPr>
          <p:cNvPr id="9" name="Footer Placeholder 8"/>
          <p:cNvSpPr>
            <a:spLocks noGrp="1"/>
          </p:cNvSpPr>
          <p:nvPr>
            <p:ph type="ftr" sz="quarter" idx="11"/>
            <p:custDataLst>
              <p:tags r:id="rId5"/>
            </p:custDataLst>
          </p:nvPr>
        </p:nvSpPr>
        <p:spPr/>
        <p:txBody>
          <a:bodyPr/>
          <a:lstStyle/>
          <a:p>
            <a:endParaRPr lang="en-US"/>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8/1/2024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8/1/2024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8/1/2024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8/1/2024</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8/1/2024</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8/1/2024</a:t>
            </a:fld>
            <a:endParaRPr lang="en-US"/>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notesSlide" Target="../notesSlides/notesSlide2.xm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notesSlide" Target="../notesSlides/notesSlide5.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8.xml"/><Relationship Id="rId1" Type="http://schemas.openxmlformats.org/officeDocument/2006/relationships/tags" Target="../tags/tag37.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0.xml"/><Relationship Id="rId1" Type="http://schemas.openxmlformats.org/officeDocument/2006/relationships/tags" Target="../tags/tag39.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2.xml"/><Relationship Id="rId1" Type="http://schemas.openxmlformats.org/officeDocument/2006/relationships/tags" Target="../tags/tag41.xml"/><Relationship Id="rId4"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Conversion Operators</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Changing a value’s data type</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E066E-17FC-3D9A-460A-B32C126537B5}"/>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Fundamental Type Conversions</a:t>
            </a:r>
          </a:p>
        </p:txBody>
      </p:sp>
      <p:sp>
        <p:nvSpPr>
          <p:cNvPr id="3" name="Content Placeholder 2">
            <a:extLst>
              <a:ext uri="{FF2B5EF4-FFF2-40B4-BE49-F238E27FC236}">
                <a16:creationId xmlns:a16="http://schemas.microsoft.com/office/drawing/2014/main" id="{39300A58-EF3B-A557-ACE8-8F98D91AE7E5}"/>
              </a:ext>
            </a:extLst>
          </p:cNvPr>
          <p:cNvSpPr>
            <a:spLocks noGrp="1"/>
          </p:cNvSpPr>
          <p:nvPr>
            <p:ph sz="half" idx="1"/>
            <p:custDataLst>
              <p:tags r:id="rId2"/>
            </p:custDataLst>
          </p:nvPr>
        </p:nvSpPr>
        <p:spPr>
          <a:xfrm>
            <a:off x="1581912" y="2638044"/>
            <a:ext cx="4271771" cy="3101982"/>
          </a:xfrm>
        </p:spPr>
        <p:txBody>
          <a:bodyPr/>
          <a:lstStyle/>
          <a:p>
            <a:r>
              <a:rPr lang="en-US" b="1" dirty="0"/>
              <a:t>Type promotions</a:t>
            </a:r>
          </a:p>
          <a:p>
            <a:r>
              <a:rPr lang="en-US" dirty="0"/>
              <a:t>Typecasting</a:t>
            </a:r>
          </a:p>
          <a:p>
            <a:r>
              <a:rPr lang="en-US" dirty="0"/>
              <a:t>Functions</a:t>
            </a:r>
          </a:p>
          <a:p>
            <a:pPr lvl="1"/>
            <a:r>
              <a:rPr lang="en-US" dirty="0"/>
              <a:t>C-strings to numbers</a:t>
            </a:r>
          </a:p>
          <a:p>
            <a:pPr lvl="1"/>
            <a:r>
              <a:rPr lang="en-US" dirty="0"/>
              <a:t>Numbers to C-strings</a:t>
            </a:r>
          </a:p>
          <a:p>
            <a:pPr lvl="1"/>
            <a:r>
              <a:rPr lang="en-US" dirty="0"/>
              <a:t>string objects to numbers</a:t>
            </a:r>
          </a:p>
          <a:p>
            <a:pPr lvl="1"/>
            <a:r>
              <a:rPr lang="en-US" dirty="0"/>
              <a:t>Numbers to string objects</a:t>
            </a:r>
          </a:p>
        </p:txBody>
      </p:sp>
      <p:sp>
        <p:nvSpPr>
          <p:cNvPr id="4" name="Content Placeholder 3">
            <a:extLst>
              <a:ext uri="{FF2B5EF4-FFF2-40B4-BE49-F238E27FC236}">
                <a16:creationId xmlns:a16="http://schemas.microsoft.com/office/drawing/2014/main" id="{CFDF9A53-978C-7F35-A784-F768F71CA7C7}"/>
              </a:ext>
            </a:extLst>
          </p:cNvPr>
          <p:cNvSpPr>
            <a:spLocks noGrp="1"/>
          </p:cNvSpPr>
          <p:nvPr>
            <p:ph sz="half" idx="2"/>
            <p:custDataLst>
              <p:tags r:id="rId3"/>
            </p:custDataLst>
          </p:nvPr>
        </p:nvSpPr>
        <p:spPr>
          <a:xfrm>
            <a:off x="6338315" y="2638044"/>
            <a:ext cx="4806501" cy="3101982"/>
          </a:xfrm>
        </p:spPr>
        <p:txBody>
          <a:bodyPr/>
          <a:lstStyle/>
          <a:p>
            <a:r>
              <a:rPr lang="en-US" dirty="0">
                <a:latin typeface="Consolas" panose="020B0609020204030204" pitchFamily="49" charset="0"/>
              </a:rPr>
              <a:t>10.0 + 5</a:t>
            </a:r>
          </a:p>
          <a:p>
            <a:r>
              <a:rPr lang="en-US" dirty="0">
                <a:latin typeface="Consolas" panose="020B0609020204030204" pitchFamily="49" charset="0"/>
              </a:rPr>
              <a:t>double d = 2;</a:t>
            </a:r>
          </a:p>
          <a:p>
            <a:r>
              <a:rPr lang="en-US" dirty="0">
                <a:latin typeface="Consolas" panose="020B0609020204030204" pitchFamily="49" charset="0"/>
              </a:rPr>
              <a:t>void function(double d);</a:t>
            </a:r>
          </a:p>
          <a:p>
            <a:pPr lvl="1"/>
            <a:r>
              <a:rPr lang="en-US" dirty="0">
                <a:latin typeface="Consolas" panose="020B0609020204030204" pitchFamily="49" charset="0"/>
              </a:rPr>
              <a:t>function(5);</a:t>
            </a:r>
          </a:p>
          <a:p>
            <a:r>
              <a:rPr lang="en-US" dirty="0">
                <a:latin typeface="Consolas" panose="020B0609020204030204" pitchFamily="49" charset="0"/>
              </a:rPr>
              <a:t>double average(…) { …; return 10; }</a:t>
            </a:r>
          </a:p>
          <a:p>
            <a:endParaRPr lang="en-US" dirty="0"/>
          </a:p>
        </p:txBody>
      </p:sp>
    </p:spTree>
    <p:extLst>
      <p:ext uri="{BB962C8B-B14F-4D97-AF65-F5344CB8AC3E}">
        <p14:creationId xmlns:p14="http://schemas.microsoft.com/office/powerpoint/2010/main" val="3031924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E066E-17FC-3D9A-460A-B32C126537B5}"/>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Fundamental Type Conversions</a:t>
            </a:r>
          </a:p>
        </p:txBody>
      </p:sp>
      <p:sp>
        <p:nvSpPr>
          <p:cNvPr id="3" name="Content Placeholder 2">
            <a:extLst>
              <a:ext uri="{FF2B5EF4-FFF2-40B4-BE49-F238E27FC236}">
                <a16:creationId xmlns:a16="http://schemas.microsoft.com/office/drawing/2014/main" id="{39300A58-EF3B-A557-ACE8-8F98D91AE7E5}"/>
              </a:ext>
            </a:extLst>
          </p:cNvPr>
          <p:cNvSpPr>
            <a:spLocks noGrp="1"/>
          </p:cNvSpPr>
          <p:nvPr>
            <p:ph sz="half" idx="1"/>
            <p:custDataLst>
              <p:tags r:id="rId2"/>
            </p:custDataLst>
          </p:nvPr>
        </p:nvSpPr>
        <p:spPr>
          <a:xfrm>
            <a:off x="1581912" y="2638044"/>
            <a:ext cx="4271771" cy="3101982"/>
          </a:xfrm>
        </p:spPr>
        <p:txBody>
          <a:bodyPr>
            <a:normAutofit lnSpcReduction="10000"/>
          </a:bodyPr>
          <a:lstStyle/>
          <a:p>
            <a:r>
              <a:rPr lang="en-US" dirty="0"/>
              <a:t>Type promotions</a:t>
            </a:r>
          </a:p>
          <a:p>
            <a:r>
              <a:rPr lang="en-US" b="1" dirty="0"/>
              <a:t>Typecasting</a:t>
            </a:r>
          </a:p>
          <a:p>
            <a:r>
              <a:rPr lang="en-US" dirty="0"/>
              <a:t>Functions</a:t>
            </a:r>
          </a:p>
          <a:p>
            <a:pPr lvl="1"/>
            <a:r>
              <a:rPr lang="en-US" dirty="0"/>
              <a:t>C-strings to numbers</a:t>
            </a:r>
          </a:p>
          <a:p>
            <a:pPr lvl="1"/>
            <a:r>
              <a:rPr lang="en-US" dirty="0"/>
              <a:t>Numbers to C-strings</a:t>
            </a:r>
          </a:p>
          <a:p>
            <a:pPr lvl="1"/>
            <a:r>
              <a:rPr lang="en-US" dirty="0"/>
              <a:t>string objects to numbers</a:t>
            </a:r>
          </a:p>
          <a:p>
            <a:pPr lvl="1"/>
            <a:r>
              <a:rPr lang="en-US" dirty="0"/>
              <a:t>Numbers to string objects</a:t>
            </a:r>
          </a:p>
        </p:txBody>
      </p:sp>
      <p:sp>
        <p:nvSpPr>
          <p:cNvPr id="4" name="Content Placeholder 3">
            <a:extLst>
              <a:ext uri="{FF2B5EF4-FFF2-40B4-BE49-F238E27FC236}">
                <a16:creationId xmlns:a16="http://schemas.microsoft.com/office/drawing/2014/main" id="{CFDF9A53-978C-7F35-A784-F768F71CA7C7}"/>
              </a:ext>
            </a:extLst>
          </p:cNvPr>
          <p:cNvSpPr>
            <a:spLocks noGrp="1"/>
          </p:cNvSpPr>
          <p:nvPr>
            <p:ph sz="half" idx="2"/>
            <p:custDataLst>
              <p:tags r:id="rId3"/>
            </p:custDataLst>
          </p:nvPr>
        </p:nvSpPr>
        <p:spPr>
          <a:xfrm>
            <a:off x="6338315" y="2638044"/>
            <a:ext cx="4270247" cy="3101982"/>
          </a:xfrm>
        </p:spPr>
        <p:txBody>
          <a:bodyPr>
            <a:normAutofit lnSpcReduction="10000"/>
          </a:bodyPr>
          <a:lstStyle/>
          <a:p>
            <a:r>
              <a:rPr lang="en-US" dirty="0">
                <a:latin typeface="Consolas" panose="020B0609020204030204" pitchFamily="49" charset="0"/>
              </a:rPr>
              <a:t>(a + b) * c</a:t>
            </a:r>
          </a:p>
          <a:p>
            <a:endParaRPr lang="en-US" dirty="0">
              <a:latin typeface="Consolas" panose="020B0609020204030204" pitchFamily="49" charset="0"/>
            </a:endParaRPr>
          </a:p>
          <a:p>
            <a:r>
              <a:rPr lang="en-US" dirty="0">
                <a:latin typeface="Consolas" panose="020B0609020204030204" pitchFamily="49" charset="0"/>
              </a:rPr>
              <a:t>(double)2 / 3</a:t>
            </a:r>
          </a:p>
          <a:p>
            <a:r>
              <a:rPr lang="en-US" dirty="0">
                <a:latin typeface="Consolas" panose="020B0609020204030204" pitchFamily="49" charset="0"/>
              </a:rPr>
              <a:t>double(2) / 3</a:t>
            </a:r>
          </a:p>
          <a:p>
            <a:endParaRPr lang="en-US" dirty="0">
              <a:latin typeface="Consolas" panose="020B0609020204030204" pitchFamily="49" charset="0"/>
            </a:endParaRPr>
          </a:p>
          <a:p>
            <a:r>
              <a:rPr lang="en-US" dirty="0">
                <a:latin typeface="Consolas" panose="020B0609020204030204" pitchFamily="49" charset="0"/>
              </a:rPr>
              <a:t>Shape S;</a:t>
            </a:r>
          </a:p>
          <a:p>
            <a:r>
              <a:rPr lang="en-US" dirty="0">
                <a:latin typeface="Consolas" panose="020B0609020204030204" pitchFamily="49" charset="0"/>
              </a:rPr>
              <a:t>Circle C : public Shape;</a:t>
            </a:r>
          </a:p>
          <a:p>
            <a:r>
              <a:rPr lang="en-US" dirty="0">
                <a:latin typeface="Consolas" panose="020B0609020204030204" pitchFamily="49" charset="0"/>
              </a:rPr>
              <a:t>Shape S2 = (Shape)C;</a:t>
            </a:r>
          </a:p>
        </p:txBody>
      </p:sp>
    </p:spTree>
    <p:extLst>
      <p:ext uri="{BB962C8B-B14F-4D97-AF65-F5344CB8AC3E}">
        <p14:creationId xmlns:p14="http://schemas.microsoft.com/office/powerpoint/2010/main" val="1653068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E066E-17FC-3D9A-460A-B32C126537B5}"/>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Fundamental Type Conversions</a:t>
            </a:r>
          </a:p>
        </p:txBody>
      </p:sp>
      <p:sp>
        <p:nvSpPr>
          <p:cNvPr id="3" name="Content Placeholder 2">
            <a:extLst>
              <a:ext uri="{FF2B5EF4-FFF2-40B4-BE49-F238E27FC236}">
                <a16:creationId xmlns:a16="http://schemas.microsoft.com/office/drawing/2014/main" id="{39300A58-EF3B-A557-ACE8-8F98D91AE7E5}"/>
              </a:ext>
            </a:extLst>
          </p:cNvPr>
          <p:cNvSpPr>
            <a:spLocks noGrp="1"/>
          </p:cNvSpPr>
          <p:nvPr>
            <p:ph sz="half" idx="1"/>
            <p:custDataLst>
              <p:tags r:id="rId2"/>
            </p:custDataLst>
          </p:nvPr>
        </p:nvSpPr>
        <p:spPr>
          <a:xfrm>
            <a:off x="1581912" y="2638044"/>
            <a:ext cx="4271771" cy="3101982"/>
          </a:xfrm>
        </p:spPr>
        <p:txBody>
          <a:bodyPr/>
          <a:lstStyle/>
          <a:p>
            <a:r>
              <a:rPr lang="en-US" dirty="0"/>
              <a:t>Type promotions</a:t>
            </a:r>
          </a:p>
          <a:p>
            <a:r>
              <a:rPr lang="en-US" dirty="0"/>
              <a:t>Typecasting</a:t>
            </a:r>
          </a:p>
          <a:p>
            <a:r>
              <a:rPr lang="en-US" b="1" dirty="0"/>
              <a:t>Functions</a:t>
            </a:r>
          </a:p>
          <a:p>
            <a:pPr lvl="1"/>
            <a:r>
              <a:rPr lang="en-US" dirty="0"/>
              <a:t>C-strings to numbers</a:t>
            </a:r>
          </a:p>
          <a:p>
            <a:pPr lvl="1"/>
            <a:r>
              <a:rPr lang="en-US" dirty="0"/>
              <a:t>Numbers to C-strings</a:t>
            </a:r>
          </a:p>
          <a:p>
            <a:pPr lvl="1"/>
            <a:r>
              <a:rPr lang="en-US" dirty="0"/>
              <a:t>string objects to numbers</a:t>
            </a:r>
          </a:p>
          <a:p>
            <a:pPr lvl="1"/>
            <a:r>
              <a:rPr lang="en-US" dirty="0"/>
              <a:t>Numbers to string objects</a:t>
            </a:r>
          </a:p>
        </p:txBody>
      </p:sp>
      <p:sp>
        <p:nvSpPr>
          <p:cNvPr id="4" name="Content Placeholder 3">
            <a:extLst>
              <a:ext uri="{FF2B5EF4-FFF2-40B4-BE49-F238E27FC236}">
                <a16:creationId xmlns:a16="http://schemas.microsoft.com/office/drawing/2014/main" id="{CFDF9A53-978C-7F35-A784-F768F71CA7C7}"/>
              </a:ext>
            </a:extLst>
          </p:cNvPr>
          <p:cNvSpPr>
            <a:spLocks noGrp="1"/>
          </p:cNvSpPr>
          <p:nvPr>
            <p:ph sz="half" idx="2"/>
            <p:custDataLst>
              <p:tags r:id="rId3"/>
            </p:custDataLst>
          </p:nvPr>
        </p:nvSpPr>
        <p:spPr>
          <a:xfrm>
            <a:off x="6338315" y="2638044"/>
            <a:ext cx="4270247" cy="3101982"/>
          </a:xfrm>
        </p:spPr>
        <p:txBody>
          <a:bodyPr/>
          <a:lstStyle/>
          <a:p>
            <a:r>
              <a:rPr lang="en-US" dirty="0" err="1">
                <a:latin typeface="Consolas" panose="020B0609020204030204" pitchFamily="49" charset="0"/>
              </a:rPr>
              <a:t>atoi</a:t>
            </a:r>
            <a:r>
              <a:rPr lang="en-US" dirty="0">
                <a:latin typeface="Consolas" panose="020B0609020204030204" pitchFamily="49" charset="0"/>
              </a:rPr>
              <a:t>(“123)</a:t>
            </a:r>
          </a:p>
          <a:p>
            <a:r>
              <a:rPr lang="en-US" dirty="0" err="1">
                <a:latin typeface="Consolas" panose="020B0609020204030204" pitchFamily="49" charset="0"/>
              </a:rPr>
              <a:t>itoa</a:t>
            </a:r>
            <a:r>
              <a:rPr lang="en-US" dirty="0">
                <a:latin typeface="Consolas" panose="020B0609020204030204" pitchFamily="49" charset="0"/>
              </a:rPr>
              <a:t>(123)</a:t>
            </a:r>
          </a:p>
          <a:p>
            <a:endParaRPr lang="en-US" dirty="0">
              <a:latin typeface="Consolas" panose="020B0609020204030204" pitchFamily="49" charset="0"/>
            </a:endParaRPr>
          </a:p>
          <a:p>
            <a:r>
              <a:rPr lang="en-US" dirty="0">
                <a:latin typeface="Consolas" panose="020B0609020204030204" pitchFamily="49" charset="0"/>
              </a:rPr>
              <a:t>string s(“123”)</a:t>
            </a:r>
          </a:p>
          <a:p>
            <a:r>
              <a:rPr lang="en-US" dirty="0" err="1">
                <a:latin typeface="Consolas" panose="020B0609020204030204" pitchFamily="49" charset="0"/>
              </a:rPr>
              <a:t>stoi</a:t>
            </a:r>
            <a:r>
              <a:rPr lang="en-US" dirty="0">
                <a:latin typeface="Consolas" panose="020B0609020204030204" pitchFamily="49" charset="0"/>
              </a:rPr>
              <a:t>(s)</a:t>
            </a:r>
          </a:p>
          <a:p>
            <a:r>
              <a:rPr lang="en-US" dirty="0" err="1">
                <a:latin typeface="Consolas" panose="020B0609020204030204" pitchFamily="49" charset="0"/>
              </a:rPr>
              <a:t>to_string</a:t>
            </a:r>
            <a:r>
              <a:rPr lang="en-US" dirty="0">
                <a:latin typeface="Consolas" panose="020B0609020204030204" pitchFamily="49" charset="0"/>
              </a:rPr>
              <a:t>(123)</a:t>
            </a:r>
          </a:p>
        </p:txBody>
      </p:sp>
    </p:spTree>
    <p:extLst>
      <p:ext uri="{BB962C8B-B14F-4D97-AF65-F5344CB8AC3E}">
        <p14:creationId xmlns:p14="http://schemas.microsoft.com/office/powerpoint/2010/main" val="587112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A0ED7-2197-34B9-EEEC-316C8ACB4F4A}"/>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Conversion Constructors</a:t>
            </a:r>
          </a:p>
        </p:txBody>
      </p:sp>
      <p:sp>
        <p:nvSpPr>
          <p:cNvPr id="3" name="Content Placeholder 2">
            <a:extLst>
              <a:ext uri="{FF2B5EF4-FFF2-40B4-BE49-F238E27FC236}">
                <a16:creationId xmlns:a16="http://schemas.microsoft.com/office/drawing/2014/main" id="{922425F5-1A5C-49A1-C935-A80D2640AF18}"/>
              </a:ext>
            </a:extLst>
          </p:cNvPr>
          <p:cNvSpPr>
            <a:spLocks noGrp="1"/>
          </p:cNvSpPr>
          <p:nvPr>
            <p:ph sz="half" idx="1"/>
            <p:custDataLst>
              <p:tags r:id="rId2"/>
            </p:custDataLst>
          </p:nvPr>
        </p:nvSpPr>
        <p:spPr>
          <a:xfrm>
            <a:off x="1581912" y="2638044"/>
            <a:ext cx="4271771" cy="3101982"/>
          </a:xfrm>
        </p:spPr>
        <p:txBody>
          <a:bodyPr/>
          <a:lstStyle/>
          <a:p>
            <a:pPr marL="0" indent="0">
              <a:spcBef>
                <a:spcPts val="0"/>
              </a:spcBef>
              <a:buNone/>
            </a:pPr>
            <a:r>
              <a:rPr lang="en-US" dirty="0">
                <a:latin typeface="Consolas" panose="020B0609020204030204" pitchFamily="49" charset="0"/>
              </a:rPr>
              <a:t>Time::Time(int s)</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hours = s / 3600;</a:t>
            </a:r>
          </a:p>
          <a:p>
            <a:pPr marL="0" indent="0">
              <a:spcBef>
                <a:spcPts val="0"/>
              </a:spcBef>
              <a:buNone/>
            </a:pPr>
            <a:r>
              <a:rPr lang="en-US" dirty="0">
                <a:latin typeface="Consolas" panose="020B0609020204030204" pitchFamily="49" charset="0"/>
              </a:rPr>
              <a:t>    s %= 3600;</a:t>
            </a:r>
          </a:p>
          <a:p>
            <a:pPr marL="0" indent="0">
              <a:spcBef>
                <a:spcPts val="0"/>
              </a:spcBef>
              <a:buNone/>
            </a:pPr>
            <a:r>
              <a:rPr lang="en-US" dirty="0">
                <a:latin typeface="Consolas" panose="020B0609020204030204" pitchFamily="49" charset="0"/>
              </a:rPr>
              <a:t>    minutes = s / 60;</a:t>
            </a:r>
          </a:p>
          <a:p>
            <a:pPr marL="0" indent="0">
              <a:spcBef>
                <a:spcPts val="0"/>
              </a:spcBef>
              <a:buNone/>
            </a:pPr>
            <a:r>
              <a:rPr lang="en-US" dirty="0">
                <a:latin typeface="Consolas" panose="020B0609020204030204" pitchFamily="49" charset="0"/>
              </a:rPr>
              <a:t>    seconds = s % 60;</a:t>
            </a:r>
          </a:p>
          <a:p>
            <a:pPr marL="0" indent="0">
              <a:spcBef>
                <a:spcPts val="0"/>
              </a:spcBef>
              <a:buNone/>
            </a:pPr>
            <a:r>
              <a:rPr lang="en-US" dirty="0">
                <a:latin typeface="Consolas" panose="020B0609020204030204" pitchFamily="49" charset="0"/>
              </a:rPr>
              <a:t>}</a:t>
            </a:r>
          </a:p>
        </p:txBody>
      </p:sp>
      <p:sp>
        <p:nvSpPr>
          <p:cNvPr id="6" name="Content Placeholder 5">
            <a:extLst>
              <a:ext uri="{FF2B5EF4-FFF2-40B4-BE49-F238E27FC236}">
                <a16:creationId xmlns:a16="http://schemas.microsoft.com/office/drawing/2014/main" id="{82DA7EEF-BA3B-7811-807A-7E59098470A6}"/>
              </a:ext>
            </a:extLst>
          </p:cNvPr>
          <p:cNvSpPr>
            <a:spLocks noGrp="1"/>
          </p:cNvSpPr>
          <p:nvPr>
            <p:ph sz="half" idx="2"/>
            <p:custDataLst>
              <p:tags r:id="rId3"/>
            </p:custDataLst>
          </p:nvPr>
        </p:nvSpPr>
        <p:spPr>
          <a:xfrm>
            <a:off x="6338315" y="2638044"/>
            <a:ext cx="4362881" cy="3101982"/>
          </a:xfrm>
        </p:spPr>
        <p:txBody>
          <a:bodyPr/>
          <a:lstStyle/>
          <a:p>
            <a:pPr marL="0" indent="0">
              <a:spcBef>
                <a:spcPts val="0"/>
              </a:spcBef>
              <a:buNone/>
            </a:pPr>
            <a:r>
              <a:rPr lang="en-US" dirty="0">
                <a:latin typeface="Consolas" panose="020B0609020204030204" pitchFamily="49" charset="0"/>
              </a:rPr>
              <a:t>fraction(int n = 0, int d = 1)</a:t>
            </a:r>
          </a:p>
          <a:p>
            <a:pPr marL="0" indent="0">
              <a:spcBef>
                <a:spcPts val="0"/>
              </a:spcBef>
              <a:buNone/>
            </a:pPr>
            <a:r>
              <a:rPr lang="en-US" dirty="0">
                <a:latin typeface="Consolas" panose="020B0609020204030204" pitchFamily="49" charset="0"/>
              </a:rPr>
              <a:t>: numerator(n), denominator(d) {}</a:t>
            </a:r>
          </a:p>
          <a:p>
            <a:endParaRPr lang="en-US" dirty="0"/>
          </a:p>
          <a:p>
            <a:r>
              <a:rPr lang="en-US" dirty="0">
                <a:latin typeface="Consolas" panose="020B0609020204030204" pitchFamily="49" charset="0"/>
              </a:rPr>
              <a:t>fraction f1;</a:t>
            </a:r>
          </a:p>
          <a:p>
            <a:r>
              <a:rPr lang="en-US" dirty="0">
                <a:latin typeface="Consolas" panose="020B0609020204030204" pitchFamily="49" charset="0"/>
              </a:rPr>
              <a:t>fraction f2(5);</a:t>
            </a:r>
          </a:p>
          <a:p>
            <a:r>
              <a:rPr lang="en-US" dirty="0">
                <a:latin typeface="Consolas" panose="020B0609020204030204" pitchFamily="49" charset="0"/>
              </a:rPr>
              <a:t>fraction f3(2, 3);</a:t>
            </a:r>
          </a:p>
        </p:txBody>
      </p:sp>
    </p:spTree>
    <p:extLst>
      <p:ext uri="{BB962C8B-B14F-4D97-AF65-F5344CB8AC3E}">
        <p14:creationId xmlns:p14="http://schemas.microsoft.com/office/powerpoint/2010/main" val="3527507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0C2A0-98D3-8380-2DCA-0AD049415E63}"/>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Conversion Operators</a:t>
            </a:r>
          </a:p>
        </p:txBody>
      </p:sp>
      <p:sp>
        <p:nvSpPr>
          <p:cNvPr id="3" name="Content Placeholder 2">
            <a:extLst>
              <a:ext uri="{FF2B5EF4-FFF2-40B4-BE49-F238E27FC236}">
                <a16:creationId xmlns:a16="http://schemas.microsoft.com/office/drawing/2014/main" id="{D9982688-6867-40F1-96DD-A1C6A97FD260}"/>
              </a:ext>
            </a:extLst>
          </p:cNvPr>
          <p:cNvSpPr>
            <a:spLocks noGrp="1"/>
          </p:cNvSpPr>
          <p:nvPr>
            <p:ph idx="1"/>
            <p:custDataLst>
              <p:tags r:id="rId2"/>
            </p:custDataLst>
          </p:nvPr>
        </p:nvSpPr>
        <p:spPr>
          <a:xfrm>
            <a:off x="1910281" y="2638044"/>
            <a:ext cx="8492151" cy="3391281"/>
          </a:xfrm>
        </p:spPr>
        <p:txBody>
          <a:bodyPr>
            <a:normAutofit/>
          </a:bodyPr>
          <a:lstStyle/>
          <a:p>
            <a:r>
              <a:rPr lang="en-US" dirty="0">
                <a:latin typeface="Consolas" panose="020B0609020204030204" pitchFamily="49" charset="0"/>
              </a:rPr>
              <a:t>operator int() { return hours * 3600 + minutes * 60 + seconds; }</a:t>
            </a:r>
          </a:p>
          <a:p>
            <a:endParaRPr lang="en-US" dirty="0">
              <a:latin typeface="Consolas" panose="020B0609020204030204" pitchFamily="49" charset="0"/>
            </a:endParaRPr>
          </a:p>
          <a:p>
            <a:r>
              <a:rPr lang="en-US" dirty="0">
                <a:latin typeface="Consolas" panose="020B0609020204030204" pitchFamily="49" charset="0"/>
              </a:rPr>
              <a:t>Time T(….);</a:t>
            </a:r>
          </a:p>
          <a:p>
            <a:r>
              <a:rPr lang="en-US" dirty="0">
                <a:latin typeface="Consolas" panose="020B0609020204030204" pitchFamily="49" charset="0"/>
              </a:rPr>
              <a:t>(int)T</a:t>
            </a:r>
          </a:p>
          <a:p>
            <a:r>
              <a:rPr lang="en-US" dirty="0">
                <a:latin typeface="Consolas" panose="020B0609020204030204" pitchFamily="49" charset="0"/>
              </a:rPr>
              <a:t>int(T)</a:t>
            </a:r>
          </a:p>
        </p:txBody>
      </p:sp>
    </p:spTree>
    <p:extLst>
      <p:ext uri="{BB962C8B-B14F-4D97-AF65-F5344CB8AC3E}">
        <p14:creationId xmlns:p14="http://schemas.microsoft.com/office/powerpoint/2010/main" val="791295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81A62-B9CB-B8FF-8209-136BFCCD6624}"/>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Conversion Operators</a:t>
            </a:r>
          </a:p>
        </p:txBody>
      </p:sp>
      <p:sp>
        <p:nvSpPr>
          <p:cNvPr id="3" name="Content Placeholder 2">
            <a:extLst>
              <a:ext uri="{FF2B5EF4-FFF2-40B4-BE49-F238E27FC236}">
                <a16:creationId xmlns:a16="http://schemas.microsoft.com/office/drawing/2014/main" id="{C7DED9E5-9129-E5C0-1FAE-58FEF260DEF4}"/>
              </a:ext>
            </a:extLst>
          </p:cNvPr>
          <p:cNvSpPr>
            <a:spLocks noGrp="1"/>
          </p:cNvSpPr>
          <p:nvPr>
            <p:ph idx="1"/>
            <p:custDataLst>
              <p:tags r:id="rId2"/>
            </p:custDataLst>
          </p:nvPr>
        </p:nvSpPr>
        <p:spPr>
          <a:xfrm>
            <a:off x="1900238" y="2638044"/>
            <a:ext cx="8501062" cy="3101983"/>
          </a:xfrm>
        </p:spPr>
        <p:txBody>
          <a:bodyPr/>
          <a:lstStyle/>
          <a:p>
            <a:r>
              <a:rPr lang="en-US" dirty="0">
                <a:latin typeface="Consolas" panose="020B0609020204030204" pitchFamily="49" charset="0"/>
              </a:rPr>
              <a:t>operator double() { return (double)numerator / denominator; }</a:t>
            </a:r>
          </a:p>
          <a:p>
            <a:endParaRPr lang="en-US" dirty="0">
              <a:latin typeface="Consolas" panose="020B0609020204030204" pitchFamily="49" charset="0"/>
            </a:endParaRPr>
          </a:p>
          <a:p>
            <a:r>
              <a:rPr lang="en-US" dirty="0">
                <a:latin typeface="Consolas" panose="020B0609020204030204" pitchFamily="49" charset="0"/>
              </a:rPr>
              <a:t>fraction F(…);</a:t>
            </a:r>
          </a:p>
          <a:p>
            <a:r>
              <a:rPr lang="en-US" dirty="0">
                <a:latin typeface="Consolas" panose="020B0609020204030204" pitchFamily="49" charset="0"/>
              </a:rPr>
              <a:t>double d = (double)F;</a:t>
            </a:r>
          </a:p>
          <a:p>
            <a:r>
              <a:rPr lang="en-US" dirty="0">
                <a:latin typeface="Consolas" panose="020B0609020204030204" pitchFamily="49" charset="0"/>
              </a:rPr>
              <a:t>double d = double(F);</a:t>
            </a:r>
          </a:p>
        </p:txBody>
      </p:sp>
    </p:spTree>
    <p:extLst>
      <p:ext uri="{BB962C8B-B14F-4D97-AF65-F5344CB8AC3E}">
        <p14:creationId xmlns:p14="http://schemas.microsoft.com/office/powerpoint/2010/main" val="2227595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0D9CE-8190-4939-4FF2-6FB0F1BA2149}"/>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normAutofit/>
          </a:bodyPr>
          <a:lstStyle/>
          <a:p>
            <a:r>
              <a:rPr lang="en-US" dirty="0"/>
              <a:t>Incompatible Conversions</a:t>
            </a:r>
          </a:p>
        </p:txBody>
      </p:sp>
      <p:sp>
        <p:nvSpPr>
          <p:cNvPr id="3" name="Content Placeholder 2">
            <a:extLst>
              <a:ext uri="{FF2B5EF4-FFF2-40B4-BE49-F238E27FC236}">
                <a16:creationId xmlns:a16="http://schemas.microsoft.com/office/drawing/2014/main" id="{FCF6A6BD-8B5F-72BD-C35D-6E28AA3E60F9}"/>
              </a:ext>
            </a:extLst>
          </p:cNvPr>
          <p:cNvSpPr>
            <a:spLocks noGrp="1"/>
          </p:cNvSpPr>
          <p:nvPr>
            <p:ph idx="1"/>
            <p:custDataLst>
              <p:tags r:id="rId2"/>
            </p:custDataLst>
          </p:nvPr>
        </p:nvSpPr>
        <p:spPr>
          <a:xfrm>
            <a:off x="2231136" y="2638044"/>
            <a:ext cx="7729728" cy="2975105"/>
          </a:xfrm>
        </p:spPr>
        <p:txBody>
          <a:bodyPr>
            <a:normAutofit/>
          </a:bodyPr>
          <a:lstStyle/>
          <a:p>
            <a:r>
              <a:rPr lang="en-US" dirty="0"/>
              <a:t>Typically, a class may not have a conversion constructor &amp; conversion operator</a:t>
            </a:r>
          </a:p>
          <a:p>
            <a:r>
              <a:rPr lang="en-US" dirty="0">
                <a:latin typeface="Consolas" panose="020B0609020204030204" pitchFamily="49" charset="0"/>
              </a:rPr>
              <a:t>Time T(…);</a:t>
            </a:r>
          </a:p>
          <a:p>
            <a:pPr lvl="1"/>
            <a:r>
              <a:rPr lang="en-US" dirty="0">
                <a:latin typeface="Consolas" panose="020B0609020204030204" pitchFamily="49" charset="0"/>
              </a:rPr>
              <a:t>T + 30</a:t>
            </a:r>
          </a:p>
          <a:p>
            <a:r>
              <a:rPr lang="en-US" dirty="0">
                <a:latin typeface="Consolas" panose="020B0609020204030204" pitchFamily="49" charset="0"/>
              </a:rPr>
              <a:t>Fraction F(…);</a:t>
            </a:r>
          </a:p>
          <a:p>
            <a:pPr lvl="1"/>
            <a:r>
              <a:rPr lang="en-US" dirty="0">
                <a:latin typeface="Consolas" panose="020B0609020204030204" pitchFamily="49" charset="0"/>
              </a:rPr>
              <a:t>F + 5</a:t>
            </a:r>
          </a:p>
        </p:txBody>
      </p:sp>
    </p:spTree>
    <p:extLst>
      <p:ext uri="{BB962C8B-B14F-4D97-AF65-F5344CB8AC3E}">
        <p14:creationId xmlns:p14="http://schemas.microsoft.com/office/powerpoint/2010/main" val="18283736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PRESENTER_DUMMYTAG" val="&lt;DummyForForceWrite&gt;&lt;/DummyForForceWrite&gt;"/>
  <p:tag name="HTML_SHAPEINFO" val="&lt;ThreeDShapeInfo&gt;&lt;uuid val=&quot;{A104001B-F855-4AF9-A756-9A42B3805B30}&quot;/&gt;&lt;isInvalidForFieldText val=&quot;0&quot;/&gt;&lt;Image&gt;&lt;filename val=&quot;C:\Users\delroy\AppData\Local\Temp\CP25845754656Session\CPTrustFolder25845754656\PPTImport25845803312\data\asimages\{A104001B-F855-4AF9-A756-9A42B3805B30}_1.png&quot;/&gt;&lt;left val=&quot;167&quot;/&gt;&lt;top val=&quot;249&quot;/&gt;&lt;width val=&quot;945&quot;/&gt;&lt;height val=&quot;174&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PRESENTER_DUMMYTAG" val="&lt;DummyForForceWrite&gt;&lt;/DummyForForceWrite&gt;"/>
  <p:tag name="HTML_SHAPEINFO" val="&lt;ThreeDShapeInfo&gt;&lt;uuid val=&quot;{A08A7145-FA1D-4F3A-AFF8-F37886046FA1}&quot;/&gt;&lt;isInvalidForFieldText val=&quot;0&quot;/&gt;&lt;Image&gt;&lt;filename val=&quot;C:\Users\delroy\AppData\Local\Temp\CP25845754656Session\CPTrustFolder25845754656\PPTImport25845803312\data\asimages\{A08A7145-FA1D-4F3A-AFF8-F37886046FA1}_1.png&quot;/&gt;&lt;left val=&quot;282&quot;/&gt;&lt;top val=&quot;452&quot;/&gt;&lt;width val=&quot;715&quot;/&gt;&lt;height val=&quot;135&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40FB8996-EB7F-4A25-9CB0-66A75C6F3E72}&quot;/&gt;&lt;isInvalidForFieldText val=&quot;0&quot;/&gt;&lt;Image&gt;&lt;filename val=&quot;C:\Users\delroy\AppData\Local\Temp\CP25845754656Session\CPTrustFolder25845754656\PPTImport25845803312\data\asimages\{40FB8996-EB7F-4A25-9CB0-66A75C6F3E72}_1.png&quot;/&gt;&lt;left val=&quot;167&quot;/&gt;&lt;top val=&quot;647&quot;/&gt;&lt;width val=&quot;159&quot;/&gt;&lt;height val=&quot;35&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HTML_SHAPEINFO" val="&lt;ThreeDShapeInfo&gt;&lt;uuid val=&quot;{776A2BA9-88FB-4843-B905-4EA8A1A8A832}&quot;/&gt;&lt;isInvalidForFieldText val=&quot;0&quot;/&gt;&lt;Image&gt;&lt;filename val=&quot;C:\Users\delroy\AppData\Local\Temp\CP25845754656Session\CPTrustFolder25845754656\PPTImport25845803312\data\asimages\{776A2BA9-88FB-4843-B905-4EA8A1A8A832}_2.png&quot;/&gt;&lt;left val=&quot;233&quot;/&gt;&lt;top val=&quot;100&quot;/&gt;&lt;width val=&quot;813&quot;/&gt;&lt;height val=&quot;126&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6&quot;/&gt;&lt;lineCharCount val=&quot;12&quot;/&gt;&lt;lineCharCount val=&quot;10&quot;/&gt;&lt;lineCharCount val=&quot;21&quot;/&gt;&lt;lineCharCount val=&quot;21&quot;/&gt;&lt;lineCharCount val=&quot;26&quot;/&gt;&lt;lineCharCount val=&quot;25&quot;/&gt;&lt;/TableIndex&gt;&lt;/ShapeTextInfo&gt;"/>
  <p:tag name="HTML_SHAPEINFO" val="&lt;ThreeDShapeInfo&gt;&lt;uuid val=&quot;{9E1FCA62-2F33-4A3A-A812-E5E6DD47C214}&quot;/&gt;&lt;isInvalidForFieldText val=&quot;0&quot;/&gt;&lt;Image&gt;&lt;filename val=&quot;C:\Users\delroy\AppData\Local\Temp\CP25845754656Session\CPTrustFolder25845754656\PPTImport25845803312\data\asimages\{9E1FCA62-2F33-4A3A-A812-E5E6DD47C214}_2.png&quot;/&gt;&lt;left val=&quot;161&quot;/&gt;&lt;top val=&quot;273&quot;/&gt;&lt;width val=&quot;453&quot;/&gt;&lt;height val=&quot;329&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9&quot;/&gt;&lt;lineCharCount val=&quot;14&quot;/&gt;&lt;lineCharCount val=&quot;25&quot;/&gt;&lt;lineCharCount val=&quot;13&quot;/&gt;&lt;lineCharCount val=&quot;36&quot;/&gt;&lt;/TableIndex&gt;&lt;/ShapeTextInfo&gt;"/>
  <p:tag name="HTML_SHAPEINFO" val="&lt;ThreeDShapeInfo&gt;&lt;uuid val=&quot;{BDF67E10-5D1D-4BCB-BE5D-9C36B8FB1659}&quot;/&gt;&lt;isInvalidForFieldText val=&quot;0&quot;/&gt;&lt;Image&gt;&lt;filename val=&quot;C:\Users\delroy\AppData\Local\Temp\CP25845754656Session\CPTrustFolder25845754656\PPTImport25845803312\data\asimages\{BDF67E10-5D1D-4BCB-BE5D-9C36B8FB1659}_2.png&quot;/&gt;&lt;left val=&quot;660&quot;/&gt;&lt;top val=&quot;273&quot;/&gt;&lt;width val=&quot;514&quot;/&gt;&lt;height val=&quot;329&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HTML_SHAPEINFO" val="&lt;ThreeDShapeInfo&gt;&lt;uuid val=&quot;{C672B68F-62E0-4084-8C2F-26CE2CD048C6}&quot;/&gt;&lt;isInvalidForFieldText val=&quot;0&quot;/&gt;&lt;Image&gt;&lt;filename val=&quot;C:\Users\delroy\AppData\Local\Temp\CP25845754656Session\CPTrustFolder25845754656\PPTImport25845803312\data\asimages\{C672B68F-62E0-4084-8C2F-26CE2CD048C6}_3.png&quot;/&gt;&lt;left val=&quot;233&quot;/&gt;&lt;top val=&quot;100&quot;/&gt;&lt;width val=&quot;813&quot;/&gt;&lt;height val=&quot;126&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6&quot;/&gt;&lt;lineCharCount val=&quot;12&quot;/&gt;&lt;lineCharCount val=&quot;10&quot;/&gt;&lt;lineCharCount val=&quot;21&quot;/&gt;&lt;lineCharCount val=&quot;21&quot;/&gt;&lt;lineCharCount val=&quot;26&quot;/&gt;&lt;lineCharCount val=&quot;25&quot;/&gt;&lt;/TableIndex&gt;&lt;/ShapeTextInfo&gt;"/>
  <p:tag name="HTML_SHAPEINFO" val="&lt;ThreeDShapeInfo&gt;&lt;uuid val=&quot;{228FA664-D640-4FFB-81C3-6EEDDA85CF76}&quot;/&gt;&lt;isInvalidForFieldText val=&quot;0&quot;/&gt;&lt;Image&gt;&lt;filename val=&quot;C:\Users\delroy\AppData\Local\Temp\CP25845754656Session\CPTrustFolder25845754656\PPTImport25845803312\data\asimages\{228FA664-D640-4FFB-81C3-6EEDDA85CF76}_3.png&quot;/&gt;&lt;left val=&quot;161&quot;/&gt;&lt;top val=&quot;270&quot;/&gt;&lt;width val=&quot;453&quot;/&gt;&lt;height val=&quot;332&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12&quot;/&gt;&lt;lineCharCount val=&quot;1&quot;/&gt;&lt;lineCharCount val=&quot;14&quot;/&gt;&lt;lineCharCount val=&quot;14&quot;/&gt;&lt;lineCharCount val=&quot;1&quot;/&gt;&lt;lineCharCount val=&quot;9&quot;/&gt;&lt;lineCharCount val=&quot;25&quot;/&gt;&lt;lineCharCount val=&quot;20&quot;/&gt;&lt;/TableIndex&gt;&lt;/ShapeTextInfo&gt;"/>
  <p:tag name="HTML_SHAPEINFO" val="&lt;ThreeDShapeInfo&gt;&lt;uuid val=&quot;{FC407B11-DBA9-44F0-903F-AE81AAF3E3BA}&quot;/&gt;&lt;isInvalidForFieldText val=&quot;0&quot;/&gt;&lt;Image&gt;&lt;filename val=&quot;C:\Users\delroy\AppData\Local\Temp\CP25845754656Session\CPTrustFolder25845754656\PPTImport25845803312\data\asimages\{FC407B11-DBA9-44F0-903F-AE81AAF3E3BA}_3.png&quot;/&gt;&lt;left val=&quot;660&quot;/&gt;&lt;top val=&quot;270&quot;/&gt;&lt;width val=&quot;453&quot;/&gt;&lt;height val=&quot;332&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HTML_SHAPEINFO" val="&lt;ThreeDShapeInfo&gt;&lt;uuid val=&quot;{5700265F-283F-45CB-9EB0-715907DDC635}&quot;/&gt;&lt;isInvalidForFieldText val=&quot;0&quot;/&gt;&lt;Image&gt;&lt;filename val=&quot;C:\Users\delroy\AppData\Local\Temp\CP25845754656Session\CPTrustFolder25845754656\PPTImport25845803312\data\asimages\{5700265F-283F-45CB-9EB0-715907DDC635}_4.png&quot;/&gt;&lt;left val=&quot;233&quot;/&gt;&lt;top val=&quot;100&quot;/&gt;&lt;width val=&quot;813&quot;/&gt;&lt;height val=&quot;126&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6&quot;/&gt;&lt;lineCharCount val=&quot;12&quot;/&gt;&lt;lineCharCount val=&quot;10&quot;/&gt;&lt;lineCharCount val=&quot;21&quot;/&gt;&lt;lineCharCount val=&quot;21&quot;/&gt;&lt;lineCharCount val=&quot;26&quot;/&gt;&lt;lineCharCount val=&quot;25&quot;/&gt;&lt;/TableIndex&gt;&lt;/ShapeTextInfo&gt;"/>
  <p:tag name="HTML_SHAPEINFO" val="&lt;ThreeDShapeInfo&gt;&lt;uuid val=&quot;{1157369A-2989-4238-BCD0-5CE1E8C9E6E0}&quot;/&gt;&lt;isInvalidForFieldText val=&quot;0&quot;/&gt;&lt;Image&gt;&lt;filename val=&quot;C:\Users\delroy\AppData\Local\Temp\CP25845754656Session\CPTrustFolder25845754656\PPTImport25845803312\data\asimages\{1157369A-2989-4238-BCD0-5CE1E8C9E6E0}_4.png&quot;/&gt;&lt;left val=&quot;161&quot;/&gt;&lt;top val=&quot;273&quot;/&gt;&lt;width val=&quot;453&quot;/&gt;&lt;height val=&quot;329&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1&quot;/&gt;&lt;lineCharCount val=&quot;10&quot;/&gt;&lt;lineCharCount val=&quot;1&quot;/&gt;&lt;lineCharCount val=&quot;16&quot;/&gt;&lt;lineCharCount val=&quot;8&quot;/&gt;&lt;lineCharCount val=&quot;14&quot;/&gt;&lt;/TableIndex&gt;&lt;/ShapeTextInfo&gt;"/>
  <p:tag name="HTML_SHAPEINFO" val="&lt;ThreeDShapeInfo&gt;&lt;uuid val=&quot;{E5F443C4-4BF3-4BB9-B864-FF6D7E71B649}&quot;/&gt;&lt;isInvalidForFieldText val=&quot;0&quot;/&gt;&lt;Image&gt;&lt;filename val=&quot;C:\Users\delroy\AppData\Local\Temp\CP25845754656Session\CPTrustFolder25845754656\PPTImport25845803312\data\asimages\{E5F443C4-4BF3-4BB9-B864-FF6D7E71B649}_4.png&quot;/&gt;&lt;left val=&quot;660&quot;/&gt;&lt;top val=&quot;273&quot;/&gt;&lt;width val=&quot;453&quot;/&gt;&lt;height val=&quot;329&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 name="HTML_SHAPEINFO" val="&lt;ThreeDShapeInfo&gt;&lt;uuid val=&quot;{36BD3FF2-B892-4ACB-9F4B-681ADB2810EC}&quot;/&gt;&lt;isInvalidForFieldText val=&quot;0&quot;/&gt;&lt;Image&gt;&lt;filename val=&quot;C:\Users\delroy\AppData\Local\Temp\CP25845754656Session\CPTrustFolder25845754656\PPTImport25845803312\data\asimages\{36BD3FF2-B892-4ACB-9F4B-681ADB2810EC}_5.png&quot;/&gt;&lt;left val=&quot;233&quot;/&gt;&lt;top val=&quot;100&quot;/&gt;&lt;width val=&quot;813&quot;/&gt;&lt;height val=&quot;126&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8&quot;/&gt;&lt;lineCharCount val=&quot;2&quot;/&gt;&lt;lineCharCount val=&quot;22&quot;/&gt;&lt;lineCharCount val=&quot;15&quot;/&gt;&lt;lineCharCount val=&quot;22&quot;/&gt;&lt;lineCharCount val=&quot;22&quot;/&gt;&lt;lineCharCount val=&quot;1&quot;/&gt;&lt;/TableIndex&gt;&lt;/ShapeTextInfo&gt;"/>
  <p:tag name="HTML_SHAPEINFO" val="&lt;ThreeDShapeInfo&gt;&lt;uuid val=&quot;{3B243C15-D683-4C7D-BE79-47CEE3B1C754}&quot;/&gt;&lt;isInvalidForFieldText val=&quot;0&quot;/&gt;&lt;Image&gt;&lt;filename val=&quot;C:\Users\delroy\AppData\Local\Temp\CP25845754656Session\CPTrustFolder25845754656\PPTImport25845803312\data\asimages\{3B243C15-D683-4C7D-BE79-47CEE3B1C754}_5.png&quot;/&gt;&lt;left val=&quot;160&quot;/&gt;&lt;top val=&quot;273&quot;/&gt;&lt;width val=&quot;454&quot;/&gt;&lt;height val=&quot;329&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1&quot;/&gt;&lt;lineCharCount val=&quot;34&quot;/&gt;&lt;lineCharCount val=&quot;1&quot;/&gt;&lt;lineCharCount val=&quot;13&quot;/&gt;&lt;lineCharCount val=&quot;16&quot;/&gt;&lt;lineCharCount val=&quot;18&quot;/&gt;&lt;/TableIndex&gt;&lt;/ShapeTextInfo&gt;"/>
  <p:tag name="HTML_SHAPEINFO" val="&lt;ThreeDShapeInfo&gt;&lt;uuid val=&quot;{98BF7D53-507D-4120-81B1-977B2807409B}&quot;/&gt;&lt;isInvalidForFieldText val=&quot;0&quot;/&gt;&lt;Image&gt;&lt;filename val=&quot;C:\Users\delroy\AppData\Local\Temp\CP25845754656Session\CPTrustFolder25845754656\PPTImport25845803312\data\asimages\{98BF7D53-507D-4120-81B1-977B2807409B}_5.png&quot;/&gt;&lt;left val=&quot;659&quot;/&gt;&lt;top val=&quot;273&quot;/&gt;&lt;width val=&quot;464&quot;/&gt;&lt;height val=&quot;329&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9B6B10B8-3BFF-4BBB-BF93-94DA873BF334}&quot;/&gt;&lt;isInvalidForFieldText val=&quot;0&quot;/&gt;&lt;Image&gt;&lt;filename val=&quot;C:\Users\delroy\AppData\Local\Temp\CP25845754656Session\CPTrustFolder25845754656\PPTImport25845803312\data\asimages\{9B6B10B8-3BFF-4BBB-BF93-94DA873BF334}_6.png&quot;/&gt;&lt;left val=&quot;233&quot;/&gt;&lt;top val=&quot;100&quot;/&gt;&lt;width val=&quot;813&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65&quot;/&gt;&lt;lineCharCount val=&quot;1&quot;/&gt;&lt;lineCharCount val=&quot;12&quot;/&gt;&lt;lineCharCount val=&quot;7&quot;/&gt;&lt;lineCharCount val=&quot;6&quot;/&gt;&lt;/TableIndex&gt;&lt;/ShapeTextInfo&gt;"/>
  <p:tag name="HTML_SHAPEINFO" val="&lt;ThreeDShapeInfo&gt;&lt;uuid val=&quot;{A27D5755-5AF7-4627-ACE8-CBD25E987881}&quot;/&gt;&lt;isInvalidForFieldText val=&quot;0&quot;/&gt;&lt;Image&gt;&lt;filename val=&quot;C:\Users\delroy\AppData\Local\Temp\CP25845754656Session\CPTrustFolder25845754656\PPTImport25845803312\data\asimages\{A27D5755-5AF7-4627-ACE8-CBD25E987881}_6.png&quot;/&gt;&lt;left val=&quot;195&quot;/&gt;&lt;top val=&quot;273&quot;/&gt;&lt;width val=&quot;896&quot;/&gt;&lt;height val=&quot;360&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10EEEC9A-317A-4D6C-91FA-7C6EAFCBD0E5}&quot;/&gt;&lt;isInvalidForFieldText val=&quot;0&quot;/&gt;&lt;Image&gt;&lt;filename val=&quot;C:\Users\delroy\AppData\Local\Temp\CP25845754656Session\CPTrustFolder25845754656\PPTImport25845803312\data\asimages\{10EEEC9A-317A-4D6C-91FA-7C6EAFCBD0E5}_7.png&quot;/&gt;&lt;left val=&quot;233&quot;/&gt;&lt;top val=&quot;100&quot;/&gt;&lt;width val=&quot;813&quot;/&gt;&lt;height val=&quot;12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62&quot;/&gt;&lt;lineCharCount val=&quot;1&quot;/&gt;&lt;lineCharCount val=&quot;15&quot;/&gt;&lt;lineCharCount val=&quot;22&quot;/&gt;&lt;lineCharCount val=&quot;21&quot;/&gt;&lt;/TableIndex&gt;&lt;/ShapeTextInfo&gt;"/>
  <p:tag name="HTML_SHAPEINFO" val="&lt;ThreeDShapeInfo&gt;&lt;uuid val=&quot;{3770ED2C-B29E-4050-A4A4-83553A13B912}&quot;/&gt;&lt;isInvalidForFieldText val=&quot;0&quot;/&gt;&lt;Image&gt;&lt;filename val=&quot;C:\Users\delroy\AppData\Local\Temp\CP25845754656Session\CPTrustFolder25845754656\PPTImport25845803312\data\asimages\{3770ED2C-B29E-4050-A4A4-83553A13B912}_7.png&quot;/&gt;&lt;left val=&quot;194&quot;/&gt;&lt;top val=&quot;273&quot;/&gt;&lt;width val=&quot;897&quot;/&gt;&lt;height val=&quot;329&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DE29FFCD-D49C-4EA1-9F95-15983F9D8992}&quot;/&gt;&lt;isInvalidForFieldText val=&quot;0&quot;/&gt;&lt;Image&gt;&lt;filename val=&quot;C:\Users\delroy\AppData\Local\Temp\CP25845754656Session\CPTrustFolder25845754656\PPTImport25845803312\data\asimages\{DE29FFCD-D49C-4EA1-9F95-15983F9D8992}_8.png&quot;/&gt;&lt;left val=&quot;233&quot;/&gt;&lt;top val=&quot;100&quot;/&gt;&lt;width val=&quot;813&quot;/&gt;&lt;height val=&quot;126&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79&quot;/&gt;&lt;lineCharCount val=&quot;11&quot;/&gt;&lt;lineCharCount val=&quot;7&quot;/&gt;&lt;lineCharCount val=&quot;15&quot;/&gt;&lt;lineCharCount val=&quot;5&quot;/&gt;&lt;/TableIndex&gt;&lt;/ShapeTextInfo&gt;"/>
  <p:tag name="HTML_SHAPEINFO" val="&lt;ThreeDShapeInfo&gt;&lt;uuid val=&quot;{B1C3474B-B290-468D-B288-36DB2BE08048}&quot;/&gt;&lt;isInvalidForFieldText val=&quot;0&quot;/&gt;&lt;Image&gt;&lt;filename val=&quot;C:\Users\delroy\AppData\Local\Temp\CP25845754656Session\CPTrustFolder25845754656\PPTImport25845803312\data\asimages\{B1C3474B-B290-468D-B288-36DB2BE08048}_8.png&quot;/&gt;&lt;left val=&quot;229&quot;/&gt;&lt;top val=&quot;273&quot;/&gt;&lt;width val=&quot;817&quot;/&gt;&lt;height val=&quot;316&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1935</TotalTime>
  <Words>1132</Words>
  <Application>Microsoft Office PowerPoint</Application>
  <PresentationFormat>Widescreen</PresentationFormat>
  <Paragraphs>97</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Consolas</vt:lpstr>
      <vt:lpstr>Gill Sans MT</vt:lpstr>
      <vt:lpstr>Parcel</vt:lpstr>
      <vt:lpstr>Conversion Operators</vt:lpstr>
      <vt:lpstr>Fundamental Type Conversions</vt:lpstr>
      <vt:lpstr>Fundamental Type Conversions</vt:lpstr>
      <vt:lpstr>Fundamental Type Conversions</vt:lpstr>
      <vt:lpstr>Conversion Constructors</vt:lpstr>
      <vt:lpstr>Conversion Operators</vt:lpstr>
      <vt:lpstr>Conversion Operators</vt:lpstr>
      <vt:lpstr>Incompatible Conversions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Conversion Operators</dc:title>
  <dc:creator>Delroy Brinkerhoff</dc:creator>
  <cp:lastModifiedBy>delroy</cp:lastModifiedBy>
  <cp:revision>15</cp:revision>
  <dcterms:created xsi:type="dcterms:W3CDTF">2016-07-13T22:03:45Z</dcterms:created>
  <dcterms:modified xsi:type="dcterms:W3CDTF">2024-08-01T18:30:39Z</dcterms:modified>
</cp:coreProperties>
</file>