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heme/theme2.xml" ContentType="application/vnd.openxmlformats-officedocument.them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1.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2.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3.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notesSlides/notesSlide4.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8" r:id="rId3"/>
    <p:sldId id="257" r:id="rId4"/>
    <p:sldId id="259" r:id="rId5"/>
    <p:sldId id="261"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628" autoAdjust="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6E86BB-884D-4C76-83AC-EBB115F91D1C}" type="datetimeFigureOut">
              <a:rPr lang="en-US" smtClean="0"/>
              <a:t>8/13/2024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9824A6-8BE0-4573-8637-9FCE575E00AC}" type="slidenum">
              <a:rPr lang="en-US" smtClean="0"/>
              <a:t>‹#›</a:t>
            </a:fld>
            <a:endParaRPr lang="en-US"/>
          </a:p>
        </p:txBody>
      </p:sp>
    </p:spTree>
    <p:extLst>
      <p:ext uri="{BB962C8B-B14F-4D97-AF65-F5344CB8AC3E}">
        <p14:creationId xmlns:p14="http://schemas.microsoft.com/office/powerpoint/2010/main" val="1901231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Programmers frequently use square brackets to access array elements, making it easy to forget that the brackets are an operator. C++ forms the binary index operator with a pair of brackets. The left-hand operand is the address of an array or array-like object, and the right-hand operand is the index of one array element. We begin our exploration of the index operator by reviewing some prerequisite concepts.</a:t>
            </a:r>
          </a:p>
          <a:p>
            <a:endParaRPr lang="en-US" dirty="0"/>
          </a:p>
        </p:txBody>
      </p:sp>
      <p:sp>
        <p:nvSpPr>
          <p:cNvPr id="4" name="Slide Number Placeholder 3"/>
          <p:cNvSpPr>
            <a:spLocks noGrp="1"/>
          </p:cNvSpPr>
          <p:nvPr>
            <p:ph type="sldNum" sz="quarter" idx="5"/>
          </p:nvPr>
        </p:nvSpPr>
        <p:spPr/>
        <p:txBody>
          <a:bodyPr/>
          <a:lstStyle/>
          <a:p>
            <a:fld id="{F39824A6-8BE0-4573-8637-9FCE575E00AC}" type="slidenum">
              <a:rPr lang="en-US" smtClean="0"/>
              <a:t>1</a:t>
            </a:fld>
            <a:endParaRPr lang="en-US"/>
          </a:p>
        </p:txBody>
      </p:sp>
    </p:spTree>
    <p:extLst>
      <p:ext uri="{BB962C8B-B14F-4D97-AF65-F5344CB8AC3E}">
        <p14:creationId xmlns:p14="http://schemas.microsoft.com/office/powerpoint/2010/main" val="8396260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Recall that variables, including array elements, have three characteristics: a name, contents, and an address. When the compiler compiles a program, it maps variable names to memory addresses. How it uses the addresses depends on where the names appear in statements. Variables on the assignment operator’s left side represent addresses where the program saves information; those on the right side represent addresses where it retrieves information. Using the assignment operator as a reference point, it’s clear why variables on the left side represent l-values and those on the right represent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r-values</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Without the assignment operator, it’s less clear, but whenever the program needs a value, the name represents an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r-value</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t>
            </a:r>
          </a:p>
          <a:p>
            <a:endParaRPr lang="en-US" dirty="0"/>
          </a:p>
        </p:txBody>
      </p:sp>
      <p:sp>
        <p:nvSpPr>
          <p:cNvPr id="4" name="Slide Number Placeholder 3"/>
          <p:cNvSpPr>
            <a:spLocks noGrp="1"/>
          </p:cNvSpPr>
          <p:nvPr>
            <p:ph type="sldNum" sz="quarter" idx="5"/>
          </p:nvPr>
        </p:nvSpPr>
        <p:spPr/>
        <p:txBody>
          <a:bodyPr/>
          <a:lstStyle/>
          <a:p>
            <a:fld id="{F39824A6-8BE0-4573-8637-9FCE575E00AC}" type="slidenum">
              <a:rPr lang="en-US" smtClean="0"/>
              <a:t>2</a:t>
            </a:fld>
            <a:endParaRPr lang="en-US"/>
          </a:p>
        </p:txBody>
      </p:sp>
    </p:spTree>
    <p:extLst>
      <p:ext uri="{BB962C8B-B14F-4D97-AF65-F5344CB8AC3E}">
        <p14:creationId xmlns:p14="http://schemas.microsoft.com/office/powerpoint/2010/main" val="1300863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Understanding the original, fundamental, or built-in index operator helps us understand how to use an overloaded index operator. Like many symbols and symbol combinations, the brackets have many meanings. In this example, a program defines a character array long enough to hold 100 characters. So, defining an array is one way C++ uses the brackets.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following statements demonstrate that an array index operation may appear to the right or left of the assignment operator. Regardless of which side of the assignment the index operator appears, it selects one array element, a second use of the brackets. When it appears on the right-hand side, it forms an expression retrieving the value saved at a memory address (an l-value). On the left-hand side, the expression represents a memory address where the program stores a value (an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r-value</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operator performs a straightforward address calculation. It locates an indexed element by multiplying the index by the size of each element, forming an offset, and adding to the array’s address. Recall that an array’s name is its address. The example illustrates the process for locating element 10 in the message array.</a:t>
            </a:r>
          </a:p>
          <a:p>
            <a:endParaRPr lang="en-US" dirty="0"/>
          </a:p>
        </p:txBody>
      </p:sp>
      <p:sp>
        <p:nvSpPr>
          <p:cNvPr id="4" name="Slide Number Placeholder 3"/>
          <p:cNvSpPr>
            <a:spLocks noGrp="1"/>
          </p:cNvSpPr>
          <p:nvPr>
            <p:ph type="sldNum" sz="quarter" idx="5"/>
          </p:nvPr>
        </p:nvSpPr>
        <p:spPr/>
        <p:txBody>
          <a:bodyPr/>
          <a:lstStyle/>
          <a:p>
            <a:fld id="{F39824A6-8BE0-4573-8637-9FCE575E00AC}" type="slidenum">
              <a:rPr lang="en-US" smtClean="0"/>
              <a:t>3</a:t>
            </a:fld>
            <a:endParaRPr lang="en-US"/>
          </a:p>
        </p:txBody>
      </p:sp>
    </p:spTree>
    <p:extLst>
      <p:ext uri="{BB962C8B-B14F-4D97-AF65-F5344CB8AC3E}">
        <p14:creationId xmlns:p14="http://schemas.microsoft.com/office/powerpoint/2010/main" val="31435417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compiler maps a variable name to an address. It maps a second name to the same address when it creates a reference, with an assignment, or as a function parameter or return. Although it’s a little more complicated, the process is the same when the variable is an array element. Imagine that the large rectangle is an object with an array member. The compiler translates the index operator to code, calculating an offset and the element’s address. How the program uses the address depends on where the indexing operation occurs – it can be an r- or an l-value.</a:t>
            </a:r>
          </a:p>
          <a:p>
            <a:endParaRPr lang="en-US" dirty="0"/>
          </a:p>
        </p:txBody>
      </p:sp>
      <p:sp>
        <p:nvSpPr>
          <p:cNvPr id="4" name="Slide Number Placeholder 3"/>
          <p:cNvSpPr>
            <a:spLocks noGrp="1"/>
          </p:cNvSpPr>
          <p:nvPr>
            <p:ph type="sldNum" sz="quarter" idx="5"/>
          </p:nvPr>
        </p:nvSpPr>
        <p:spPr/>
        <p:txBody>
          <a:bodyPr/>
          <a:lstStyle/>
          <a:p>
            <a:fld id="{F39824A6-8BE0-4573-8637-9FCE575E00AC}" type="slidenum">
              <a:rPr lang="en-US" smtClean="0"/>
              <a:t>4</a:t>
            </a:fld>
            <a:endParaRPr lang="en-US"/>
          </a:p>
        </p:txBody>
      </p:sp>
    </p:spTree>
    <p:extLst>
      <p:ext uri="{BB962C8B-B14F-4D97-AF65-F5344CB8AC3E}">
        <p14:creationId xmlns:p14="http://schemas.microsoft.com/office/powerpoint/2010/main" val="31707862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Overloading and using the index operator now seems anticlimactic. One of the classes-and-objects examples demonstrated an old string representation called length-prefix, Pascal, or p-string. The example specified a class named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LPString</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implementing a length-prefix string. It consists of a fixed-length string, whose first element stores its length.</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Crucially, the overloaded index operator returns a reference, allowing programs to use it on either side of the assignment operator. The operator function’s heart is an index operation into the member array. The array is a fundamental type, so the index operator is the original operator, not the overloaded one. The if-else statement validates the index, throwing an exception if it’s invalid. Note that this string representation is not zero-indexed, making a strict greater-than test appropriate.</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Like the built-in index operator, programs can use an overloaded index operator on either side of the assignment operator.</a:t>
            </a:r>
          </a:p>
          <a:p>
            <a:endParaRPr lang="en-US" dirty="0"/>
          </a:p>
        </p:txBody>
      </p:sp>
      <p:sp>
        <p:nvSpPr>
          <p:cNvPr id="4" name="Slide Number Placeholder 3"/>
          <p:cNvSpPr>
            <a:spLocks noGrp="1"/>
          </p:cNvSpPr>
          <p:nvPr>
            <p:ph type="sldNum" sz="quarter" idx="5"/>
          </p:nvPr>
        </p:nvSpPr>
        <p:spPr/>
        <p:txBody>
          <a:bodyPr/>
          <a:lstStyle/>
          <a:p>
            <a:fld id="{F39824A6-8BE0-4573-8637-9FCE575E00AC}" type="slidenum">
              <a:rPr lang="en-US" smtClean="0"/>
              <a:t>5</a:t>
            </a:fld>
            <a:endParaRPr lang="en-US"/>
          </a:p>
        </p:txBody>
      </p:sp>
    </p:spTree>
    <p:extLst>
      <p:ext uri="{BB962C8B-B14F-4D97-AF65-F5344CB8AC3E}">
        <p14:creationId xmlns:p14="http://schemas.microsoft.com/office/powerpoint/2010/main" val="23151971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8/13/2024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8/13/2024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8/13/2024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8/13/2024</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8/13/2024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8/13/2024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8/13/2024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8/13/2024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8/13/2024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8/13/2024</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1.png"/><Relationship Id="rId5" Type="http://schemas.openxmlformats.org/officeDocument/2006/relationships/notesSlide" Target="../notesSlides/notesSlide2.xm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notesSlide" Target="../notesSlides/notesSlide3.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33.xml"/><Relationship Id="rId7" Type="http://schemas.openxmlformats.org/officeDocument/2006/relationships/image" Target="../media/image3.png"/><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image" Target="../media/image2.png"/><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image" Target="../media/image4.png"/><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cap="none" dirty="0">
                <a:latin typeface="Consolas" panose="020B0609020204030204" pitchFamily="49" charset="0"/>
              </a:rPr>
              <a:t>operator[]</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The index operator</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E9736-99A2-16A1-6648-D424BFB3251D}"/>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Three Variable Characteristics</a:t>
            </a:r>
          </a:p>
        </p:txBody>
      </p:sp>
      <p:sp>
        <p:nvSpPr>
          <p:cNvPr id="3" name="Content Placeholder 2">
            <a:extLst>
              <a:ext uri="{FF2B5EF4-FFF2-40B4-BE49-F238E27FC236}">
                <a16:creationId xmlns:a16="http://schemas.microsoft.com/office/drawing/2014/main" id="{6C6A25D4-28E6-E7C0-5633-10BEFA461B49}"/>
              </a:ext>
            </a:extLst>
          </p:cNvPr>
          <p:cNvSpPr>
            <a:spLocks noGrp="1"/>
          </p:cNvSpPr>
          <p:nvPr>
            <p:ph sz="half" idx="1"/>
            <p:custDataLst>
              <p:tags r:id="rId2"/>
            </p:custDataLst>
          </p:nvPr>
        </p:nvSpPr>
        <p:spPr>
          <a:xfrm>
            <a:off x="1583438" y="3418490"/>
            <a:ext cx="4271771" cy="2370135"/>
          </a:xfrm>
        </p:spPr>
        <p:txBody>
          <a:bodyPr/>
          <a:lstStyle/>
          <a:p>
            <a:r>
              <a:rPr lang="en-US" dirty="0"/>
              <a:t>Variables have three characteristics</a:t>
            </a:r>
          </a:p>
          <a:p>
            <a:pPr lvl="1"/>
            <a:r>
              <a:rPr lang="en-US" dirty="0"/>
              <a:t>(I) Name</a:t>
            </a:r>
          </a:p>
          <a:p>
            <a:pPr lvl="1"/>
            <a:r>
              <a:rPr lang="en-US" dirty="0"/>
              <a:t>(II) Content</a:t>
            </a:r>
          </a:p>
          <a:p>
            <a:pPr lvl="1"/>
            <a:r>
              <a:rPr lang="en-US" dirty="0"/>
              <a:t>(III) Address</a:t>
            </a:r>
          </a:p>
          <a:p>
            <a:r>
              <a:rPr lang="en-US" dirty="0"/>
              <a:t>Compiler maps the name to the address</a:t>
            </a:r>
          </a:p>
        </p:txBody>
      </p:sp>
      <p:sp>
        <p:nvSpPr>
          <p:cNvPr id="4" name="Content Placeholder 3">
            <a:extLst>
              <a:ext uri="{FF2B5EF4-FFF2-40B4-BE49-F238E27FC236}">
                <a16:creationId xmlns:a16="http://schemas.microsoft.com/office/drawing/2014/main" id="{50B68A36-1898-78F6-0D18-997599797797}"/>
              </a:ext>
            </a:extLst>
          </p:cNvPr>
          <p:cNvSpPr>
            <a:spLocks noGrp="1"/>
          </p:cNvSpPr>
          <p:nvPr>
            <p:ph sz="half" idx="2"/>
            <p:custDataLst>
              <p:tags r:id="rId3"/>
            </p:custDataLst>
          </p:nvPr>
        </p:nvSpPr>
        <p:spPr>
          <a:xfrm>
            <a:off x="6338315" y="2638044"/>
            <a:ext cx="4270247" cy="3101982"/>
          </a:xfrm>
        </p:spPr>
        <p:txBody>
          <a:bodyPr/>
          <a:lstStyle/>
          <a:p>
            <a:pPr marL="0" indent="0">
              <a:spcBef>
                <a:spcPts val="0"/>
              </a:spcBef>
              <a:buNone/>
            </a:pPr>
            <a:r>
              <a:rPr lang="en-US" dirty="0">
                <a:latin typeface="Consolas" panose="020B0609020204030204" pitchFamily="49" charset="0"/>
              </a:rPr>
              <a:t>int counter = 123;</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counter = 5;</a:t>
            </a:r>
          </a:p>
          <a:p>
            <a:pPr marL="0" indent="0">
              <a:spcBef>
                <a:spcPts val="0"/>
              </a:spcBef>
              <a:buNone/>
            </a:pPr>
            <a:r>
              <a:rPr lang="en-US" dirty="0">
                <a:latin typeface="Consolas" panose="020B0609020204030204" pitchFamily="49" charset="0"/>
              </a:rPr>
              <a:t>balance = counter * 10;</a:t>
            </a:r>
          </a:p>
          <a:p>
            <a:pPr marL="0" indent="0">
              <a:spcBef>
                <a:spcPts val="0"/>
              </a:spcBef>
              <a:buNone/>
            </a:pPr>
            <a:r>
              <a:rPr lang="en-US" dirty="0">
                <a:latin typeface="Consolas" panose="020B0609020204030204" pitchFamily="49" charset="0"/>
              </a:rPr>
              <a:t>cout &lt;&lt; counter &lt;&lt; endl;</a:t>
            </a:r>
          </a:p>
        </p:txBody>
      </p:sp>
      <p:pic>
        <p:nvPicPr>
          <p:cNvPr id="10" name="Picture 9">
            <a:extLst>
              <a:ext uri="{FF2B5EF4-FFF2-40B4-BE49-F238E27FC236}">
                <a16:creationId xmlns:a16="http://schemas.microsoft.com/office/drawing/2014/main" id="{76E9174B-B4FD-4D47-291A-5CF0A70FC35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81462" y="2499620"/>
            <a:ext cx="4020245" cy="806983"/>
          </a:xfrm>
          <a:prstGeom prst="rect">
            <a:avLst/>
          </a:prstGeom>
        </p:spPr>
      </p:pic>
    </p:spTree>
    <p:extLst>
      <p:ext uri="{BB962C8B-B14F-4D97-AF65-F5344CB8AC3E}">
        <p14:creationId xmlns:p14="http://schemas.microsoft.com/office/powerpoint/2010/main" val="1442277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1B634-7AF0-9F8F-A65F-DF95AA13E1DE}"/>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Fundamental or</a:t>
            </a:r>
            <a:br>
              <a:rPr lang="en-US" dirty="0"/>
            </a:br>
            <a:r>
              <a:rPr lang="en-US" dirty="0"/>
              <a:t>Built-In index operator</a:t>
            </a:r>
          </a:p>
        </p:txBody>
      </p:sp>
      <p:sp>
        <p:nvSpPr>
          <p:cNvPr id="3" name="Content Placeholder 2">
            <a:extLst>
              <a:ext uri="{FF2B5EF4-FFF2-40B4-BE49-F238E27FC236}">
                <a16:creationId xmlns:a16="http://schemas.microsoft.com/office/drawing/2014/main" id="{8B9ADCD6-F0D9-C8C1-A446-71E9210D0C94}"/>
              </a:ext>
            </a:extLst>
          </p:cNvPr>
          <p:cNvSpPr>
            <a:spLocks noGrp="1"/>
          </p:cNvSpPr>
          <p:nvPr>
            <p:ph sz="half" idx="1"/>
            <p:custDataLst>
              <p:tags r:id="rId2"/>
            </p:custDataLst>
          </p:nvPr>
        </p:nvSpPr>
        <p:spPr>
          <a:xfrm>
            <a:off x="1581912" y="2638044"/>
            <a:ext cx="3581759" cy="3101982"/>
          </a:xfrm>
        </p:spPr>
        <p:txBody>
          <a:bodyPr/>
          <a:lstStyle/>
          <a:p>
            <a:r>
              <a:rPr lang="en-US" dirty="0">
                <a:latin typeface="Consolas" panose="020B0609020204030204" pitchFamily="49" charset="0"/>
              </a:rPr>
              <a:t>char message[100];</a:t>
            </a:r>
          </a:p>
          <a:p>
            <a:endParaRPr lang="en-US" dirty="0">
              <a:latin typeface="Consolas" panose="020B0609020204030204" pitchFamily="49" charset="0"/>
            </a:endParaRPr>
          </a:p>
          <a:p>
            <a:r>
              <a:rPr lang="en-US" dirty="0">
                <a:latin typeface="Consolas" panose="020B0609020204030204" pitchFamily="49" charset="0"/>
              </a:rPr>
              <a:t>char c = message[10];</a:t>
            </a:r>
          </a:p>
          <a:p>
            <a:r>
              <a:rPr lang="en-US" dirty="0">
                <a:latin typeface="Consolas" panose="020B0609020204030204" pitchFamily="49" charset="0"/>
              </a:rPr>
              <a:t>message[10] = ‘X’;</a:t>
            </a:r>
          </a:p>
        </p:txBody>
      </p:sp>
      <p:sp>
        <p:nvSpPr>
          <p:cNvPr id="4" name="Content Placeholder 3">
            <a:extLst>
              <a:ext uri="{FF2B5EF4-FFF2-40B4-BE49-F238E27FC236}">
                <a16:creationId xmlns:a16="http://schemas.microsoft.com/office/drawing/2014/main" id="{E6C3F204-4A81-B640-F594-0150DF5AEAED}"/>
              </a:ext>
            </a:extLst>
          </p:cNvPr>
          <p:cNvSpPr>
            <a:spLocks noGrp="1"/>
          </p:cNvSpPr>
          <p:nvPr>
            <p:ph sz="half" idx="2"/>
            <p:custDataLst>
              <p:tags r:id="rId3"/>
            </p:custDataLst>
          </p:nvPr>
        </p:nvSpPr>
        <p:spPr>
          <a:xfrm>
            <a:off x="5764306" y="2638044"/>
            <a:ext cx="4844256" cy="3101982"/>
          </a:xfrm>
        </p:spPr>
        <p:txBody>
          <a:bodyPr/>
          <a:lstStyle/>
          <a:p>
            <a:r>
              <a:rPr lang="en-US" dirty="0"/>
              <a:t>The square brackets have multiple meanings</a:t>
            </a:r>
          </a:p>
          <a:p>
            <a:pPr lvl="1"/>
            <a:r>
              <a:rPr lang="en-US" dirty="0"/>
              <a:t>Define arrays</a:t>
            </a:r>
          </a:p>
          <a:p>
            <a:pPr lvl="1"/>
            <a:r>
              <a:rPr lang="en-US" dirty="0"/>
              <a:t>Index into arrays</a:t>
            </a:r>
          </a:p>
          <a:p>
            <a:r>
              <a:rPr lang="en-US" dirty="0"/>
              <a:t>Locate an array element by calculating an offset with address arithmetic</a:t>
            </a:r>
          </a:p>
          <a:p>
            <a:pPr lvl="1"/>
            <a:r>
              <a:rPr lang="en-US" dirty="0"/>
              <a:t>array address + index × the element size</a:t>
            </a:r>
          </a:p>
          <a:p>
            <a:pPr lvl="1"/>
            <a:r>
              <a:rPr lang="en-US" dirty="0">
                <a:latin typeface="Consolas" panose="020B0609020204030204" pitchFamily="49" charset="0"/>
              </a:rPr>
              <a:t>message + 10 * sizeof(char)</a:t>
            </a:r>
          </a:p>
        </p:txBody>
      </p:sp>
    </p:spTree>
    <p:extLst>
      <p:ext uri="{BB962C8B-B14F-4D97-AF65-F5344CB8AC3E}">
        <p14:creationId xmlns:p14="http://schemas.microsoft.com/office/powerpoint/2010/main" val="875887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83981-9B90-60DE-5ACC-FA384458836C}"/>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 References</a:t>
            </a:r>
          </a:p>
        </p:txBody>
      </p:sp>
      <p:sp>
        <p:nvSpPr>
          <p:cNvPr id="10" name="Content Placeholder 9">
            <a:extLst>
              <a:ext uri="{FF2B5EF4-FFF2-40B4-BE49-F238E27FC236}">
                <a16:creationId xmlns:a16="http://schemas.microsoft.com/office/drawing/2014/main" id="{07AB4684-6433-3641-353F-EF992C8BAD97}"/>
              </a:ext>
            </a:extLst>
          </p:cNvPr>
          <p:cNvSpPr>
            <a:spLocks noGrp="1"/>
          </p:cNvSpPr>
          <p:nvPr>
            <p:ph sz="half" idx="1"/>
            <p:custDataLst>
              <p:tags r:id="rId2"/>
            </p:custDataLst>
          </p:nvPr>
        </p:nvSpPr>
        <p:spPr>
          <a:xfrm>
            <a:off x="1581912" y="4088474"/>
            <a:ext cx="4666488" cy="1923444"/>
          </a:xfrm>
        </p:spPr>
        <p:txBody>
          <a:bodyPr>
            <a:normAutofit/>
          </a:bodyPr>
          <a:lstStyle/>
          <a:p>
            <a:r>
              <a:rPr lang="en-US" dirty="0"/>
              <a:t>Compiler maps a variable name to an address</a:t>
            </a:r>
          </a:p>
          <a:p>
            <a:r>
              <a:rPr lang="en-US" dirty="0"/>
              <a:t>To create a reference, it maps a second variable name to the same address</a:t>
            </a:r>
          </a:p>
          <a:p>
            <a:pPr lvl="1"/>
            <a:r>
              <a:rPr lang="en-US" sz="1800" dirty="0"/>
              <a:t>Contents</a:t>
            </a:r>
          </a:p>
          <a:p>
            <a:pPr lvl="1"/>
            <a:r>
              <a:rPr lang="en-US" sz="1800" dirty="0"/>
              <a:t>Storage location</a:t>
            </a:r>
          </a:p>
        </p:txBody>
      </p:sp>
      <p:pic>
        <p:nvPicPr>
          <p:cNvPr id="11" name="Content Placeholder 5">
            <a:extLst>
              <a:ext uri="{FF2B5EF4-FFF2-40B4-BE49-F238E27FC236}">
                <a16:creationId xmlns:a16="http://schemas.microsoft.com/office/drawing/2014/main" id="{E861F791-786A-68D7-9515-491D0413934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193860" y="2238708"/>
            <a:ext cx="2216220" cy="1561255"/>
          </a:xfrm>
          <a:prstGeom prst="rect">
            <a:avLst/>
          </a:prstGeom>
        </p:spPr>
      </p:pic>
      <p:sp>
        <p:nvSpPr>
          <p:cNvPr id="13" name="Content Placeholder 12">
            <a:extLst>
              <a:ext uri="{FF2B5EF4-FFF2-40B4-BE49-F238E27FC236}">
                <a16:creationId xmlns:a16="http://schemas.microsoft.com/office/drawing/2014/main" id="{DAD199A8-0883-A8C6-0460-2BD4BEA732F5}"/>
              </a:ext>
            </a:extLst>
          </p:cNvPr>
          <p:cNvSpPr>
            <a:spLocks noGrp="1"/>
          </p:cNvSpPr>
          <p:nvPr>
            <p:ph sz="half" idx="2"/>
            <p:custDataLst>
              <p:tags r:id="rId3"/>
            </p:custDataLst>
          </p:nvPr>
        </p:nvSpPr>
        <p:spPr>
          <a:xfrm>
            <a:off x="6338315" y="4088475"/>
            <a:ext cx="4270247" cy="1269338"/>
          </a:xfrm>
        </p:spPr>
        <p:txBody>
          <a:bodyPr>
            <a:normAutofit/>
          </a:bodyPr>
          <a:lstStyle/>
          <a:p>
            <a:r>
              <a:rPr lang="en-US" dirty="0"/>
              <a:t>offset = index × element size</a:t>
            </a:r>
          </a:p>
          <a:p>
            <a:r>
              <a:rPr lang="en-US" dirty="0"/>
              <a:t>element address = array address + offset</a:t>
            </a:r>
          </a:p>
        </p:txBody>
      </p:sp>
      <p:pic>
        <p:nvPicPr>
          <p:cNvPr id="14" name="Content Placeholder 7">
            <a:extLst>
              <a:ext uri="{FF2B5EF4-FFF2-40B4-BE49-F238E27FC236}">
                <a16:creationId xmlns:a16="http://schemas.microsoft.com/office/drawing/2014/main" id="{20541BA4-16C6-DDBB-74FE-AE8D7C20A9A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771092" y="2349068"/>
            <a:ext cx="3202602" cy="1646815"/>
          </a:xfrm>
          <a:prstGeom prst="rect">
            <a:avLst/>
          </a:prstGeom>
        </p:spPr>
      </p:pic>
    </p:spTree>
    <p:extLst>
      <p:ext uri="{BB962C8B-B14F-4D97-AF65-F5344CB8AC3E}">
        <p14:creationId xmlns:p14="http://schemas.microsoft.com/office/powerpoint/2010/main" val="4253789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F413E-AFF8-C591-FDCC-C5A8F27A7E73}"/>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Overloading </a:t>
            </a:r>
            <a:r>
              <a:rPr lang="en-US" cap="none" dirty="0">
                <a:latin typeface="Consolas" panose="020B0609020204030204" pitchFamily="49" charset="0"/>
              </a:rPr>
              <a:t>operator[]</a:t>
            </a:r>
            <a:endParaRPr lang="en-US" dirty="0">
              <a:latin typeface="Consolas" panose="020B0609020204030204" pitchFamily="49" charset="0"/>
            </a:endParaRPr>
          </a:p>
        </p:txBody>
      </p:sp>
      <p:sp>
        <p:nvSpPr>
          <p:cNvPr id="3" name="Content Placeholder 2">
            <a:extLst>
              <a:ext uri="{FF2B5EF4-FFF2-40B4-BE49-F238E27FC236}">
                <a16:creationId xmlns:a16="http://schemas.microsoft.com/office/drawing/2014/main" id="{6DCF7617-537B-23DA-C56D-595F3F32539D}"/>
              </a:ext>
            </a:extLst>
          </p:cNvPr>
          <p:cNvSpPr>
            <a:spLocks noGrp="1"/>
          </p:cNvSpPr>
          <p:nvPr>
            <p:ph idx="1"/>
            <p:custDataLst>
              <p:tags r:id="rId2"/>
            </p:custDataLst>
          </p:nvPr>
        </p:nvSpPr>
        <p:spPr>
          <a:xfrm>
            <a:off x="1554850" y="2638044"/>
            <a:ext cx="4324483" cy="3101983"/>
          </a:xfrm>
        </p:spPr>
        <p:txBody>
          <a:bodyPr>
            <a:normAutofit fontScale="85000" lnSpcReduction="20000"/>
          </a:bodyPr>
          <a:lstStyle/>
          <a:p>
            <a:pPr marL="0" indent="0">
              <a:spcBef>
                <a:spcPts val="0"/>
              </a:spcBef>
              <a:buNone/>
            </a:pPr>
            <a:r>
              <a:rPr lang="en-US" dirty="0">
                <a:latin typeface="Consolas" panose="020B0609020204030204" pitchFamily="49" charset="0"/>
              </a:rPr>
              <a:t>class LPString</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private:</a:t>
            </a:r>
          </a:p>
          <a:p>
            <a:pPr marL="0" indent="0">
              <a:spcBef>
                <a:spcPts val="0"/>
              </a:spcBef>
              <a:buNone/>
            </a:pPr>
            <a:r>
              <a:rPr lang="en-US" dirty="0">
                <a:latin typeface="Consolas" panose="020B0609020204030204" pitchFamily="49" charset="0"/>
              </a:rPr>
              <a:t>	char array[255];</a:t>
            </a:r>
          </a:p>
          <a:p>
            <a:pPr marL="0" indent="0">
              <a:spcBef>
                <a:spcPts val="0"/>
              </a:spcBef>
              <a:buNone/>
            </a:pPr>
            <a:r>
              <a:rPr lang="en-US" dirty="0">
                <a:latin typeface="Consolas" panose="020B0609020204030204" pitchFamily="49" charset="0"/>
              </a:rPr>
              <a:t>    public:</a:t>
            </a:r>
          </a:p>
          <a:p>
            <a:pPr marL="0" indent="0">
              <a:spcBef>
                <a:spcPts val="0"/>
              </a:spcBef>
              <a:buNone/>
            </a:pPr>
            <a:r>
              <a:rPr lang="en-US" dirty="0">
                <a:latin typeface="Consolas" panose="020B0609020204030204" pitchFamily="49" charset="0"/>
              </a:rPr>
              <a:t>	char</a:t>
            </a:r>
            <a:r>
              <a:rPr lang="en-US" dirty="0">
                <a:solidFill>
                  <a:srgbClr val="FF0000"/>
                </a:solidFill>
                <a:latin typeface="Consolas" panose="020B0609020204030204" pitchFamily="49" charset="0"/>
              </a:rPr>
              <a:t>&amp;</a:t>
            </a:r>
            <a:r>
              <a:rPr lang="en-US" dirty="0">
                <a:latin typeface="Consolas" panose="020B0609020204030204" pitchFamily="49" charset="0"/>
              </a:rPr>
              <a:t> operator[](int index);</a:t>
            </a:r>
          </a:p>
          <a:p>
            <a:pPr marL="0" indent="0">
              <a:spcBef>
                <a:spcPts val="0"/>
              </a:spcBef>
              <a:buNone/>
            </a:pPr>
            <a:r>
              <a:rPr lang="en-US" dirty="0">
                <a:latin typeface="Consolas" panose="020B0609020204030204" pitchFamily="49" charset="0"/>
              </a:rPr>
              <a:t>};</a:t>
            </a:r>
          </a:p>
          <a:p>
            <a:pPr marL="0" indent="0">
              <a:spcBef>
                <a:spcPts val="0"/>
              </a:spcBef>
              <a:buNone/>
            </a:pPr>
            <a:endParaRPr lang="en-US" dirty="0">
              <a:latin typeface="Consolas" panose="020B0609020204030204" pitchFamily="49" charset="0"/>
            </a:endParaRP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char</a:t>
            </a:r>
            <a:r>
              <a:rPr lang="en-US" dirty="0">
                <a:solidFill>
                  <a:srgbClr val="FF0000"/>
                </a:solidFill>
                <a:latin typeface="Consolas" panose="020B0609020204030204" pitchFamily="49" charset="0"/>
              </a:rPr>
              <a:t>&amp;</a:t>
            </a:r>
            <a:r>
              <a:rPr lang="en-US" dirty="0">
                <a:latin typeface="Consolas" panose="020B0609020204030204" pitchFamily="49" charset="0"/>
              </a:rPr>
              <a:t> LPString::operator[](int index)</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if (index &gt; 0 &amp;&amp; index &lt;= array[0])</a:t>
            </a:r>
          </a:p>
          <a:p>
            <a:pPr marL="0" indent="0">
              <a:spcBef>
                <a:spcPts val="0"/>
              </a:spcBef>
              <a:buNone/>
            </a:pPr>
            <a:r>
              <a:rPr lang="en-US" dirty="0">
                <a:latin typeface="Consolas" panose="020B0609020204030204" pitchFamily="49" charset="0"/>
              </a:rPr>
              <a:t>        return array[index];</a:t>
            </a:r>
          </a:p>
          <a:p>
            <a:pPr marL="0" indent="0">
              <a:spcBef>
                <a:spcPts val="0"/>
              </a:spcBef>
              <a:buNone/>
            </a:pPr>
            <a:r>
              <a:rPr lang="en-US" dirty="0">
                <a:latin typeface="Consolas" panose="020B0609020204030204" pitchFamily="49" charset="0"/>
              </a:rPr>
              <a:t>    else</a:t>
            </a:r>
          </a:p>
          <a:p>
            <a:pPr marL="0" indent="0">
              <a:spcBef>
                <a:spcPts val="0"/>
              </a:spcBef>
              <a:buNone/>
            </a:pPr>
            <a:r>
              <a:rPr lang="en-US" dirty="0">
                <a:latin typeface="Consolas" panose="020B0609020204030204" pitchFamily="49" charset="0"/>
              </a:rPr>
              <a:t>        throw "Index out of bounds";</a:t>
            </a:r>
          </a:p>
          <a:p>
            <a:pPr marL="0" indent="0">
              <a:spcBef>
                <a:spcPts val="0"/>
              </a:spcBef>
              <a:buNone/>
            </a:pPr>
            <a:r>
              <a:rPr lang="en-US" dirty="0">
                <a:latin typeface="Consolas" panose="020B0609020204030204" pitchFamily="49" charset="0"/>
              </a:rPr>
              <a:t>}</a:t>
            </a:r>
          </a:p>
        </p:txBody>
      </p:sp>
      <p:pic>
        <p:nvPicPr>
          <p:cNvPr id="5" name="Picture 4">
            <a:extLst>
              <a:ext uri="{FF2B5EF4-FFF2-40B4-BE49-F238E27FC236}">
                <a16:creationId xmlns:a16="http://schemas.microsoft.com/office/drawing/2014/main" id="{7101C028-3EA3-EC24-6EA2-293DCB61C9B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149206" y="2490784"/>
            <a:ext cx="4324483" cy="1188720"/>
          </a:xfrm>
          <a:prstGeom prst="rect">
            <a:avLst/>
          </a:prstGeom>
        </p:spPr>
      </p:pic>
      <p:sp>
        <p:nvSpPr>
          <p:cNvPr id="6" name="TextBox 5">
            <a:extLst>
              <a:ext uri="{FF2B5EF4-FFF2-40B4-BE49-F238E27FC236}">
                <a16:creationId xmlns:a16="http://schemas.microsoft.com/office/drawing/2014/main" id="{C10D4CBF-3BBD-F318-58F9-700EF96DBC8A}"/>
              </a:ext>
            </a:extLst>
          </p:cNvPr>
          <p:cNvSpPr txBox="1"/>
          <p:nvPr>
            <p:custDataLst>
              <p:tags r:id="rId3"/>
            </p:custDataLst>
          </p:nvPr>
        </p:nvSpPr>
        <p:spPr>
          <a:xfrm>
            <a:off x="6762737" y="4000506"/>
            <a:ext cx="3343275" cy="1200329"/>
          </a:xfrm>
          <a:prstGeom prst="rect">
            <a:avLst/>
          </a:prstGeom>
          <a:noFill/>
        </p:spPr>
        <p:txBody>
          <a:bodyPr wrap="square" rtlCol="0">
            <a:spAutoFit/>
          </a:bodyPr>
          <a:lstStyle/>
          <a:p>
            <a:r>
              <a:rPr lang="da-DK" dirty="0">
                <a:latin typeface="Consolas" panose="020B0609020204030204" pitchFamily="49" charset="0"/>
              </a:rPr>
              <a:t>LPString message;</a:t>
            </a:r>
          </a:p>
          <a:p>
            <a:endParaRPr lang="da-DK" dirty="0">
              <a:latin typeface="Consolas" panose="020B0609020204030204" pitchFamily="49" charset="0"/>
            </a:endParaRPr>
          </a:p>
          <a:p>
            <a:r>
              <a:rPr lang="da-DK" dirty="0">
                <a:latin typeface="Consolas" panose="020B0609020204030204" pitchFamily="49" charset="0"/>
              </a:rPr>
              <a:t>char x = message[5];</a:t>
            </a:r>
          </a:p>
          <a:p>
            <a:r>
              <a:rPr lang="da-DK" dirty="0">
                <a:latin typeface="Consolas" panose="020B0609020204030204" pitchFamily="49" charset="0"/>
              </a:rPr>
              <a:t>message[5] = 'A';</a:t>
            </a:r>
            <a:endParaRPr lang="en-US" dirty="0">
              <a:latin typeface="Consolas" panose="020B0609020204030204" pitchFamily="49" charset="0"/>
            </a:endParaRPr>
          </a:p>
        </p:txBody>
      </p:sp>
    </p:spTree>
    <p:extLst>
      <p:ext uri="{BB962C8B-B14F-4D97-AF65-F5344CB8AC3E}">
        <p14:creationId xmlns:p14="http://schemas.microsoft.com/office/powerpoint/2010/main" val="410236204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 name="PRESENTER_DUMMYTAG" val="&lt;DummyForForceWrite&gt;&lt;/DummyForForceWrite&gt;"/>
  <p:tag name="HTML_SHAPEINFO" val="&lt;ThreeDShapeInfo&gt;&lt;uuid val=&quot;{CE603FA2-D7A6-4268-9E4B-E0B4DE435E98}&quot;/&gt;&lt;isInvalidForFieldText val=&quot;0&quot;/&gt;&lt;Image&gt;&lt;filename val=&quot;C:\Users\delroy\AppData\Local\Temp\CP4560109375093Session\CPTrustFolder4560109375093\PPTImport4560110598984\data\asimages\{CE603FA2-D7A6-4268-9E4B-E0B4DE435E98}_1.png&quot;/&gt;&lt;left val=&quot;167&quot;/&gt;&lt;top val=&quot;249&quot;/&gt;&lt;width val=&quot;945&quot;/&gt;&lt;height val=&quot;174&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8&quot;/&gt;&lt;/TableIndex&gt;&lt;/ShapeTextInfo&gt;"/>
  <p:tag name="PRESENTER_DUMMYTAG" val="&lt;DummyForForceWrite&gt;&lt;/DummyForForceWrite&gt;"/>
  <p:tag name="HTML_SHAPEINFO" val="&lt;ThreeDShapeInfo&gt;&lt;uuid val=&quot;{1DA6D223-D618-4825-BBB1-CAB9D228F10C}&quot;/&gt;&lt;isInvalidForFieldText val=&quot;0&quot;/&gt;&lt;Image&gt;&lt;filename val=&quot;C:\Users\delroy\AppData\Local\Temp\CP4560109375093Session\CPTrustFolder4560109375093\PPTImport4560110598984\data\asimages\{1DA6D223-D618-4825-BBB1-CAB9D228F10C}_1.png&quot;/&gt;&lt;left val=&quot;282&quot;/&gt;&lt;top val=&quot;452&quot;/&gt;&lt;width val=&quot;715&quot;/&gt;&lt;height val=&quot;135&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D915D14B-7B20-4CB7-BAEC-B37AEF2BF134}&quot;/&gt;&lt;isInvalidForFieldText val=&quot;0&quot;/&gt;&lt;Image&gt;&lt;filename val=&quot;C:\Users\delroy\AppData\Local\Temp\CP4560109375093Session\CPTrustFolder4560109375093\PPTImport4560110598984\data\asimages\{D915D14B-7B20-4CB7-BAEC-B37AEF2BF134}_1.png&quot;/&gt;&lt;left val=&quot;167&quot;/&gt;&lt;top val=&quot;647&quot;/&gt;&lt;width val=&quot;159&quot;/&gt;&lt;height val=&quot;35&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0&quot;/&gt;&lt;/TableIndex&gt;&lt;/ShapeTextInfo&gt;"/>
  <p:tag name="HTML_SHAPEINFO" val="&lt;ThreeDShapeInfo&gt;&lt;uuid val=&quot;{E688E958-ACF9-4066-8ABE-DDF007B11561}&quot;/&gt;&lt;isInvalidForFieldText val=&quot;0&quot;/&gt;&lt;Image&gt;&lt;filename val=&quot;C:\Users\delroy\AppData\Local\Temp\CP4560109375093Session\CPTrustFolder4560109375093\PPTImport4560110598984\data\asimages\{E688E958-ACF9-4066-8ABE-DDF007B11561}_2.png&quot;/&gt;&lt;left val=&quot;233&quot;/&gt;&lt;top val=&quot;100&quot;/&gt;&lt;width val=&quot;813&quot;/&gt;&lt;height val=&quot;126&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7&quot;/&gt;&lt;lineCharCount val=&quot;9&quot;/&gt;&lt;lineCharCount val=&quot;13&quot;/&gt;&lt;lineCharCount val=&quot;14&quot;/&gt;&lt;lineCharCount val=&quot;37&quot;/&gt;&lt;/TableIndex&gt;&lt;/ShapeTextInfo&gt;"/>
  <p:tag name="HTML_SHAPEINFO" val="&lt;ThreeDShapeInfo&gt;&lt;uuid val=&quot;{D8A967EE-8D77-4056-95BB-E55ACD9A78FB}&quot;/&gt;&lt;isInvalidForFieldText val=&quot;0&quot;/&gt;&lt;Image&gt;&lt;filename val=&quot;C:\Users\delroy\AppData\Local\Temp\CP4560109375093Session\CPTrustFolder4560109375093\PPTImport4560110598984\data\asimages\{D8A967EE-8D77-4056-95BB-E55ACD9A78FB}_2.png&quot;/&gt;&lt;left val=&quot;161&quot;/&gt;&lt;top val=&quot;355&quot;/&gt;&lt;width val=&quot;453&quot;/&gt;&lt;height val=&quot;252&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19&quot;/&gt;&lt;lineCharCount val=&quot;1&quot;/&gt;&lt;lineCharCount val=&quot;13&quot;/&gt;&lt;lineCharCount val=&quot;24&quot;/&gt;&lt;lineCharCount val=&quot;24&quot;/&gt;&lt;/TableIndex&gt;&lt;/ShapeTextInfo&gt;"/>
  <p:tag name="HTML_SHAPEINFO" val="&lt;ThreeDShapeInfo&gt;&lt;uuid val=&quot;{700896E0-B32F-4448-ADFA-34A104761430}&quot;/&gt;&lt;isInvalidForFieldText val=&quot;0&quot;/&gt;&lt;Image&gt;&lt;filename val=&quot;C:\Users\delroy\AppData\Local\Temp\CP4560109375093Session\CPTrustFolder4560109375093\PPTImport4560110598984\data\asimages\{700896E0-B32F-4448-ADFA-34A104761430}_2.png&quot;/&gt;&lt;left val=&quot;659&quot;/&gt;&lt;top val=&quot;273&quot;/&gt;&lt;width val=&quot;454&quot;/&gt;&lt;height val=&quot;329&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23&quot;/&gt;&lt;/TableIndex&gt;&lt;/ShapeTextInfo&gt;"/>
  <p:tag name="HTML_SHAPEINFO" val="&lt;ThreeDShapeInfo&gt;&lt;uuid val=&quot;{FA09968D-E62A-4EF3-9E35-E38A63AF3B98}&quot;/&gt;&lt;isInvalidForFieldText val=&quot;0&quot;/&gt;&lt;Image&gt;&lt;filename val=&quot;C:\Users\delroy\AppData\Local\Temp\CP4560109375093Session\CPTrustFolder4560109375093\PPTImport4560110598984\data\asimages\{FA09968D-E62A-4EF3-9E35-E38A63AF3B98}_3.png&quot;/&gt;&lt;left val=&quot;233&quot;/&gt;&lt;top val=&quot;100&quot;/&gt;&lt;width val=&quot;813&quot;/&gt;&lt;height val=&quot;126&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19&quot;/&gt;&lt;lineCharCount val=&quot;1&quot;/&gt;&lt;lineCharCount val=&quot;22&quot;/&gt;&lt;lineCharCount val=&quot;18&quot;/&gt;&lt;/TableIndex&gt;&lt;/ShapeTextInfo&gt;"/>
  <p:tag name="HTML_SHAPEINFO" val="&lt;ThreeDShapeInfo&gt;&lt;uuid val=&quot;{F0088E58-09F2-4A9B-A53C-28112AC57CE6}&quot;/&gt;&lt;isInvalidForFieldText val=&quot;0&quot;/&gt;&lt;Image&gt;&lt;filename val=&quot;C:\Users\delroy\AppData\Local\Temp\CP4560109375093Session\CPTrustFolder4560109375093\PPTImport4560110598984\data\asimages\{F0088E58-09F2-4A9B-A53C-28112AC57CE6}_3.png&quot;/&gt;&lt;left val=&quot;161&quot;/&gt;&lt;top val=&quot;273&quot;/&gt;&lt;width val=&quot;381&quot;/&gt;&lt;height val=&quot;329&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43&quot;/&gt;&lt;lineCharCount val=&quot;14&quot;/&gt;&lt;lineCharCount val=&quot;18&quot;/&gt;&lt;lineCharCount val=&quot;49&quot;/&gt;&lt;lineCharCount val=&quot;24&quot;/&gt;&lt;lineCharCount val=&quot;41&quot;/&gt;&lt;lineCharCount val=&quot;27&quot;/&gt;&lt;/TableIndex&gt;&lt;/ShapeTextInfo&gt;"/>
  <p:tag name="HTML_SHAPEINFO" val="&lt;ThreeDShapeInfo&gt;&lt;uuid val=&quot;{A62B5CB8-2A6D-4725-8749-F5C62D7821EB}&quot;/&gt;&lt;isInvalidForFieldText val=&quot;0&quot;/&gt;&lt;Image&gt;&lt;filename val=&quot;C:\Users\delroy\AppData\Local\Temp\CP4560109375093Session\CPTrustFolder4560109375093\PPTImport4560110598984\data\asimages\{A62B5CB8-2A6D-4725-8749-F5C62D7821EB}_3.png&quot;/&gt;&lt;left val=&quot;600&quot;/&gt;&lt;top val=&quot;273&quot;/&gt;&lt;width val=&quot;518&quot;/&gt;&lt;height val=&quot;329&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4&quot;/&gt;&lt;/TableIndex&gt;&lt;/ShapeTextInfo&gt;"/>
  <p:tag name="HTML_SHAPEINFO" val="&lt;ThreeDShapeInfo&gt;&lt;uuid val=&quot;{EFAB942D-C365-4940-BEC8-026E6B05D221}&quot;/&gt;&lt;isInvalidForFieldText val=&quot;0&quot;/&gt;&lt;Image&gt;&lt;filename val=&quot;C:\Users\delroy\AppData\Local\Temp\CP4560109375093Session\CPTrustFolder4560109375093\PPTImport4560110598984\data\asimages\{EFAB942D-C365-4940-BEC8-026E6B05D221}_4.png&quot;/&gt;&lt;left val=&quot;233&quot;/&gt;&lt;top val=&quot;100&quot;/&gt;&lt;width val=&quot;813&quot;/&gt;&lt;height val=&quot;126&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44&quot;/&gt;&lt;lineCharCount val=&quot;40&quot;/&gt;&lt;lineCharCount val=&quot;34&quot;/&gt;&lt;lineCharCount val=&quot;9&quot;/&gt;&lt;lineCharCount val=&quot;16&quot;/&gt;&lt;/TableIndex&gt;&lt;/ShapeTextInfo&gt;"/>
  <p:tag name="HTML_SHAPEINFO" val="&lt;ThreeDShapeInfo&gt;&lt;uuid val=&quot;{E454EE08-B67A-40C4-BC54-16E4BE1EF8A3}&quot;/&gt;&lt;isInvalidForFieldText val=&quot;0&quot;/&gt;&lt;Image&gt;&lt;filename val=&quot;C:\Users\delroy\AppData\Local\Temp\CP4560109375093Session\CPTrustFolder4560109375093\PPTImport4560110598984\data\asimages\{E454EE08-B67A-40C4-BC54-16E4BE1EF8A3}_4.png&quot;/&gt;&lt;left val=&quot;161&quot;/&gt;&lt;top val=&quot;425&quot;/&gt;&lt;width val=&quot;495&quot;/&gt;&lt;height val=&quot;207&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0&quot;/&gt;&lt;lineCharCount val=&quot;40&quot;/&gt;&lt;/TableIndex&gt;&lt;/ShapeTextInfo&gt;"/>
  <p:tag name="HTML_SHAPEINFO" val="&lt;ThreeDShapeInfo&gt;&lt;uuid val=&quot;{5ED3A281-C3C5-4826-A85C-E4F3D670FD2F}&quot;/&gt;&lt;isInvalidForFieldText val=&quot;0&quot;/&gt;&lt;Image&gt;&lt;filename val=&quot;C:\Users\delroy\AppData\Local\Temp\CP4560109375093Session\CPTrustFolder4560109375093\PPTImport4560110598984\data\asimages\{5ED3A281-C3C5-4826-A85C-E4F3D670FD2F}_4.png&quot;/&gt;&lt;left val=&quot;660&quot;/&gt;&lt;top val=&quot;425&quot;/&gt;&lt;width val=&quot;453&quot;/&gt;&lt;height val=&quot;137&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HTML_SHAPEINFO" val="&lt;ThreeDShapeInfo&gt;&lt;uuid val=&quot;{2FA42F92-4AF7-4968-BDD3-F64B668D00DC}&quot;/&gt;&lt;isInvalidForFieldText val=&quot;0&quot;/&gt;&lt;Image&gt;&lt;filename val=&quot;C:\Users\delroy\AppData\Local\Temp\CP4560109375093Session\CPTrustFolder4560109375093\PPTImport4560110598984\data\asimages\{2FA42F92-4AF7-4968-BDD3-F64B668D00DC}_5.png&quot;/&gt;&lt;left val=&quot;233&quot;/&gt;&lt;top val=&quot;100&quot;/&gt;&lt;width val=&quot;813&quot;/&gt;&lt;height val=&quot;126&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6&quot;/&gt;&lt;lineCharCount val=&quot;15&quot;/&gt;&lt;lineCharCount val=&quot;2&quot;/&gt;&lt;lineCharCount val=&quot;13&quot;/&gt;&lt;lineCharCount val=&quot;18&quot;/&gt;&lt;lineCharCount val=&quot;12&quot;/&gt;&lt;lineCharCount val=&quot;30&quot;/&gt;&lt;lineCharCount val=&quot;3&quot;/&gt;&lt;lineCharCount val=&quot;1&quot;/&gt;&lt;lineCharCount val=&quot;1&quot;/&gt;&lt;lineCharCount val=&quot;38&quot;/&gt;&lt;lineCharCount val=&quot;2&quot;/&gt;&lt;lineCharCount val=&quot;40&quot;/&gt;&lt;lineCharCount val=&quot;29&quot;/&gt;&lt;lineCharCount val=&quot;9&quot;/&gt;&lt;lineCharCount val=&quot;37&quot;/&gt;&lt;lineCharCount val=&quot;1&quot;/&gt;&lt;/TableIndex&gt;&lt;/ShapeTextInfo&gt;"/>
  <p:tag name="HTML_SHAPEINFO" val="&lt;ThreeDShapeInfo&gt;&lt;uuid val=&quot;{A04CBE41-16D0-4115-8084-8319E6800D85}&quot;/&gt;&lt;isInvalidForFieldText val=&quot;0&quot;/&gt;&lt;Image&gt;&lt;filename val=&quot;C:\Users\delroy\AppData\Local\Temp\CP4560109375093Session\CPTrustFolder4560109375093\PPTImport4560110598984\data\asimages\{A04CBE41-16D0-4115-8084-8319E6800D85}_5.png&quot;/&gt;&lt;left val=&quot;160&quot;/&gt;&lt;top val=&quot;270&quot;/&gt;&lt;width val=&quot;458&quot;/&gt;&lt;height val=&quot;332&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18&quot;/&gt;&lt;lineCharCount val=&quot;1&quot;/&gt;&lt;lineCharCount val=&quot;21&quot;/&gt;&lt;lineCharCount val=&quot;17&quot;/&gt;&lt;/TableIndex&gt;&lt;/ShapeTextInfo&gt;"/>
  <p:tag name="HTML_SHAPEINFO" val="&lt;ThreeDShapeInfo&gt;&lt;uuid val=&quot;{0C568CFB-18FB-4225-9514-01844D4F679B}&quot;/&gt;&lt;isInvalidForFieldText val=&quot;0&quot;/&gt;&lt;Image&gt;&lt;filename val=&quot;C:\Users\delroy\AppData\Local\Temp\CP4560109375093Session\CPTrustFolder4560109375093\PPTImport4560110598984\data\asimages\{0C568CFB-18FB-4225-9514-01844D4F679B}_5.png&quot;/&gt;&lt;left val=&quot;704&quot;/&gt;&lt;top val=&quot;416&quot;/&gt;&lt;width val=&quot;357&quot;/&gt;&lt;height val=&quot;138&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588</TotalTime>
  <Words>940</Words>
  <Application>Microsoft Office PowerPoint</Application>
  <PresentationFormat>Widescreen</PresentationFormat>
  <Paragraphs>67</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Consolas</vt:lpstr>
      <vt:lpstr>Gill Sans MT</vt:lpstr>
      <vt:lpstr>Parcel</vt:lpstr>
      <vt:lpstr>operator[]</vt:lpstr>
      <vt:lpstr>Three Variable Characteristics</vt:lpstr>
      <vt:lpstr>The Fundamental or Built-In index operator</vt:lpstr>
      <vt:lpstr>C++ References</vt:lpstr>
      <vt:lpstr>Overloading operator[]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 ]</dc:title>
  <dc:creator>Delroy Brinkerhoff</dc:creator>
  <cp:lastModifiedBy>delroy</cp:lastModifiedBy>
  <cp:revision>24</cp:revision>
  <dcterms:created xsi:type="dcterms:W3CDTF">2016-07-13T22:03:45Z</dcterms:created>
  <dcterms:modified xsi:type="dcterms:W3CDTF">2024-08-13T22:59:26Z</dcterms:modified>
</cp:coreProperties>
</file>