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2.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1.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2.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3.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4.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5.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6.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notesSlides/notesSlide7.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notesSlides/notesSlide8.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60" r:id="rId3"/>
    <p:sldId id="257" r:id="rId4"/>
    <p:sldId id="259" r:id="rId5"/>
    <p:sldId id="267" r:id="rId6"/>
    <p:sldId id="263" r:id="rId7"/>
    <p:sldId id="264" r:id="rId8"/>
    <p:sldId id="265"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38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B0C9F1-3F02-4F3E-8CD4-238E85E1E825}" type="datetimeFigureOut">
              <a:rPr lang="en-US" smtClean="0"/>
              <a:t>11/4/2025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A56C51-9171-490B-A818-709746EC0D3D}" type="slidenum">
              <a:rPr lang="en-US" smtClean="0"/>
              <a:t>‹#›</a:t>
            </a:fld>
            <a:endParaRPr lang="en-US"/>
          </a:p>
        </p:txBody>
      </p:sp>
    </p:spTree>
    <p:extLst>
      <p:ext uri="{BB962C8B-B14F-4D97-AF65-F5344CB8AC3E}">
        <p14:creationId xmlns:p14="http://schemas.microsoft.com/office/powerpoint/2010/main" val="10317769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Like most C++ operators, programmers can overload the function operator using the “operator” keyword and the operator’s “name” specified in this example by a pair of parentheses. Although the overloading syntax follows the pattern used throughout this chapter, the overloaded function operator has some unusual characteristics and specific uses that warrant a deeper exploration.</a:t>
            </a:r>
          </a:p>
          <a:p>
            <a:endParaRPr lang="en-US" dirty="0"/>
          </a:p>
        </p:txBody>
      </p:sp>
      <p:sp>
        <p:nvSpPr>
          <p:cNvPr id="4" name="Slide Number Placeholder 3"/>
          <p:cNvSpPr>
            <a:spLocks noGrp="1"/>
          </p:cNvSpPr>
          <p:nvPr>
            <p:ph type="sldNum" sz="quarter" idx="5"/>
          </p:nvPr>
        </p:nvSpPr>
        <p:spPr/>
        <p:txBody>
          <a:bodyPr/>
          <a:lstStyle/>
          <a:p>
            <a:fld id="{5BA56C51-9171-490B-A818-709746EC0D3D}" type="slidenum">
              <a:rPr lang="en-US" smtClean="0"/>
              <a:t>1</a:t>
            </a:fld>
            <a:endParaRPr lang="en-US"/>
          </a:p>
        </p:txBody>
      </p:sp>
    </p:spTree>
    <p:extLst>
      <p:ext uri="{BB962C8B-B14F-4D97-AF65-F5344CB8AC3E}">
        <p14:creationId xmlns:p14="http://schemas.microsoft.com/office/powerpoint/2010/main" val="6396416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Given the limited number of characters on most keyboards, C++ reuses many of them to represent different operators. Outside of operator overloading, it implements three distinct operators with parentheses: grouping, casting, and functions.</a:t>
            </a:r>
          </a:p>
          <a:p>
            <a:r>
              <a:rPr lang="en-US" sz="1200" kern="1200" dirty="0">
                <a:solidFill>
                  <a:schemeClr val="tx1"/>
                </a:solidFill>
                <a:effectLst/>
                <a:latin typeface="+mn-lt"/>
                <a:ea typeface="+mn-ea"/>
                <a:cs typeface="+mn-cs"/>
              </a:rPr>
              <a:t>C++ programmers refer to instances of classes that overload the function operator as function objects or functors. Some people object to calling these objects “functors,” as other disciplines use the term differently, but it is a long-standing tradition that I continue here.</a:t>
            </a:r>
          </a:p>
          <a:p>
            <a:r>
              <a:rPr lang="en-US" sz="1200" kern="1200" dirty="0">
                <a:solidFill>
                  <a:schemeClr val="tx1"/>
                </a:solidFill>
                <a:effectLst/>
                <a:latin typeface="+mn-lt"/>
                <a:ea typeface="+mn-ea"/>
                <a:cs typeface="+mn-cs"/>
              </a:rPr>
              <a:t>Functions are a generalizing construct that allows an algorithm to operate on application-supplied data without requiring the algorithm to be recreated whenever the data changes. Similarly, functors generalize complex algorithms by allowing them to use different functions without requiring the recreation of the algorithm for each function. Although many general functor uses are beyond the scope of an introductory text, comparators - specialized functors - are appropriate and represent a feature used in subsequent chapters.</a:t>
            </a:r>
          </a:p>
          <a:p>
            <a:endParaRPr lang="en-US" dirty="0"/>
          </a:p>
        </p:txBody>
      </p:sp>
      <p:sp>
        <p:nvSpPr>
          <p:cNvPr id="4" name="Slide Number Placeholder 3"/>
          <p:cNvSpPr>
            <a:spLocks noGrp="1"/>
          </p:cNvSpPr>
          <p:nvPr>
            <p:ph type="sldNum" sz="quarter" idx="5"/>
          </p:nvPr>
        </p:nvSpPr>
        <p:spPr/>
        <p:txBody>
          <a:bodyPr/>
          <a:lstStyle/>
          <a:p>
            <a:fld id="{5BA56C51-9171-490B-A818-709746EC0D3D}" type="slidenum">
              <a:rPr lang="en-US" smtClean="0"/>
              <a:t>2</a:t>
            </a:fld>
            <a:endParaRPr lang="en-US"/>
          </a:p>
        </p:txBody>
      </p:sp>
    </p:spTree>
    <p:extLst>
      <p:ext uri="{BB962C8B-B14F-4D97-AF65-F5344CB8AC3E}">
        <p14:creationId xmlns:p14="http://schemas.microsoft.com/office/powerpoint/2010/main" val="1648698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Overloading the function operator utilizes the same syntax as overloading other operators, but the numerous adjacent parentheses make it confusing. Together, the first set of parentheses, shown in red, and the “operator” keyword, form a function name, which has a return type and zero or more parameters. The illustrated function call assumes that a class named “foo” defines the function.</a:t>
            </a:r>
          </a:p>
          <a:p>
            <a:r>
              <a:rPr lang="en-US" sz="1200" kern="1200" dirty="0">
                <a:solidFill>
                  <a:schemeClr val="tx1"/>
                </a:solidFill>
                <a:effectLst/>
                <a:latin typeface="+mn-lt"/>
                <a:ea typeface="+mn-ea"/>
                <a:cs typeface="+mn-cs"/>
              </a:rPr>
              <a:t>Comparators generally return a Boolean value. Depending on their use and implementation details, they typically require zero, one, or two arguments, which may be fundamental types or complex objects.</a:t>
            </a:r>
          </a:p>
          <a:p>
            <a:endParaRPr lang="en-US" dirty="0"/>
          </a:p>
        </p:txBody>
      </p:sp>
      <p:sp>
        <p:nvSpPr>
          <p:cNvPr id="4" name="Slide Number Placeholder 3"/>
          <p:cNvSpPr>
            <a:spLocks noGrp="1"/>
          </p:cNvSpPr>
          <p:nvPr>
            <p:ph type="sldNum" sz="quarter" idx="5"/>
          </p:nvPr>
        </p:nvSpPr>
        <p:spPr/>
        <p:txBody>
          <a:bodyPr/>
          <a:lstStyle/>
          <a:p>
            <a:fld id="{5BA56C51-9171-490B-A818-709746EC0D3D}" type="slidenum">
              <a:rPr lang="en-US" smtClean="0"/>
              <a:t>3</a:t>
            </a:fld>
            <a:endParaRPr lang="en-US"/>
          </a:p>
        </p:txBody>
      </p:sp>
    </p:spTree>
    <p:extLst>
      <p:ext uri="{BB962C8B-B14F-4D97-AF65-F5344CB8AC3E}">
        <p14:creationId xmlns:p14="http://schemas.microsoft.com/office/powerpoint/2010/main" val="29345588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NPL class is an implementation of the Wichmann-Hill pseudo-random number generator. With its two overloaded function operators, it demonstrates a general functor. The first pair of parentheses, colored red, is part of the function name, while the second pair specifies the parameter list. The example omits the private member variables, the initializing constructor, and the definition of the first operator for simplicity. You can find the complete class in the textbook.</a:t>
            </a:r>
          </a:p>
          <a:p>
            <a:r>
              <a:rPr lang="en-US" sz="1200" kern="1200" dirty="0">
                <a:solidFill>
                  <a:schemeClr val="tx1"/>
                </a:solidFill>
                <a:effectLst/>
                <a:latin typeface="+mn-lt"/>
                <a:ea typeface="+mn-ea"/>
                <a:cs typeface="+mn-cs"/>
              </a:rPr>
              <a:t>The second operator calls the first to generate a floating-point number and multiplies it by “max.” The “</a:t>
            </a:r>
            <a:r>
              <a:rPr lang="en-US" sz="1200" kern="1200" dirty="0" err="1">
                <a:solidFill>
                  <a:schemeClr val="tx1"/>
                </a:solidFill>
                <a:effectLst/>
                <a:latin typeface="+mn-lt"/>
                <a:ea typeface="+mn-ea"/>
                <a:cs typeface="+mn-cs"/>
              </a:rPr>
              <a:t>fmod</a:t>
            </a:r>
            <a:r>
              <a:rPr lang="en-US" sz="1200" kern="1200" dirty="0">
                <a:solidFill>
                  <a:schemeClr val="tx1"/>
                </a:solidFill>
                <a:effectLst/>
                <a:latin typeface="+mn-lt"/>
                <a:ea typeface="+mn-ea"/>
                <a:cs typeface="+mn-cs"/>
              </a:rPr>
              <a:t>” function calculates the floating-point remainder of its first argument divided by its second. In this example, it returns a floating-point value less than or equal to “max.” The alternate versions demonstrate two ways of calling the first operator. The first version uses the function name, while the second dereferences the “this” pointer.</a:t>
            </a:r>
          </a:p>
          <a:p>
            <a:r>
              <a:rPr lang="en-US" sz="1200" kern="1200" dirty="0">
                <a:solidFill>
                  <a:schemeClr val="tx1"/>
                </a:solidFill>
                <a:effectLst/>
                <a:latin typeface="+mn-lt"/>
                <a:ea typeface="+mn-ea"/>
                <a:cs typeface="+mn-cs"/>
              </a:rPr>
              <a:t>The class illustrates the three operations C++ implements using parentheses. Reading left to right, the first pair forms the casting operator. The dereference operation has a lower precedence than the function operator, so the expression is surrounded by grouping parentheses. The remaining parentheses, red and black, are the function operator.</a:t>
            </a:r>
          </a:p>
          <a:p>
            <a:endParaRPr lang="en-US" dirty="0"/>
          </a:p>
        </p:txBody>
      </p:sp>
      <p:sp>
        <p:nvSpPr>
          <p:cNvPr id="4" name="Slide Number Placeholder 3"/>
          <p:cNvSpPr>
            <a:spLocks noGrp="1"/>
          </p:cNvSpPr>
          <p:nvPr>
            <p:ph type="sldNum" sz="quarter" idx="5"/>
          </p:nvPr>
        </p:nvSpPr>
        <p:spPr/>
        <p:txBody>
          <a:bodyPr/>
          <a:lstStyle/>
          <a:p>
            <a:fld id="{5BA56C51-9171-490B-A818-709746EC0D3D}" type="slidenum">
              <a:rPr lang="en-US" smtClean="0"/>
              <a:t>4</a:t>
            </a:fld>
            <a:endParaRPr lang="en-US"/>
          </a:p>
        </p:txBody>
      </p:sp>
    </p:spTree>
    <p:extLst>
      <p:ext uri="{BB962C8B-B14F-4D97-AF65-F5344CB8AC3E}">
        <p14:creationId xmlns:p14="http://schemas.microsoft.com/office/powerpoint/2010/main" val="26671410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syntax applications use to invoke a functor is straightforward, looking like any function call. In this example, the first call invokes the </a:t>
            </a:r>
            <a:r>
              <a:rPr lang="en-US" sz="1200" kern="1200" dirty="0" err="1">
                <a:solidFill>
                  <a:schemeClr val="tx1"/>
                </a:solidFill>
                <a:effectLst/>
                <a:latin typeface="+mn-lt"/>
                <a:ea typeface="+mn-ea"/>
                <a:cs typeface="+mn-cs"/>
              </a:rPr>
              <a:t>parameterless</a:t>
            </a:r>
            <a:r>
              <a:rPr lang="en-US" sz="1200" kern="1200" dirty="0">
                <a:solidFill>
                  <a:schemeClr val="tx1"/>
                </a:solidFill>
                <a:effectLst/>
                <a:latin typeface="+mn-lt"/>
                <a:ea typeface="+mn-ea"/>
                <a:cs typeface="+mn-cs"/>
              </a:rPr>
              <a:t> operator, returning a pseudo-random floating-point value. In contrast, the second invokes the single-parameter operator, which returns a pseudo-random integer less than or equal to </a:t>
            </a:r>
            <a:r>
              <a:rPr lang="en-US" sz="1200" kern="1200" dirty="0" err="1">
                <a:solidFill>
                  <a:schemeClr val="tx1"/>
                </a:solidFill>
                <a:effectLst/>
                <a:latin typeface="+mn-lt"/>
                <a:ea typeface="+mn-ea"/>
                <a:cs typeface="+mn-cs"/>
              </a:rPr>
              <a:t>i</a:t>
            </a:r>
            <a:r>
              <a:rPr lang="en-US" sz="1200"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5"/>
          </p:nvPr>
        </p:nvSpPr>
        <p:spPr/>
        <p:txBody>
          <a:bodyPr/>
          <a:lstStyle/>
          <a:p>
            <a:fld id="{5BA56C51-9171-490B-A818-709746EC0D3D}" type="slidenum">
              <a:rPr lang="en-US" smtClean="0"/>
              <a:t>5</a:t>
            </a:fld>
            <a:endParaRPr lang="en-US"/>
          </a:p>
        </p:txBody>
      </p:sp>
    </p:spTree>
    <p:extLst>
      <p:ext uri="{BB962C8B-B14F-4D97-AF65-F5344CB8AC3E}">
        <p14:creationId xmlns:p14="http://schemas.microsoft.com/office/powerpoint/2010/main" val="23714139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Functors, in general, and comparators, specifically, can operate on complex objects. The final example demonstrates a simple application working with instances of an Employee class, which has three data members. The video omits the constructor, getter, and inserter functions for brevity.</a:t>
            </a:r>
          </a:p>
          <a:p>
            <a:endParaRPr lang="en-US" dirty="0"/>
          </a:p>
        </p:txBody>
      </p:sp>
      <p:sp>
        <p:nvSpPr>
          <p:cNvPr id="4" name="Slide Number Placeholder 3"/>
          <p:cNvSpPr>
            <a:spLocks noGrp="1"/>
          </p:cNvSpPr>
          <p:nvPr>
            <p:ph type="sldNum" sz="quarter" idx="5"/>
          </p:nvPr>
        </p:nvSpPr>
        <p:spPr/>
        <p:txBody>
          <a:bodyPr/>
          <a:lstStyle/>
          <a:p>
            <a:fld id="{5BA56C51-9171-490B-A818-709746EC0D3D}" type="slidenum">
              <a:rPr lang="en-US" smtClean="0"/>
              <a:t>6</a:t>
            </a:fld>
            <a:endParaRPr lang="en-US"/>
          </a:p>
        </p:txBody>
      </p:sp>
    </p:spTree>
    <p:extLst>
      <p:ext uri="{BB962C8B-B14F-4D97-AF65-F5344CB8AC3E}">
        <p14:creationId xmlns:p14="http://schemas.microsoft.com/office/powerpoint/2010/main" val="647145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Comparators are generally simple classes that overload the function operator and return a Boolean value or a value the compiler can promote to a Boolean. Its two parameters are the objects that it compares, determining their relative order. This comparator extracts the employees’ names and compares them with one of the string’s relational operators. It returns true if the first name comes before the second (e.g., Alice and Wally) or if they are in alphabetical order (e.g., Alice and Alice).</a:t>
            </a:r>
          </a:p>
          <a:p>
            <a:endParaRPr lang="en-US" dirty="0"/>
          </a:p>
        </p:txBody>
      </p:sp>
      <p:sp>
        <p:nvSpPr>
          <p:cNvPr id="4" name="Slide Number Placeholder 3"/>
          <p:cNvSpPr>
            <a:spLocks noGrp="1"/>
          </p:cNvSpPr>
          <p:nvPr>
            <p:ph type="sldNum" sz="quarter" idx="5"/>
          </p:nvPr>
        </p:nvSpPr>
        <p:spPr/>
        <p:txBody>
          <a:bodyPr/>
          <a:lstStyle/>
          <a:p>
            <a:fld id="{5BA56C51-9171-490B-A818-709746EC0D3D}" type="slidenum">
              <a:rPr lang="en-US" smtClean="0"/>
              <a:t>7</a:t>
            </a:fld>
            <a:endParaRPr lang="en-US"/>
          </a:p>
        </p:txBody>
      </p:sp>
    </p:spTree>
    <p:extLst>
      <p:ext uri="{BB962C8B-B14F-4D97-AF65-F5344CB8AC3E}">
        <p14:creationId xmlns:p14="http://schemas.microsoft.com/office/powerpoint/2010/main" val="18457081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second comparator is more complex, comparing objects based on a combination of data members: the employees’ positions in the company and their ID numbers. If an application uses this comparator to sort a list of employees, the final organization groups employees by their position and by their ID numbers within each group. An example later in the text demonstrates this process.</a:t>
            </a:r>
          </a:p>
          <a:p>
            <a:endParaRPr lang="en-US" dirty="0"/>
          </a:p>
        </p:txBody>
      </p:sp>
      <p:sp>
        <p:nvSpPr>
          <p:cNvPr id="4" name="Slide Number Placeholder 3"/>
          <p:cNvSpPr>
            <a:spLocks noGrp="1"/>
          </p:cNvSpPr>
          <p:nvPr>
            <p:ph type="sldNum" sz="quarter" idx="5"/>
          </p:nvPr>
        </p:nvSpPr>
        <p:spPr/>
        <p:txBody>
          <a:bodyPr/>
          <a:lstStyle/>
          <a:p>
            <a:fld id="{5BA56C51-9171-490B-A818-709746EC0D3D}" type="slidenum">
              <a:rPr lang="en-US" smtClean="0"/>
              <a:t>8</a:t>
            </a:fld>
            <a:endParaRPr lang="en-US"/>
          </a:p>
        </p:txBody>
      </p:sp>
    </p:spTree>
    <p:extLst>
      <p:ext uri="{BB962C8B-B14F-4D97-AF65-F5344CB8AC3E}">
        <p14:creationId xmlns:p14="http://schemas.microsoft.com/office/powerpoint/2010/main" val="5996933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example concludes with the C++ “min” function, demonstrating the syntax an application employs to use comparators. An advantage of using comparators is that an application can order objects in different ways at different times with different comparators.</a:t>
            </a:r>
          </a:p>
          <a:p>
            <a:endParaRPr lang="en-US" dirty="0"/>
          </a:p>
        </p:txBody>
      </p:sp>
      <p:sp>
        <p:nvSpPr>
          <p:cNvPr id="4" name="Slide Number Placeholder 3"/>
          <p:cNvSpPr>
            <a:spLocks noGrp="1"/>
          </p:cNvSpPr>
          <p:nvPr>
            <p:ph type="sldNum" sz="quarter" idx="5"/>
          </p:nvPr>
        </p:nvSpPr>
        <p:spPr/>
        <p:txBody>
          <a:bodyPr/>
          <a:lstStyle/>
          <a:p>
            <a:fld id="{5BA56C51-9171-490B-A818-709746EC0D3D}" type="slidenum">
              <a:rPr lang="en-US" smtClean="0"/>
              <a:t>9</a:t>
            </a:fld>
            <a:endParaRPr lang="en-US"/>
          </a:p>
        </p:txBody>
      </p:sp>
    </p:spTree>
    <p:extLst>
      <p:ext uri="{BB962C8B-B14F-4D97-AF65-F5344CB8AC3E}">
        <p14:creationId xmlns:p14="http://schemas.microsoft.com/office/powerpoint/2010/main" val="35226889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11/4/2025</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11/4/2025</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11/4/2025</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11/4/2025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11/4/2025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11/4/2025</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image" Target="../media/image1.png"/><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8.xml"/><Relationship Id="rId1" Type="http://schemas.openxmlformats.org/officeDocument/2006/relationships/tags" Target="../tags/tag27.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0.xml"/><Relationship Id="rId1" Type="http://schemas.openxmlformats.org/officeDocument/2006/relationships/tags" Target="../tags/tag29.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2.xml"/><Relationship Id="rId1" Type="http://schemas.openxmlformats.org/officeDocument/2006/relationships/tags" Target="../tags/tag3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6.xml"/><Relationship Id="rId1" Type="http://schemas.openxmlformats.org/officeDocument/2006/relationships/tags" Target="../tags/tag35.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8.xml"/><Relationship Id="rId1" Type="http://schemas.openxmlformats.org/officeDocument/2006/relationships/tags" Target="../tags/tag37.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0.xml"/><Relationship Id="rId1" Type="http://schemas.openxmlformats.org/officeDocument/2006/relationships/tags" Target="../tags/tag39.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cap="none" dirty="0">
                <a:latin typeface="Consolas" panose="020B0609020204030204" pitchFamily="49" charset="0"/>
              </a:rPr>
              <a:t>operator()</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An Introduction To Functors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39FDF-4A52-9543-45BC-2C4C6AA847C3}"/>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Parentheses</a:t>
            </a:r>
          </a:p>
        </p:txBody>
      </p:sp>
      <p:sp>
        <p:nvSpPr>
          <p:cNvPr id="3" name="Content Placeholder 2">
            <a:extLst>
              <a:ext uri="{FF2B5EF4-FFF2-40B4-BE49-F238E27FC236}">
                <a16:creationId xmlns:a16="http://schemas.microsoft.com/office/drawing/2014/main" id="{DDC329D5-E262-A7F5-460F-AAD9B1DDFAE8}"/>
              </a:ext>
            </a:extLst>
          </p:cNvPr>
          <p:cNvSpPr>
            <a:spLocks noGrp="1"/>
          </p:cNvSpPr>
          <p:nvPr>
            <p:ph sz="half" idx="1"/>
            <p:custDataLst>
              <p:tags r:id="rId2"/>
            </p:custDataLst>
          </p:nvPr>
        </p:nvSpPr>
        <p:spPr>
          <a:xfrm>
            <a:off x="1581912" y="2638044"/>
            <a:ext cx="4271771" cy="3101982"/>
          </a:xfrm>
        </p:spPr>
        <p:txBody>
          <a:bodyPr/>
          <a:lstStyle/>
          <a:p>
            <a:r>
              <a:rPr lang="en-US" dirty="0"/>
              <a:t>C++ implements three operations with parentheses</a:t>
            </a:r>
          </a:p>
          <a:p>
            <a:pPr lvl="1"/>
            <a:r>
              <a:rPr lang="en-US" dirty="0"/>
              <a:t>Grouping</a:t>
            </a:r>
          </a:p>
          <a:p>
            <a:pPr lvl="1"/>
            <a:r>
              <a:rPr lang="en-US" dirty="0"/>
              <a:t>Casting</a:t>
            </a:r>
          </a:p>
          <a:p>
            <a:pPr lvl="1"/>
            <a:r>
              <a:rPr lang="en-US" dirty="0"/>
              <a:t>Functions</a:t>
            </a:r>
          </a:p>
          <a:p>
            <a:r>
              <a:rPr lang="en-US" dirty="0">
                <a:latin typeface="Consolas" panose="020B0609020204030204" pitchFamily="49" charset="0"/>
              </a:rPr>
              <a:t>operator()</a:t>
            </a:r>
          </a:p>
          <a:p>
            <a:pPr lvl="1"/>
            <a:r>
              <a:rPr lang="en-US" dirty="0"/>
              <a:t>Function objects</a:t>
            </a:r>
          </a:p>
          <a:p>
            <a:pPr lvl="1"/>
            <a:r>
              <a:rPr lang="en-US" dirty="0"/>
              <a:t>Functors</a:t>
            </a:r>
          </a:p>
        </p:txBody>
      </p:sp>
      <p:pic>
        <p:nvPicPr>
          <p:cNvPr id="6" name="Content Placeholder 5">
            <a:extLst>
              <a:ext uri="{FF2B5EF4-FFF2-40B4-BE49-F238E27FC236}">
                <a16:creationId xmlns:a16="http://schemas.microsoft.com/office/drawing/2014/main" id="{A6DB14A1-7E60-1C2F-E6E9-1EDBF24689AD}"/>
              </a:ext>
            </a:extLst>
          </p:cNvPr>
          <p:cNvPicPr>
            <a:picLocks noGrp="1" noChangeAspect="1"/>
          </p:cNvPicPr>
          <p:nvPr>
            <p:ph sz="half" idx="2"/>
          </p:nvPr>
        </p:nvPicPr>
        <p:blipFill>
          <a:blip r:embed="rId5">
            <a:extLst>
              <a:ext uri="{28A0092B-C50C-407E-A947-70E740481C1C}">
                <a14:useLocalDpi xmlns:a14="http://schemas.microsoft.com/office/drawing/2010/main" val="0"/>
              </a:ext>
            </a:extLst>
          </a:blip>
          <a:stretch>
            <a:fillRect/>
          </a:stretch>
        </p:blipFill>
        <p:spPr>
          <a:xfrm>
            <a:off x="7378262" y="2701159"/>
            <a:ext cx="2584065" cy="2584065"/>
          </a:xfrm>
        </p:spPr>
      </p:pic>
    </p:spTree>
    <p:extLst>
      <p:ext uri="{BB962C8B-B14F-4D97-AF65-F5344CB8AC3E}">
        <p14:creationId xmlns:p14="http://schemas.microsoft.com/office/powerpoint/2010/main" val="2902478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902AB-FDEC-41A5-DA38-6F42A04BBA3D}"/>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Overloading </a:t>
            </a:r>
            <a:r>
              <a:rPr lang="en-US" cap="none" dirty="0">
                <a:latin typeface="Consolas" panose="020B0609020204030204" pitchFamily="49" charset="0"/>
              </a:rPr>
              <a:t>operator()</a:t>
            </a:r>
            <a:endParaRPr lang="en-US" dirty="0">
              <a:latin typeface="Consolas" panose="020B0609020204030204" pitchFamily="49" charset="0"/>
            </a:endParaRPr>
          </a:p>
        </p:txBody>
      </p:sp>
      <p:sp>
        <p:nvSpPr>
          <p:cNvPr id="3" name="Content Placeholder 2">
            <a:extLst>
              <a:ext uri="{FF2B5EF4-FFF2-40B4-BE49-F238E27FC236}">
                <a16:creationId xmlns:a16="http://schemas.microsoft.com/office/drawing/2014/main" id="{8EB17909-BDB7-2CE3-E024-467E4AD0E198}"/>
              </a:ext>
            </a:extLst>
          </p:cNvPr>
          <p:cNvSpPr>
            <a:spLocks noGrp="1"/>
          </p:cNvSpPr>
          <p:nvPr>
            <p:ph idx="1"/>
            <p:custDataLst>
              <p:tags r:id="rId2"/>
            </p:custDataLst>
          </p:nvPr>
        </p:nvSpPr>
        <p:spPr>
          <a:xfrm>
            <a:off x="2054773" y="2638044"/>
            <a:ext cx="8177048" cy="3101983"/>
          </a:xfrm>
        </p:spPr>
        <p:txBody>
          <a:bodyPr/>
          <a:lstStyle/>
          <a:p>
            <a:r>
              <a:rPr lang="en-US" dirty="0">
                <a:latin typeface="Consolas" panose="020B0609020204030204" pitchFamily="49" charset="0"/>
              </a:rPr>
              <a:t>return-type operator</a:t>
            </a:r>
            <a:r>
              <a:rPr lang="en-US" dirty="0">
                <a:solidFill>
                  <a:srgbClr val="FF0000"/>
                </a:solidFill>
                <a:latin typeface="Consolas" panose="020B0609020204030204" pitchFamily="49" charset="0"/>
              </a:rPr>
              <a:t>()</a:t>
            </a:r>
            <a:r>
              <a:rPr lang="en-US" dirty="0">
                <a:latin typeface="Consolas" panose="020B0609020204030204" pitchFamily="49" charset="0"/>
              </a:rPr>
              <a:t>(parameter-list)</a:t>
            </a:r>
          </a:p>
          <a:p>
            <a:r>
              <a:rPr lang="en-US" dirty="0">
                <a:latin typeface="Consolas" panose="020B0609020204030204" pitchFamily="49" charset="0"/>
              </a:rPr>
              <a:t>return-type result = foo(args)</a:t>
            </a:r>
          </a:p>
          <a:p>
            <a:endParaRPr lang="en-US" dirty="0">
              <a:latin typeface="Consolas" panose="020B0609020204030204" pitchFamily="49" charset="0"/>
            </a:endParaRPr>
          </a:p>
          <a:p>
            <a:r>
              <a:rPr lang="en-US" dirty="0">
                <a:latin typeface="Consolas" panose="020B0609020204030204" pitchFamily="49" charset="0"/>
              </a:rPr>
              <a:t>bool operator</a:t>
            </a:r>
            <a:r>
              <a:rPr lang="en-US" dirty="0">
                <a:solidFill>
                  <a:srgbClr val="FF0000"/>
                </a:solidFill>
                <a:latin typeface="Consolas" panose="020B0609020204030204" pitchFamily="49" charset="0"/>
              </a:rPr>
              <a:t>()</a:t>
            </a:r>
            <a:r>
              <a:rPr lang="en-US" dirty="0">
                <a:latin typeface="Consolas" panose="020B0609020204030204" pitchFamily="49" charset="0"/>
              </a:rPr>
              <a:t>()</a:t>
            </a:r>
          </a:p>
          <a:p>
            <a:r>
              <a:rPr lang="en-US" dirty="0">
                <a:latin typeface="Consolas" panose="020B0609020204030204" pitchFamily="49" charset="0"/>
              </a:rPr>
              <a:t>bool operator</a:t>
            </a:r>
            <a:r>
              <a:rPr lang="en-US" dirty="0">
                <a:solidFill>
                  <a:srgbClr val="FF0000"/>
                </a:solidFill>
                <a:latin typeface="Consolas" panose="020B0609020204030204" pitchFamily="49" charset="0"/>
              </a:rPr>
              <a:t>()</a:t>
            </a:r>
            <a:r>
              <a:rPr lang="en-US" dirty="0">
                <a:latin typeface="Consolas" panose="020B0609020204030204" pitchFamily="49" charset="0"/>
              </a:rPr>
              <a:t>(const Employee&amp; e1, const Employee&amp; e2) const</a:t>
            </a:r>
          </a:p>
        </p:txBody>
      </p:sp>
    </p:spTree>
    <p:extLst>
      <p:ext uri="{BB962C8B-B14F-4D97-AF65-F5344CB8AC3E}">
        <p14:creationId xmlns:p14="http://schemas.microsoft.com/office/powerpoint/2010/main" val="1320740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16705-809F-4327-9F5A-95B1E5D7513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normAutofit fontScale="90000"/>
          </a:bodyPr>
          <a:lstStyle/>
          <a:p>
            <a:r>
              <a:rPr lang="en-US" dirty="0"/>
              <a:t>The NPL</a:t>
            </a:r>
            <a:br>
              <a:rPr lang="en-US" dirty="0"/>
            </a:br>
            <a:r>
              <a:rPr lang="en-US" dirty="0"/>
              <a:t>Pseudo Random Number Generator</a:t>
            </a:r>
          </a:p>
        </p:txBody>
      </p:sp>
      <p:sp>
        <p:nvSpPr>
          <p:cNvPr id="3" name="Content Placeholder 2">
            <a:extLst>
              <a:ext uri="{FF2B5EF4-FFF2-40B4-BE49-F238E27FC236}">
                <a16:creationId xmlns:a16="http://schemas.microsoft.com/office/drawing/2014/main" id="{12865781-42BC-55D8-3D80-03C1C97E9CEE}"/>
              </a:ext>
            </a:extLst>
          </p:cNvPr>
          <p:cNvSpPr>
            <a:spLocks noGrp="1"/>
          </p:cNvSpPr>
          <p:nvPr>
            <p:ph idx="1"/>
            <p:custDataLst>
              <p:tags r:id="rId2"/>
            </p:custDataLst>
          </p:nvPr>
        </p:nvSpPr>
        <p:spPr>
          <a:xfrm>
            <a:off x="2231136" y="2343812"/>
            <a:ext cx="7729728" cy="3662856"/>
          </a:xfrm>
        </p:spPr>
        <p:txBody>
          <a:bodyPr>
            <a:normAutofit/>
          </a:bodyPr>
          <a:lstStyle/>
          <a:p>
            <a:pPr marL="0" indent="0">
              <a:spcBef>
                <a:spcPts val="0"/>
              </a:spcBef>
              <a:buNone/>
            </a:pPr>
            <a:r>
              <a:rPr lang="en-US" dirty="0">
                <a:latin typeface="Consolas" panose="020B0609020204030204" pitchFamily="49" charset="0"/>
              </a:rPr>
              <a:t>class NPL</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public:</a:t>
            </a:r>
          </a:p>
          <a:p>
            <a:pPr marL="0" indent="0">
              <a:spcBef>
                <a:spcPts val="0"/>
              </a:spcBef>
              <a:buNone/>
            </a:pPr>
            <a:r>
              <a:rPr lang="en-US" dirty="0">
                <a:latin typeface="Consolas" panose="020B0609020204030204" pitchFamily="49" charset="0"/>
              </a:rPr>
              <a:t>        double  operator</a:t>
            </a:r>
            <a:r>
              <a:rPr lang="en-US" dirty="0">
                <a:solidFill>
                  <a:srgbClr val="FF0000"/>
                </a:solidFill>
                <a:latin typeface="Consolas" panose="020B0609020204030204" pitchFamily="49" charset="0"/>
              </a:rPr>
              <a:t>()</a:t>
            </a: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long    operator</a:t>
            </a:r>
            <a:r>
              <a:rPr lang="en-US" dirty="0">
                <a:solidFill>
                  <a:srgbClr val="FF0000"/>
                </a:solidFill>
                <a:latin typeface="Consolas" panose="020B0609020204030204" pitchFamily="49" charset="0"/>
              </a:rPr>
              <a:t>()</a:t>
            </a:r>
            <a:r>
              <a:rPr lang="en-US" dirty="0">
                <a:latin typeface="Consolas" panose="020B0609020204030204" pitchFamily="49" charset="0"/>
              </a:rPr>
              <a:t>(long max);</a:t>
            </a:r>
          </a:p>
          <a:p>
            <a:pPr marL="0" indent="0">
              <a:spcBef>
                <a:spcPts val="0"/>
              </a:spcBef>
              <a:buNone/>
            </a:pPr>
            <a:r>
              <a:rPr lang="en-US" dirty="0">
                <a:latin typeface="Consolas" panose="020B0609020204030204" pitchFamily="49" charset="0"/>
              </a:rPr>
              <a:t>};</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long NPL::operator</a:t>
            </a:r>
            <a:r>
              <a:rPr lang="en-US" dirty="0">
                <a:solidFill>
                  <a:srgbClr val="FF0000"/>
                </a:solidFill>
                <a:latin typeface="Consolas" panose="020B0609020204030204" pitchFamily="49" charset="0"/>
              </a:rPr>
              <a:t>()</a:t>
            </a:r>
            <a:r>
              <a:rPr lang="en-US" dirty="0">
                <a:latin typeface="Consolas" panose="020B0609020204030204" pitchFamily="49" charset="0"/>
              </a:rPr>
              <a:t>(long max)</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return (long)fmod(max * operator</a:t>
            </a:r>
            <a:r>
              <a:rPr lang="en-US" dirty="0">
                <a:solidFill>
                  <a:srgbClr val="FF0000"/>
                </a:solidFill>
                <a:latin typeface="Consolas" panose="020B0609020204030204" pitchFamily="49" charset="0"/>
              </a:rPr>
              <a:t>()</a:t>
            </a:r>
            <a:r>
              <a:rPr lang="en-US" dirty="0">
                <a:latin typeface="Consolas" panose="020B0609020204030204" pitchFamily="49" charset="0"/>
              </a:rPr>
              <a:t>(), max);</a:t>
            </a:r>
          </a:p>
          <a:p>
            <a:pPr marL="0" indent="0">
              <a:spcBef>
                <a:spcPts val="0"/>
              </a:spcBef>
              <a:buNone/>
            </a:pPr>
            <a:r>
              <a:rPr lang="en-US" dirty="0">
                <a:latin typeface="Consolas" panose="020B0609020204030204" pitchFamily="49" charset="0"/>
              </a:rPr>
              <a:t>    //return (long)fmod(max * (*this)(), max);</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2251983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2EBF2-32DE-FED7-DCC2-DE5C16D2F68D}"/>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Using Functors</a:t>
            </a:r>
          </a:p>
        </p:txBody>
      </p:sp>
      <p:sp>
        <p:nvSpPr>
          <p:cNvPr id="3" name="Content Placeholder 2">
            <a:extLst>
              <a:ext uri="{FF2B5EF4-FFF2-40B4-BE49-F238E27FC236}">
                <a16:creationId xmlns:a16="http://schemas.microsoft.com/office/drawing/2014/main" id="{4D662C17-92D1-914F-2C00-217F1A75C59B}"/>
              </a:ext>
            </a:extLst>
          </p:cNvPr>
          <p:cNvSpPr>
            <a:spLocks noGrp="1"/>
          </p:cNvSpPr>
          <p:nvPr>
            <p:ph idx="1"/>
            <p:custDataLst>
              <p:tags r:id="rId2"/>
            </p:custDataLst>
          </p:nvPr>
        </p:nvSpPr>
        <p:spPr>
          <a:xfrm>
            <a:off x="2231136" y="2638044"/>
            <a:ext cx="7729728" cy="3101983"/>
          </a:xfrm>
        </p:spPr>
        <p:txBody>
          <a:bodyPr/>
          <a:lstStyle/>
          <a:p>
            <a:pPr marL="0" indent="0">
              <a:spcBef>
                <a:spcPts val="0"/>
              </a:spcBef>
              <a:buNone/>
            </a:pPr>
            <a:r>
              <a:rPr lang="en-US" dirty="0">
                <a:latin typeface="Consolas" panose="020B0609020204030204" pitchFamily="49" charset="0"/>
              </a:rPr>
              <a:t>int main()</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NPL	npl(41, 67, 91);</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for (int i = 100; i &lt; 110; i++)</a:t>
            </a:r>
          </a:p>
          <a:p>
            <a:pPr marL="0" indent="0">
              <a:spcBef>
                <a:spcPts val="0"/>
              </a:spcBef>
              <a:buNone/>
            </a:pPr>
            <a:r>
              <a:rPr lang="en-US" dirty="0">
                <a:latin typeface="Consolas" panose="020B0609020204030204" pitchFamily="49" charset="0"/>
              </a:rPr>
              <a:t>        cout &lt; npl() &lt;&lt; "  " &lt;&lt; npl(i) &lt;&lt; endl;</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return 0;</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1515533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AF24F1-78E3-CC78-37E8-5130AF785D0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8D3F3B0-1D7E-D331-7F51-018EAC3D55DA}"/>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Application class</a:t>
            </a:r>
          </a:p>
        </p:txBody>
      </p:sp>
      <p:sp>
        <p:nvSpPr>
          <p:cNvPr id="6" name="Content Placeholder 5">
            <a:extLst>
              <a:ext uri="{FF2B5EF4-FFF2-40B4-BE49-F238E27FC236}">
                <a16:creationId xmlns:a16="http://schemas.microsoft.com/office/drawing/2014/main" id="{25C955B1-3DAD-A560-584D-22C9A861CA41}"/>
              </a:ext>
            </a:extLst>
          </p:cNvPr>
          <p:cNvSpPr>
            <a:spLocks noGrp="1"/>
          </p:cNvSpPr>
          <p:nvPr>
            <p:ph idx="1"/>
            <p:custDataLst>
              <p:tags r:id="rId2"/>
            </p:custDataLst>
          </p:nvPr>
        </p:nvSpPr>
        <p:spPr>
          <a:xfrm>
            <a:off x="2231136" y="2638044"/>
            <a:ext cx="7729728" cy="3101983"/>
          </a:xfrm>
        </p:spPr>
        <p:txBody>
          <a:bodyPr/>
          <a:lstStyle/>
          <a:p>
            <a:pPr marL="0" indent="0">
              <a:spcBef>
                <a:spcPts val="0"/>
              </a:spcBef>
              <a:buNone/>
            </a:pPr>
            <a:r>
              <a:rPr lang="en-US" dirty="0">
                <a:latin typeface="Consolas" panose="020B0609020204030204" pitchFamily="49" charset="0"/>
              </a:rPr>
              <a:t>class Employee</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private:</a:t>
            </a:r>
          </a:p>
          <a:p>
            <a:pPr marL="0" indent="0">
              <a:spcBef>
                <a:spcPts val="0"/>
              </a:spcBef>
              <a:buNone/>
            </a:pPr>
            <a:r>
              <a:rPr lang="en-US" dirty="0">
                <a:latin typeface="Consolas" panose="020B0609020204030204" pitchFamily="49" charset="0"/>
              </a:rPr>
              <a:t>        string  name;</a:t>
            </a:r>
          </a:p>
          <a:p>
            <a:pPr marL="0" indent="0">
              <a:spcBef>
                <a:spcPts val="0"/>
              </a:spcBef>
              <a:buNone/>
            </a:pPr>
            <a:r>
              <a:rPr lang="en-US" dirty="0">
                <a:latin typeface="Consolas" panose="020B0609020204030204" pitchFamily="49" charset="0"/>
              </a:rPr>
              <a:t>        int     position;</a:t>
            </a:r>
          </a:p>
          <a:p>
            <a:pPr marL="0" indent="0">
              <a:spcBef>
                <a:spcPts val="0"/>
              </a:spcBef>
              <a:buNone/>
            </a:pPr>
            <a:r>
              <a:rPr lang="en-US" dirty="0">
                <a:latin typeface="Consolas" panose="020B0609020204030204" pitchFamily="49" charset="0"/>
              </a:rPr>
              <a:t>        int     id;</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a:t>
            </a:r>
          </a:p>
        </p:txBody>
      </p:sp>
    </p:spTree>
    <p:extLst>
      <p:ext uri="{BB962C8B-B14F-4D97-AF65-F5344CB8AC3E}">
        <p14:creationId xmlns:p14="http://schemas.microsoft.com/office/powerpoint/2010/main" val="530312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077D8F-2F72-89E2-1A5E-55870C22441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928B55B-B7A8-E247-5A6A-75E4604606C8}"/>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comparator class 1</a:t>
            </a:r>
          </a:p>
        </p:txBody>
      </p:sp>
      <p:sp>
        <p:nvSpPr>
          <p:cNvPr id="6" name="Content Placeholder 5">
            <a:extLst>
              <a:ext uri="{FF2B5EF4-FFF2-40B4-BE49-F238E27FC236}">
                <a16:creationId xmlns:a16="http://schemas.microsoft.com/office/drawing/2014/main" id="{7711860F-DF4C-9ECA-D308-D3DEFE1092CB}"/>
              </a:ext>
            </a:extLst>
          </p:cNvPr>
          <p:cNvSpPr>
            <a:spLocks noGrp="1"/>
          </p:cNvSpPr>
          <p:nvPr>
            <p:ph idx="1"/>
            <p:custDataLst>
              <p:tags r:id="rId2"/>
            </p:custDataLst>
          </p:nvPr>
        </p:nvSpPr>
        <p:spPr>
          <a:xfrm>
            <a:off x="1644869" y="2638044"/>
            <a:ext cx="8912772" cy="3101983"/>
          </a:xfrm>
        </p:spPr>
        <p:txBody>
          <a:bodyPr/>
          <a:lstStyle/>
          <a:p>
            <a:pPr marL="0" indent="0">
              <a:spcBef>
                <a:spcPts val="0"/>
              </a:spcBef>
              <a:buNone/>
            </a:pPr>
            <a:r>
              <a:rPr lang="en-US" dirty="0">
                <a:latin typeface="Consolas" panose="020B0609020204030204" pitchFamily="49" charset="0"/>
              </a:rPr>
              <a:t>class compByName</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public:</a:t>
            </a:r>
          </a:p>
          <a:p>
            <a:pPr marL="0" indent="0">
              <a:spcBef>
                <a:spcPts val="0"/>
              </a:spcBef>
              <a:buNone/>
            </a:pPr>
            <a:r>
              <a:rPr lang="en-US" dirty="0">
                <a:latin typeface="Consolas" panose="020B0609020204030204" pitchFamily="49" charset="0"/>
              </a:rPr>
              <a:t>        bool operator()(const Employee&amp; e1, const Employee&amp; e2) const</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return e1.getName() &lt;= e2.getName();</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2439858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48C6F-5A93-D89C-E4BB-049A6B8F65C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D09029E-DE49-B1B4-8847-3FBFC47DCB1E}"/>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comparator class 2</a:t>
            </a:r>
          </a:p>
        </p:txBody>
      </p:sp>
      <p:sp>
        <p:nvSpPr>
          <p:cNvPr id="6" name="Content Placeholder 5">
            <a:extLst>
              <a:ext uri="{FF2B5EF4-FFF2-40B4-BE49-F238E27FC236}">
                <a16:creationId xmlns:a16="http://schemas.microsoft.com/office/drawing/2014/main" id="{ED74386F-3433-1D77-93D7-8AEB6298DB74}"/>
              </a:ext>
            </a:extLst>
          </p:cNvPr>
          <p:cNvSpPr>
            <a:spLocks noGrp="1"/>
          </p:cNvSpPr>
          <p:nvPr>
            <p:ph idx="1"/>
            <p:custDataLst>
              <p:tags r:id="rId2"/>
            </p:custDataLst>
          </p:nvPr>
        </p:nvSpPr>
        <p:spPr>
          <a:xfrm>
            <a:off x="1707931" y="2638044"/>
            <a:ext cx="8875986" cy="3255264"/>
          </a:xfrm>
        </p:spPr>
        <p:txBody>
          <a:bodyPr>
            <a:normAutofit/>
          </a:bodyPr>
          <a:lstStyle/>
          <a:p>
            <a:pPr marL="0" indent="0">
              <a:spcBef>
                <a:spcPts val="0"/>
              </a:spcBef>
              <a:buNone/>
            </a:pPr>
            <a:r>
              <a:rPr lang="en-US" dirty="0">
                <a:latin typeface="Consolas" panose="020B0609020204030204" pitchFamily="49" charset="0"/>
              </a:rPr>
              <a:t>class compByNumber</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public:</a:t>
            </a:r>
          </a:p>
          <a:p>
            <a:pPr marL="0" indent="0">
              <a:spcBef>
                <a:spcPts val="0"/>
              </a:spcBef>
              <a:buNone/>
            </a:pPr>
            <a:r>
              <a:rPr lang="en-US" dirty="0">
                <a:latin typeface="Consolas" panose="020B0609020204030204" pitchFamily="49" charset="0"/>
              </a:rPr>
              <a:t>        bool operator()(const Employee&amp; e1, const Employee&amp; e2) const</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if (e1.getPosition() == e2.getPosition())</a:t>
            </a:r>
          </a:p>
          <a:p>
            <a:pPr marL="0" indent="0">
              <a:spcBef>
                <a:spcPts val="0"/>
              </a:spcBef>
              <a:buNone/>
            </a:pPr>
            <a:r>
              <a:rPr lang="en-US" dirty="0">
                <a:latin typeface="Consolas" panose="020B0609020204030204" pitchFamily="49" charset="0"/>
              </a:rPr>
              <a:t>                return e1.getID() &lt;= e2.getID();</a:t>
            </a:r>
          </a:p>
          <a:p>
            <a:pPr marL="0" indent="0">
              <a:spcBef>
                <a:spcPts val="0"/>
              </a:spcBef>
              <a:buNone/>
            </a:pPr>
            <a:r>
              <a:rPr lang="en-US" dirty="0">
                <a:latin typeface="Consolas" panose="020B0609020204030204" pitchFamily="49" charset="0"/>
              </a:rPr>
              <a:t>            return e1.getPosition() &lt;= e2.getPosition();</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1999495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133906-CBD0-EA66-0310-9121E329A2C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ED241CE-4196-6733-8C1C-995B45554A08}"/>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Comparators as function arguments</a:t>
            </a:r>
          </a:p>
        </p:txBody>
      </p:sp>
      <p:sp>
        <p:nvSpPr>
          <p:cNvPr id="6" name="Content Placeholder 5">
            <a:extLst>
              <a:ext uri="{FF2B5EF4-FFF2-40B4-BE49-F238E27FC236}">
                <a16:creationId xmlns:a16="http://schemas.microsoft.com/office/drawing/2014/main" id="{00BE2A83-464C-5872-023D-32DB0C01B98D}"/>
              </a:ext>
            </a:extLst>
          </p:cNvPr>
          <p:cNvSpPr>
            <a:spLocks noGrp="1"/>
          </p:cNvSpPr>
          <p:nvPr>
            <p:ph idx="1"/>
            <p:custDataLst>
              <p:tags r:id="rId2"/>
            </p:custDataLst>
          </p:nvPr>
        </p:nvSpPr>
        <p:spPr>
          <a:xfrm>
            <a:off x="2231136" y="2638044"/>
            <a:ext cx="7729728" cy="3101983"/>
          </a:xfrm>
        </p:spPr>
        <p:txBody>
          <a:bodyPr/>
          <a:lstStyle/>
          <a:p>
            <a:pPr marL="0" indent="0">
              <a:spcBef>
                <a:spcPts val="0"/>
              </a:spcBef>
              <a:buNone/>
            </a:pPr>
            <a:r>
              <a:rPr lang="en-US" dirty="0">
                <a:latin typeface="Consolas" panose="020B0609020204030204" pitchFamily="49" charset="0"/>
              </a:rPr>
              <a:t>cout &lt;&lt; min(e1, e2, compByNumber()) &lt;&lt; endl;</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cout &lt;&lt; min(e1, e2, compByName()) &lt;&lt; endl;</a:t>
            </a:r>
          </a:p>
        </p:txBody>
      </p:sp>
    </p:spTree>
    <p:extLst>
      <p:ext uri="{BB962C8B-B14F-4D97-AF65-F5344CB8AC3E}">
        <p14:creationId xmlns:p14="http://schemas.microsoft.com/office/powerpoint/2010/main" val="404085343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 name="PRESENTER_DUMMYTAG" val="&lt;DummyForForceWrite&gt;&lt;/DummyForForceWrite&gt;"/>
  <p:tag name="HTML_SHAPEINFO" val="&lt;ThreeDShapeInfo&gt;&lt;uuid val=&quot;{7C1A2949-EE39-42B6-A9D9-F60C14C34D29}&quot;/&gt;&lt;isInvalidForFieldText val=&quot;0&quot;/&gt;&lt;Image&gt;&lt;filename val=&quot;C:\Users\delroy\AppData\Local\Temp\CP331222189484Session\CPTrustFolder331222189500\PPTImport331223374375\data\asimages\{7C1A2949-EE39-42B6-A9D9-F60C14C34D29}_1.png&quot;/&gt;&lt;left val=&quot;167&quot;/&gt;&lt;top val=&quot;249&quot;/&gt;&lt;width val=&quot;945&quot;/&gt;&lt;height val=&quot;174&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7&quot;/&gt;&lt;/TableIndex&gt;&lt;/ShapeTextInfo&gt;"/>
  <p:tag name="PRESENTER_DUMMYTAG" val="&lt;DummyForForceWrite&gt;&lt;/DummyForForceWrite&gt;"/>
  <p:tag name="HTML_SHAPEINFO" val="&lt;ThreeDShapeInfo&gt;&lt;uuid val=&quot;{6973C4BA-4FBA-4724-8945-73EF328DE688}&quot;/&gt;&lt;isInvalidForFieldText val=&quot;0&quot;/&gt;&lt;Image&gt;&lt;filename val=&quot;C:\Users\delroy\AppData\Local\Temp\CP331222189484Session\CPTrustFolder331222189500\PPTImport331223374375\data\asimages\{6973C4BA-4FBA-4724-8945-73EF328DE688}_1.png&quot;/&gt;&lt;left val=&quot;282&quot;/&gt;&lt;top val=&quot;452&quot;/&gt;&lt;width val=&quot;715&quot;/&gt;&lt;height val=&quot;135&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3B42CFEA-3C10-4E09-A703-E53F802B21C4}&quot;/&gt;&lt;isInvalidForFieldText val=&quot;0&quot;/&gt;&lt;Image&gt;&lt;filename val=&quot;C:\Users\delroy\AppData\Local\Temp\CP331222189484Session\CPTrustFolder331222189500\PPTImport331223374375\data\asimages\{3B42CFEA-3C10-4E09-A703-E53F802B21C4}_1.png&quot;/&gt;&lt;left val=&quot;167&quot;/&gt;&lt;top val=&quot;647&quot;/&gt;&lt;width val=&quot;159&quot;/&gt;&lt;height val=&quot;35&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E298AE7E-C09B-4486-9837-AAC8B22CF979}&quot;/&gt;&lt;isInvalidForFieldText val=&quot;0&quot;/&gt;&lt;Image&gt;&lt;filename val=&quot;C:\Users\delroy\AppData\Local\Temp\CP331222189484Session\CPTrustFolder331222189500\PPTImport331223374375\data\asimages\{E298AE7E-C09B-4486-9837-AAC8B22CF979}_2.png&quot;/&gt;&lt;left val=&quot;233&quot;/&gt;&lt;top val=&quot;100&quot;/&gt;&lt;width val=&quot;813&quot;/&gt;&lt;height val=&quot;126&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7&quot;/&gt;&lt;lineCharCount val=&quot;12&quot;/&gt;&lt;lineCharCount val=&quot;9&quot;/&gt;&lt;lineCharCount val=&quot;8&quot;/&gt;&lt;lineCharCount val=&quot;10&quot;/&gt;&lt;lineCharCount val=&quot;11&quot;/&gt;&lt;lineCharCount val=&quot;17&quot;/&gt;&lt;lineCharCount val=&quot;8&quot;/&gt;&lt;/TableIndex&gt;&lt;/ShapeTextInfo&gt;"/>
  <p:tag name="HTML_SHAPEINFO" val="&lt;ThreeDShapeInfo&gt;&lt;uuid val=&quot;{A3C6F8CE-6A99-434D-8D60-2DB919D3F24A}&quot;/&gt;&lt;isInvalidForFieldText val=&quot;0&quot;/&gt;&lt;Image&gt;&lt;filename val=&quot;C:\Users\delroy\AppData\Local\Temp\CP331222189484Session\CPTrustFolder331222189500\PPTImport331223374375\data\asimages\{A3C6F8CE-6A99-434D-8D60-2DB919D3F24A}_2.png&quot;/&gt;&lt;left val=&quot;161&quot;/&gt;&lt;top val=&quot;273&quot;/&gt;&lt;width val=&quot;453&quot;/&gt;&lt;height val=&quot;329&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HTML_SHAPEINFO" val="&lt;ThreeDShapeInfo&gt;&lt;uuid val=&quot;{F8FA9AD4-E5C3-44F4-86BD-73023DF2AE41}&quot;/&gt;&lt;isInvalidForFieldText val=&quot;0&quot;/&gt;&lt;Image&gt;&lt;filename val=&quot;C:\Users\delroy\AppData\Local\Temp\CP331222189484Session\CPTrustFolder331222189500\PPTImport331223374375\data\asimages\{F8FA9AD4-E5C3-44F4-86BD-73023DF2AE41}_3.png&quot;/&gt;&lt;left val=&quot;233&quot;/&gt;&lt;top val=&quot;100&quot;/&gt;&lt;width val=&quot;813&quot;/&gt;&lt;height val=&quot;126&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9&quot;/&gt;&lt;lineCharCount val=&quot;31&quot;/&gt;&lt;lineCharCount val=&quot;1&quot;/&gt;&lt;lineCharCount val=&quot;18&quot;/&gt;&lt;lineCharCount val=&quot;61&quot;/&gt;&lt;/TableIndex&gt;&lt;/ShapeTextInfo&gt;"/>
  <p:tag name="HTML_SHAPEINFO" val="&lt;ThreeDShapeInfo&gt;&lt;uuid val=&quot;{CBE73AF2-9856-463C-81D7-BFCC178D78B2}&quot;/&gt;&lt;isInvalidForFieldText val=&quot;0&quot;/&gt;&lt;Image&gt;&lt;filename val=&quot;C:\Users\delroy\AppData\Local\Temp\CP331222189484Session\CPTrustFolder331222189500\PPTImport331223374375\data\asimages\{CBE73AF2-9856-463C-81D7-BFCC178D78B2}_3.png&quot;/&gt;&lt;left val=&quot;211&quot;/&gt;&lt;top val=&quot;273&quot;/&gt;&lt;width val=&quot;863&quot;/&gt;&lt;height val=&quot;329&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8&quot;/&gt;&lt;lineCharCount val=&quot;30&quot;/&gt;&lt;/TableIndex&gt;&lt;/ShapeTextInfo&gt;"/>
  <p:tag name="HTML_SHAPEINFO" val="&lt;ThreeDShapeInfo&gt;&lt;uuid val=&quot;{C178A6E4-C72B-4C31-81F6-304653D915F3}&quot;/&gt;&lt;isInvalidForFieldText val=&quot;0&quot;/&gt;&lt;Image&gt;&lt;filename val=&quot;C:\Users\delroy\AppData\Local\Temp\CP331222189484Session\CPTrustFolder331222189500\PPTImport331223374375\data\asimages\{C178A6E4-C72B-4C31-81F6-304653D915F3}_4.png&quot;/&gt;&lt;left val=&quot;233&quot;/&gt;&lt;top val=&quot;100&quot;/&gt;&lt;width val=&quot;813&quot;/&gt;&lt;height val=&quot;126&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10&quot;/&gt;&lt;lineCharCount val=&quot;2&quot;/&gt;&lt;lineCharCount val=&quot;12&quot;/&gt;&lt;lineCharCount val=&quot;30&quot;/&gt;&lt;lineCharCount val=&quot;38&quot;/&gt;&lt;lineCharCount val=&quot;3&quot;/&gt;&lt;lineCharCount val=&quot;1&quot;/&gt;&lt;lineCharCount val=&quot;31&quot;/&gt;&lt;lineCharCount val=&quot;2&quot;/&gt;&lt;lineCharCount val=&quot;48&quot;/&gt;&lt;lineCharCount val=&quot;47&quot;/&gt;&lt;lineCharCount val=&quot;1&quot;/&gt;&lt;/TableIndex&gt;&lt;/ShapeTextInfo&gt;"/>
  <p:tag name="HTML_SHAPEINFO" val="&lt;ThreeDShapeInfo&gt;&lt;uuid val=&quot;{73A15AFF-6E1F-4D91-8491-A10192746025}&quot;/&gt;&lt;isInvalidForFieldText val=&quot;0&quot;/&gt;&lt;Image&gt;&lt;filename val=&quot;C:\Users\delroy\AppData\Local\Temp\CP331222189484Session\CPTrustFolder331222189500\PPTImport331223374375\data\asimages\{73A15AFF-6E1F-4D91-8491-A10192746025}_4.png&quot;/&gt;&lt;left val=&quot;228&quot;/&gt;&lt;top val=&quot;242&quot;/&gt;&lt;width val=&quot;818&quot;/&gt;&lt;height val=&quot;388&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4&quot;/&gt;&lt;/TableIndex&gt;&lt;/ShapeTextInfo&gt;"/>
  <p:tag name="HTML_SHAPEINFO" val="&lt;ThreeDShapeInfo&gt;&lt;uuid val=&quot;{9D34737D-AC61-4046-900A-52D112365AF9}&quot;/&gt;&lt;isInvalidForFieldText val=&quot;0&quot;/&gt;&lt;Image&gt;&lt;filename val=&quot;C:\Users\delroy\AppData\Local\Temp\CP331222189484Session\CPTrustFolder331222189500\PPTImport331223374375\data\asimages\{9D34737D-AC61-4046-900A-52D112365AF9}_5.png&quot;/&gt;&lt;left val=&quot;233&quot;/&gt;&lt;top val=&quot;100&quot;/&gt;&lt;width val=&quot;813&quot;/&gt;&lt;height val=&quot;126&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1&quot;/&gt;&lt;lineCharCount val=&quot;2&quot;/&gt;&lt;lineCharCount val=&quot;25&quot;/&gt;&lt;lineCharCount val=&quot;1&quot;/&gt;&lt;lineCharCount val=&quot;36&quot;/&gt;&lt;lineCharCount val=&quot;48&quot;/&gt;&lt;lineCharCount val=&quot;1&quot;/&gt;&lt;lineCharCount val=&quot;14&quot;/&gt;&lt;lineCharCount val=&quot;1&quot;/&gt;&lt;/TableIndex&gt;&lt;/ShapeTextInfo&gt;"/>
  <p:tag name="HTML_SHAPEINFO" val="&lt;ThreeDShapeInfo&gt;&lt;uuid val=&quot;{622447CA-67C2-4B21-8BC9-C30CD0C5CB56}&quot;/&gt;&lt;isInvalidForFieldText val=&quot;0&quot;/&gt;&lt;Image&gt;&lt;filename val=&quot;C:\Users\delroy\AppData\Local\Temp\CP331222189484Session\CPTrustFolder331222189500\PPTImport331223374375\data\asimages\{622447CA-67C2-4B21-8BC9-C30CD0C5CB56}_5.png&quot;/&gt;&lt;left val=&quot;228&quot;/&gt;&lt;top val=&quot;273&quot;/&gt;&lt;width val=&quot;818&quot;/&gt;&lt;height val=&quot;329&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E857103D-A2C0-43F6-9713-43AA37650CD9}&quot;/&gt;&lt;isInvalidForFieldText val=&quot;0&quot;/&gt;&lt;Image&gt;&lt;filename val=&quot;C:\Users\delroy\AppData\Local\Temp\CP331222189484Session\CPTrustFolder331222189500\PPTImport331223374375\data\asimages\{E857103D-A2C0-43F6-9713-43AA37650CD9}_6.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5&quot;/&gt;&lt;lineCharCount val=&quot;2&quot;/&gt;&lt;lineCharCount val=&quot;13&quot;/&gt;&lt;lineCharCount val=&quot;22&quot;/&gt;&lt;lineCharCount val=&quot;26&quot;/&gt;&lt;lineCharCount val=&quot;20&quot;/&gt;&lt;lineCharCount val=&quot;4&quot;/&gt;&lt;lineCharCount val=&quot;4&quot;/&gt;&lt;lineCharCount val=&quot;3&quot;/&gt;&lt;/TableIndex&gt;&lt;/ShapeTextInfo&gt;"/>
  <p:tag name="HTML_SHAPEINFO" val="&lt;ThreeDShapeInfo&gt;&lt;uuid val=&quot;{677EE752-C419-4987-91AA-EDA1327B21AD}&quot;/&gt;&lt;isInvalidForFieldText val=&quot;0&quot;/&gt;&lt;Image&gt;&lt;filename val=&quot;C:\Users\delroy\AppData\Local\Temp\CP331222189484Session\CPTrustFolder331222189500\PPTImport331223374375\data\asimages\{677EE752-C419-4987-91AA-EDA1327B21AD}_6.png&quot;/&gt;&lt;left val=&quot;228&quot;/&gt;&lt;top val=&quot;273&quot;/&gt;&lt;width val=&quot;818&quot;/&gt;&lt;height val=&quot;329&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8&quot;/&gt;&lt;/TableIndex&gt;&lt;/ShapeTextInfo&gt;"/>
  <p:tag name="HTML_SHAPEINFO" val="&lt;ThreeDShapeInfo&gt;&lt;uuid val=&quot;{8BC1D3E7-856C-46D2-88E8-DEBB9FEA06DD}&quot;/&gt;&lt;isInvalidForFieldText val=&quot;0&quot;/&gt;&lt;Image&gt;&lt;filename val=&quot;C:\Users\delroy\AppData\Local\Temp\CP331222189484Session\CPTrustFolder331222189500\PPTImport331223374375\data\asimages\{8BC1D3E7-856C-46D2-88E8-DEBB9FEA06DD}_7.png&quot;/&gt;&lt;left val=&quot;233&quot;/&gt;&lt;top val=&quot;100&quot;/&gt;&lt;width val=&quot;813&quot;/&gt;&lt;height val=&quot;126&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17&quot;/&gt;&lt;lineCharCount val=&quot;2&quot;/&gt;&lt;lineCharCount val=&quot;12&quot;/&gt;&lt;lineCharCount val=&quot;70&quot;/&gt;&lt;lineCharCount val=&quot;10&quot;/&gt;&lt;lineCharCount val=&quot;49&quot;/&gt;&lt;lineCharCount val=&quot;10&quot;/&gt;&lt;lineCharCount val=&quot;2&quot;/&gt;&lt;/TableIndex&gt;&lt;/ShapeTextInfo&gt;"/>
  <p:tag name="HTML_SHAPEINFO" val="&lt;ThreeDShapeInfo&gt;&lt;uuid val=&quot;{67FF010C-94A8-4D6F-91B5-54FBBF52EFBC}&quot;/&gt;&lt;isInvalidForFieldText val=&quot;0&quot;/&gt;&lt;Image&gt;&lt;filename val=&quot;C:\Users\delroy\AppData\Local\Temp\CP331222189484Session\CPTrustFolder331222189500\PPTImport331223374375\data\asimages\{67FF010C-94A8-4D6F-91B5-54FBBF52EFBC}_7.png&quot;/&gt;&lt;left val=&quot;167&quot;/&gt;&lt;top val=&quot;273&quot;/&gt;&lt;width val=&quot;941&quot;/&gt;&lt;height val=&quot;329&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8&quot;/&gt;&lt;/TableIndex&gt;&lt;/ShapeTextInfo&gt;"/>
  <p:tag name="HTML_SHAPEINFO" val="&lt;ThreeDShapeInfo&gt;&lt;uuid val=&quot;{ABCB7B87-2B45-4480-9767-F9F90B765E26}&quot;/&gt;&lt;isInvalidForFieldText val=&quot;0&quot;/&gt;&lt;Image&gt;&lt;filename val=&quot;C:\Users\delroy\AppData\Local\Temp\CP331222189484Session\CPTrustFolder331222189500\PPTImport331223374375\data\asimages\{ABCB7B87-2B45-4480-9767-F9F90B765E26}_8.png&quot;/&gt;&lt;left val=&quot;233&quot;/&gt;&lt;top val=&quot;100&quot;/&gt;&lt;width val=&quot;813&quot;/&gt;&lt;height val=&quot;12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19&quot;/&gt;&lt;lineCharCount val=&quot;2&quot;/&gt;&lt;lineCharCount val=&quot;12&quot;/&gt;&lt;lineCharCount val=&quot;70&quot;/&gt;&lt;lineCharCount val=&quot;10&quot;/&gt;&lt;lineCharCount val=&quot;54&quot;/&gt;&lt;lineCharCount val=&quot;49&quot;/&gt;&lt;lineCharCount val=&quot;57&quot;/&gt;&lt;lineCharCount val=&quot;10&quot;/&gt;&lt;lineCharCount val=&quot;2&quot;/&gt;&lt;/TableIndex&gt;&lt;/ShapeTextInfo&gt;"/>
  <p:tag name="HTML_SHAPEINFO" val="&lt;ThreeDShapeInfo&gt;&lt;uuid val=&quot;{18F78D64-EDF7-4E4C-A61D-2327A573592A}&quot;/&gt;&lt;isInvalidForFieldText val=&quot;0&quot;/&gt;&lt;Image&gt;&lt;filename val=&quot;C:\Users\delroy\AppData\Local\Temp\CP331222189484Session\CPTrustFolder331222189500\PPTImport331223374375\data\asimages\{18F78D64-EDF7-4E4C-A61D-2327A573592A}_8.png&quot;/&gt;&lt;left val=&quot;173&quot;/&gt;&lt;top val=&quot;273&quot;/&gt;&lt;width val=&quot;939&quot;/&gt;&lt;height val=&quot;345&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4&quot;/&gt;&lt;lineCharCount val=&quot;9&quot;/&gt;&lt;/TableIndex&gt;&lt;/ShapeTextInfo&gt;"/>
  <p:tag name="HTML_SHAPEINFO" val="&lt;ThreeDShapeInfo&gt;&lt;uuid val=&quot;{C83D9F09-455B-46E1-8CF6-6D2EAECC9836}&quot;/&gt;&lt;isInvalidForFieldText val=&quot;0&quot;/&gt;&lt;Image&gt;&lt;filename val=&quot;C:\Users\delroy\AppData\Local\Temp\CP331222189484Session\CPTrustFolder331222189500\PPTImport331223374375\data\asimages\{C83D9F09-455B-46E1-8CF6-6D2EAECC9836}_9.png&quot;/&gt;&lt;left val=&quot;233&quot;/&gt;&lt;top val=&quot;100&quot;/&gt;&lt;width val=&quot;813&quot;/&gt;&lt;height val=&quot;12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45&quot;/&gt;&lt;lineCharCount val=&quot;1&quot;/&gt;&lt;lineCharCount val=&quot;42&quot;/&gt;&lt;/TableIndex&gt;&lt;/ShapeTextInfo&gt;"/>
  <p:tag name="HTML_SHAPEINFO" val="&lt;ThreeDShapeInfo&gt;&lt;uuid val=&quot;{69711AD5-5C11-40FE-95B2-A60A1B839AAA}&quot;/&gt;&lt;isInvalidForFieldText val=&quot;0&quot;/&gt;&lt;Image&gt;&lt;filename val=&quot;C:\Users\delroy\AppData\Local\Temp\CP331222189484Session\CPTrustFolder331222189500\PPTImport331223374375\data\asimages\{69711AD5-5C11-40FE-95B2-A60A1B839AAA}_9.png&quot;/&gt;&lt;left val=&quot;228&quot;/&gt;&lt;top val=&quot;273&quot;/&gt;&lt;width val=&quot;818&quot;/&gt;&lt;height val=&quot;32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500</TotalTime>
  <Words>1225</Words>
  <Application>Microsoft Office PowerPoint</Application>
  <PresentationFormat>Widescreen</PresentationFormat>
  <Paragraphs>97</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Consolas</vt:lpstr>
      <vt:lpstr>Gill Sans MT</vt:lpstr>
      <vt:lpstr>Parcel</vt:lpstr>
      <vt:lpstr>operator()</vt:lpstr>
      <vt:lpstr>Parentheses</vt:lpstr>
      <vt:lpstr>Overloading operator()</vt:lpstr>
      <vt:lpstr>The NPL Pseudo Random Number Generator</vt:lpstr>
      <vt:lpstr>Using Functors</vt:lpstr>
      <vt:lpstr>Application class</vt:lpstr>
      <vt:lpstr>comparator class 1</vt:lpstr>
      <vt:lpstr>comparator class 2</vt:lpstr>
      <vt:lpstr>Comparators as function arguments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functors</dc:title>
  <dc:creator>Delroy Brinkerhoff</dc:creator>
  <cp:lastModifiedBy>delroy</cp:lastModifiedBy>
  <cp:revision>20</cp:revision>
  <dcterms:created xsi:type="dcterms:W3CDTF">2016-07-13T22:03:45Z</dcterms:created>
  <dcterms:modified xsi:type="dcterms:W3CDTF">2025-11-04T21:07:01Z</dcterms:modified>
</cp:coreProperties>
</file>