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2.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2.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notesSlides/notesSlide3.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4.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5.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notesSlides/notesSlide6.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notesSlides/notesSlide7.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notesSlides/notesSlide8.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64" r:id="rId3"/>
    <p:sldId id="25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39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A7AF60-0F2D-4743-84E0-3B4D0F4DDCFC}" type="datetimeFigureOut">
              <a:rPr lang="en-US" smtClean="0"/>
              <a:t>10/9/2024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D89BA5-DB3C-4975-8567-E7173B2A8889}" type="slidenum">
              <a:rPr lang="en-US" smtClean="0"/>
              <a:t>‹#›</a:t>
            </a:fld>
            <a:endParaRPr lang="en-US"/>
          </a:p>
        </p:txBody>
      </p:sp>
    </p:spTree>
    <p:extLst>
      <p:ext uri="{BB962C8B-B14F-4D97-AF65-F5344CB8AC3E}">
        <p14:creationId xmlns:p14="http://schemas.microsoft.com/office/powerpoint/2010/main" val="1393449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fraction class and its driver, a fraction calculator, authentically demonstrate many concepts described throughout the textbook. In particular, they demonstrate how a client program (the calculator) uses the services provided by a supplier (the fraction class). The fraction class also demonstrates overloaded operators implemented as friend functions.</a:t>
            </a:r>
          </a:p>
          <a:p>
            <a:endParaRPr lang="en-US" dirty="0"/>
          </a:p>
        </p:txBody>
      </p:sp>
      <p:sp>
        <p:nvSpPr>
          <p:cNvPr id="4" name="Slide Number Placeholder 3"/>
          <p:cNvSpPr>
            <a:spLocks noGrp="1"/>
          </p:cNvSpPr>
          <p:nvPr>
            <p:ph type="sldNum" sz="quarter" idx="5"/>
          </p:nvPr>
        </p:nvSpPr>
        <p:spPr/>
        <p:txBody>
          <a:bodyPr/>
          <a:lstStyle/>
          <a:p>
            <a:fld id="{97D89BA5-DB3C-4975-8567-E7173B2A8889}" type="slidenum">
              <a:rPr lang="en-US" smtClean="0"/>
              <a:t>1</a:t>
            </a:fld>
            <a:endParaRPr lang="en-US"/>
          </a:p>
        </p:txBody>
      </p:sp>
    </p:spTree>
    <p:extLst>
      <p:ext uri="{BB962C8B-B14F-4D97-AF65-F5344CB8AC3E}">
        <p14:creationId xmlns:p14="http://schemas.microsoft.com/office/powerpoint/2010/main" val="1580683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original Chapter 9 fraction class maintains a fraction as two member variables, numerator and denominator. Its public interface supports construction, four arithmetic, and two I/O functions.</a:t>
            </a:r>
          </a:p>
          <a:p>
            <a:endParaRPr lang="en-US" dirty="0"/>
          </a:p>
        </p:txBody>
      </p:sp>
      <p:sp>
        <p:nvSpPr>
          <p:cNvPr id="4" name="Slide Number Placeholder 3"/>
          <p:cNvSpPr>
            <a:spLocks noGrp="1"/>
          </p:cNvSpPr>
          <p:nvPr>
            <p:ph type="sldNum" sz="quarter" idx="5"/>
          </p:nvPr>
        </p:nvSpPr>
        <p:spPr/>
        <p:txBody>
          <a:bodyPr/>
          <a:lstStyle/>
          <a:p>
            <a:fld id="{97D89BA5-DB3C-4975-8567-E7173B2A8889}" type="slidenum">
              <a:rPr lang="en-US" smtClean="0"/>
              <a:t>2</a:t>
            </a:fld>
            <a:endParaRPr lang="en-US"/>
          </a:p>
        </p:txBody>
      </p:sp>
    </p:spTree>
    <p:extLst>
      <p:ext uri="{BB962C8B-B14F-4D97-AF65-F5344CB8AC3E}">
        <p14:creationId xmlns:p14="http://schemas.microsoft.com/office/powerpoint/2010/main" val="3153716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current version retains the same basic structure but makes some obvious changes. The most significant change is replacing the arithmetic and I/O functions with operators. Adding two private “helper” functions doesn’t represent new class functionality; instead, it groups statements into functions performing distinct tasks. The class specification prototypes the functions and operators but doesn’t define them. In this case, the default arguments and the “friend” keyword belong to the class specification and don’t appear with the definitions.</a:t>
            </a:r>
          </a:p>
          <a:p>
            <a:endParaRPr lang="en-US" dirty="0"/>
          </a:p>
        </p:txBody>
      </p:sp>
      <p:sp>
        <p:nvSpPr>
          <p:cNvPr id="4" name="Slide Number Placeholder 3"/>
          <p:cNvSpPr>
            <a:spLocks noGrp="1"/>
          </p:cNvSpPr>
          <p:nvPr>
            <p:ph type="sldNum" sz="quarter" idx="5"/>
          </p:nvPr>
        </p:nvSpPr>
        <p:spPr/>
        <p:txBody>
          <a:bodyPr/>
          <a:lstStyle/>
          <a:p>
            <a:fld id="{97D89BA5-DB3C-4975-8567-E7173B2A8889}" type="slidenum">
              <a:rPr lang="en-US" smtClean="0"/>
              <a:t>3</a:t>
            </a:fld>
            <a:endParaRPr lang="en-US"/>
          </a:p>
        </p:txBody>
      </p:sp>
    </p:spTree>
    <p:extLst>
      <p:ext uri="{BB962C8B-B14F-4D97-AF65-F5344CB8AC3E}">
        <p14:creationId xmlns:p14="http://schemas.microsoft.com/office/powerpoint/2010/main" val="570152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greatest common divisor function,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gcd</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finds the largest integer that divides both parameters without leaving a remainder. So, given the numbers 8 and 12, 4 is the largest number dividing both evenly. Given 8 and 16, 8 divides both without leaving a remainder. We can implement the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gcd</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 with iteration (loops) or recursion. The example uses iteration because it’s slightly more efficient.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reduce function reduces a fraction to its lowest terms by dividing the numerator and denominator by their greatest common divisor. For example, the GCD for 8 and 12 is 4, so the fraction 8/12 reduces to 2/3; the GCD of 8 and 16 is 8, so 8/16 reduces to 1/2. The function doesn’t affect improper fractions like 3/2.</a:t>
            </a:r>
          </a:p>
          <a:p>
            <a:endParaRPr lang="en-US" dirty="0"/>
          </a:p>
        </p:txBody>
      </p:sp>
      <p:sp>
        <p:nvSpPr>
          <p:cNvPr id="4" name="Slide Number Placeholder 3"/>
          <p:cNvSpPr>
            <a:spLocks noGrp="1"/>
          </p:cNvSpPr>
          <p:nvPr>
            <p:ph type="sldNum" sz="quarter" idx="5"/>
          </p:nvPr>
        </p:nvSpPr>
        <p:spPr/>
        <p:txBody>
          <a:bodyPr/>
          <a:lstStyle/>
          <a:p>
            <a:fld id="{97D89BA5-DB3C-4975-8567-E7173B2A8889}" type="slidenum">
              <a:rPr lang="en-US" smtClean="0"/>
              <a:t>4</a:t>
            </a:fld>
            <a:endParaRPr lang="en-US"/>
          </a:p>
        </p:txBody>
      </p:sp>
    </p:spTree>
    <p:extLst>
      <p:ext uri="{BB962C8B-B14F-4D97-AF65-F5344CB8AC3E}">
        <p14:creationId xmlns:p14="http://schemas.microsoft.com/office/powerpoint/2010/main" val="4106389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Although not included in the definition, the constructor’s parameters have default arguments. The defaults allow the constructor to function in three ways. Client programs can call the constructor without arguments, causing it to behave as a default constructor. Alternatively, they can call it with one argument, treating it as a conversion constructor, or they can call it with two arguments, so it operates as a general constructor.</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constructor initializes the numerator and denominator with an initializer list before statements in the body execute. The reduce function reduces the fraction to its lowest terms.</a:t>
            </a:r>
          </a:p>
          <a:p>
            <a:endParaRPr lang="en-US" dirty="0"/>
          </a:p>
        </p:txBody>
      </p:sp>
      <p:sp>
        <p:nvSpPr>
          <p:cNvPr id="4" name="Slide Number Placeholder 3"/>
          <p:cNvSpPr>
            <a:spLocks noGrp="1"/>
          </p:cNvSpPr>
          <p:nvPr>
            <p:ph type="sldNum" sz="quarter" idx="5"/>
          </p:nvPr>
        </p:nvSpPr>
        <p:spPr/>
        <p:txBody>
          <a:bodyPr/>
          <a:lstStyle/>
          <a:p>
            <a:fld id="{97D89BA5-DB3C-4975-8567-E7173B2A8889}" type="slidenum">
              <a:rPr lang="en-US" smtClean="0"/>
              <a:t>5</a:t>
            </a:fld>
            <a:endParaRPr lang="en-US"/>
          </a:p>
        </p:txBody>
      </p:sp>
    </p:spTree>
    <p:extLst>
      <p:ext uri="{BB962C8B-B14F-4D97-AF65-F5344CB8AC3E}">
        <p14:creationId xmlns:p14="http://schemas.microsoft.com/office/powerpoint/2010/main" val="1223632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class implements the overloaded addition operator as a friend function, so clients pass both operands to it as explicit function arguments. The function calculates the numerator and denominator separately before passing them to the constructor. This approach leaves the original fraction arguments unchanged and allows the constructor to reduce the sum to its lowest terms. The overloaded subtraction operator works similarly but changes one addition operation to subtraction.</a:t>
            </a:r>
          </a:p>
          <a:p>
            <a:endParaRPr lang="en-US" dirty="0"/>
          </a:p>
        </p:txBody>
      </p:sp>
      <p:sp>
        <p:nvSpPr>
          <p:cNvPr id="4" name="Slide Number Placeholder 3"/>
          <p:cNvSpPr>
            <a:spLocks noGrp="1"/>
          </p:cNvSpPr>
          <p:nvPr>
            <p:ph type="sldNum" sz="quarter" idx="5"/>
          </p:nvPr>
        </p:nvSpPr>
        <p:spPr/>
        <p:txBody>
          <a:bodyPr/>
          <a:lstStyle/>
          <a:p>
            <a:fld id="{97D89BA5-DB3C-4975-8567-E7173B2A8889}" type="slidenum">
              <a:rPr lang="en-US" smtClean="0"/>
              <a:t>6</a:t>
            </a:fld>
            <a:endParaRPr lang="en-US"/>
          </a:p>
        </p:txBody>
      </p:sp>
    </p:spTree>
    <p:extLst>
      <p:ext uri="{BB962C8B-B14F-4D97-AF65-F5344CB8AC3E}">
        <p14:creationId xmlns:p14="http://schemas.microsoft.com/office/powerpoint/2010/main" val="339033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overloaded multiplication operator follows the same pattern but changes how it calculates the numerator. The overloaded division operator is similar but follows the algorithm many learned in school, “invert and multiply,’ amounting to swapping the numerator and denominator of the right-hand operand or f2.</a:t>
            </a:r>
          </a:p>
          <a:p>
            <a:endParaRPr lang="en-US" dirty="0"/>
          </a:p>
        </p:txBody>
      </p:sp>
      <p:sp>
        <p:nvSpPr>
          <p:cNvPr id="4" name="Slide Number Placeholder 3"/>
          <p:cNvSpPr>
            <a:spLocks noGrp="1"/>
          </p:cNvSpPr>
          <p:nvPr>
            <p:ph type="sldNum" sz="quarter" idx="5"/>
          </p:nvPr>
        </p:nvSpPr>
        <p:spPr/>
        <p:txBody>
          <a:bodyPr/>
          <a:lstStyle/>
          <a:p>
            <a:fld id="{97D89BA5-DB3C-4975-8567-E7173B2A8889}" type="slidenum">
              <a:rPr lang="en-US" smtClean="0"/>
              <a:t>7</a:t>
            </a:fld>
            <a:endParaRPr lang="en-US"/>
          </a:p>
        </p:txBody>
      </p:sp>
    </p:spTree>
    <p:extLst>
      <p:ext uri="{BB962C8B-B14F-4D97-AF65-F5344CB8AC3E}">
        <p14:creationId xmlns:p14="http://schemas.microsoft.com/office/powerpoint/2010/main" val="23168532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I/O operators follow the pattern described earlier in the chapter. Programmers may choose how to format their objects for output provided that the output is legible, meaningful, and serves its intended purpose. The extractor joins the constructor and arithmetic operators in calling the reduce function, reducing all fraction objects before returning them to the client.</a:t>
            </a:r>
          </a:p>
          <a:p>
            <a:endParaRPr lang="en-US" dirty="0"/>
          </a:p>
        </p:txBody>
      </p:sp>
      <p:sp>
        <p:nvSpPr>
          <p:cNvPr id="4" name="Slide Number Placeholder 3"/>
          <p:cNvSpPr>
            <a:spLocks noGrp="1"/>
          </p:cNvSpPr>
          <p:nvPr>
            <p:ph type="sldNum" sz="quarter" idx="5"/>
          </p:nvPr>
        </p:nvSpPr>
        <p:spPr/>
        <p:txBody>
          <a:bodyPr/>
          <a:lstStyle/>
          <a:p>
            <a:fld id="{97D89BA5-DB3C-4975-8567-E7173B2A8889}" type="slidenum">
              <a:rPr lang="en-US" smtClean="0"/>
              <a:t>8</a:t>
            </a:fld>
            <a:endParaRPr lang="en-US"/>
          </a:p>
        </p:txBody>
      </p:sp>
    </p:spTree>
    <p:extLst>
      <p:ext uri="{BB962C8B-B14F-4D97-AF65-F5344CB8AC3E}">
        <p14:creationId xmlns:p14="http://schemas.microsoft.com/office/powerpoint/2010/main" val="22765960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 fraction calculator, first introduced in Chapter 9 and modified here, is a client of the fraction class. The video excerpts a few relevant statements and a function from the calculator, which appears complete in the textbook.</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calculator creates three fraction objects and fills two with user input. The input function uses pass-by-reference to pass data back through its parameters. It provides the prompts and calls the overloaded fraction extractor, reading data from the console into the fraction objects.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calculator loops until the user exits the program. During each loop, it prompts the user for an operation, reads fraction data, and performs the fraction operation. A switch statement in the loop interprets the user’s operation, demonstrating how a client uses the supplier’s overloaded operators.</a:t>
            </a:r>
          </a:p>
          <a:p>
            <a:endParaRPr lang="en-US" dirty="0"/>
          </a:p>
        </p:txBody>
      </p:sp>
      <p:sp>
        <p:nvSpPr>
          <p:cNvPr id="4" name="Slide Number Placeholder 3"/>
          <p:cNvSpPr>
            <a:spLocks noGrp="1"/>
          </p:cNvSpPr>
          <p:nvPr>
            <p:ph type="sldNum" sz="quarter" idx="5"/>
          </p:nvPr>
        </p:nvSpPr>
        <p:spPr/>
        <p:txBody>
          <a:bodyPr/>
          <a:lstStyle/>
          <a:p>
            <a:fld id="{97D89BA5-DB3C-4975-8567-E7173B2A8889}" type="slidenum">
              <a:rPr lang="en-US" smtClean="0"/>
              <a:t>9</a:t>
            </a:fld>
            <a:endParaRPr lang="en-US"/>
          </a:p>
        </p:txBody>
      </p:sp>
    </p:spTree>
    <p:extLst>
      <p:ext uri="{BB962C8B-B14F-4D97-AF65-F5344CB8AC3E}">
        <p14:creationId xmlns:p14="http://schemas.microsoft.com/office/powerpoint/2010/main" val="15102416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10/9/2024</a:t>
            </a:fld>
            <a:endParaRPr lang="en-US"/>
          </a:p>
        </p:txBody>
      </p:sp>
      <p:sp>
        <p:nvSpPr>
          <p:cNvPr id="8" name="Footer Placeholder 7"/>
          <p:cNvSpPr>
            <a:spLocks noGrp="1"/>
          </p:cNvSpPr>
          <p:nvPr>
            <p:ph type="ftr" sz="quarter" idx="11"/>
            <p:custDataLst>
              <p:tags r:id="rId4"/>
            </p:custDataLst>
          </p:nvPr>
        </p:nvSpPr>
        <p:spPr/>
        <p:txBody>
          <a:bodyPr/>
          <a:lstStyle/>
          <a:p>
            <a:endParaRPr lang="en-US"/>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10/9/2024</a:t>
            </a:fld>
            <a:endParaRPr lang="en-US"/>
          </a:p>
        </p:txBody>
      </p:sp>
      <p:sp>
        <p:nvSpPr>
          <p:cNvPr id="8" name="Footer Placeholder 7"/>
          <p:cNvSpPr>
            <a:spLocks noGrp="1"/>
          </p:cNvSpPr>
          <p:nvPr>
            <p:ph type="ftr" sz="quarter" idx="11"/>
            <p:custDataLst>
              <p:tags r:id="rId4"/>
            </p:custDataLst>
          </p:nvPr>
        </p:nvSpPr>
        <p:spPr/>
        <p:txBody>
          <a:bodyPr/>
          <a:lstStyle/>
          <a:p>
            <a:endParaRPr lang="en-US"/>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10/9/2024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10/9/2024</a:t>
            </a:fld>
            <a:endParaRPr lang="en-US"/>
          </a:p>
        </p:txBody>
      </p:sp>
      <p:sp>
        <p:nvSpPr>
          <p:cNvPr id="9" name="Footer Placeholder 8"/>
          <p:cNvSpPr>
            <a:spLocks noGrp="1"/>
          </p:cNvSpPr>
          <p:nvPr>
            <p:ph type="ftr" sz="quarter" idx="11"/>
            <p:custDataLst>
              <p:tags r:id="rId5"/>
            </p:custDataLst>
          </p:nvPr>
        </p:nvSpPr>
        <p:spPr/>
        <p:txBody>
          <a:bodyPr/>
          <a:lstStyle/>
          <a:p>
            <a:endParaRPr lang="en-US"/>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10/9/2024</a:t>
            </a:fld>
            <a:endParaRPr lang="en-US"/>
          </a:p>
        </p:txBody>
      </p:sp>
      <p:sp>
        <p:nvSpPr>
          <p:cNvPr id="8" name="Footer Placeholder 7"/>
          <p:cNvSpPr>
            <a:spLocks noGrp="1"/>
          </p:cNvSpPr>
          <p:nvPr>
            <p:ph type="ftr" sz="quarter" idx="11"/>
            <p:custDataLst>
              <p:tags r:id="rId6"/>
            </p:custDataLst>
          </p:nvPr>
        </p:nvSpPr>
        <p:spPr/>
        <p:txBody>
          <a:bodyPr/>
          <a:lstStyle/>
          <a:p>
            <a:endParaRPr lang="en-US"/>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10/9/2024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10/9/2024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10/9/2024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10/9/2024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10/9/2024</a:t>
            </a:fld>
            <a:endParaRPr lang="en-US"/>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6.xml"/><Relationship Id="rId1" Type="http://schemas.openxmlformats.org/officeDocument/2006/relationships/tags" Target="../tags/tag35.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tags" Target="../tags/tag39.xml"/><Relationship Id="rId7" Type="http://schemas.openxmlformats.org/officeDocument/2006/relationships/notesSlide" Target="../notesSlides/notesSlide4.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slideLayout" Target="../slideLayouts/slideLayout5.xml"/><Relationship Id="rId5" Type="http://schemas.openxmlformats.org/officeDocument/2006/relationships/tags" Target="../tags/tag41.xml"/><Relationship Id="rId4" Type="http://schemas.openxmlformats.org/officeDocument/2006/relationships/tags" Target="../tags/tag40.xml"/></Relationships>
</file>

<file path=ppt/slides/_rels/slide5.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6.xml"/><Relationship Id="rId1" Type="http://schemas.openxmlformats.org/officeDocument/2006/relationships/tags" Target="../tags/tag45.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8.xml"/><Relationship Id="rId1" Type="http://schemas.openxmlformats.org/officeDocument/2006/relationships/tags" Target="../tags/tag47.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0.xml"/><Relationship Id="rId1" Type="http://schemas.openxmlformats.org/officeDocument/2006/relationships/tags" Target="../tags/tag49.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notesSlide" Target="../notesSlides/notesSlide9.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cap="none" dirty="0">
                <a:latin typeface="Consolas" panose="020B0609020204030204" pitchFamily="49" charset="0"/>
              </a:rPr>
              <a:t>fraction</a:t>
            </a:r>
            <a:r>
              <a:rPr lang="en-US" dirty="0"/>
              <a:t> Version 2</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Overloaded Operators Version</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C8BC8-9EBA-9CDB-733D-16E0C259554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Chapter 9 </a:t>
            </a:r>
            <a:r>
              <a:rPr lang="en-US" cap="none" dirty="0">
                <a:latin typeface="Consolas" panose="020B0609020204030204" pitchFamily="49" charset="0"/>
              </a:rPr>
              <a:t>fraction</a:t>
            </a:r>
            <a:r>
              <a:rPr lang="en-US" dirty="0"/>
              <a:t> class</a:t>
            </a:r>
          </a:p>
        </p:txBody>
      </p:sp>
      <p:sp>
        <p:nvSpPr>
          <p:cNvPr id="3" name="Content Placeholder 2">
            <a:extLst>
              <a:ext uri="{FF2B5EF4-FFF2-40B4-BE49-F238E27FC236}">
                <a16:creationId xmlns:a16="http://schemas.microsoft.com/office/drawing/2014/main" id="{E1877180-115A-9091-A2A3-D529FD083B2C}"/>
              </a:ext>
            </a:extLst>
          </p:cNvPr>
          <p:cNvSpPr>
            <a:spLocks noGrp="1"/>
          </p:cNvSpPr>
          <p:nvPr>
            <p:ph idx="1"/>
            <p:custDataLst>
              <p:tags r:id="rId2"/>
            </p:custDataLst>
          </p:nvPr>
        </p:nvSpPr>
        <p:spPr>
          <a:xfrm>
            <a:off x="2231136" y="2317688"/>
            <a:ext cx="7729728" cy="3730028"/>
          </a:xfrm>
        </p:spPr>
        <p:txBody>
          <a:bodyPr>
            <a:normAutofit fontScale="92500" lnSpcReduction="20000"/>
          </a:bodyPr>
          <a:lstStyle/>
          <a:p>
            <a:pPr marL="0" indent="0">
              <a:lnSpc>
                <a:spcPct val="110000"/>
              </a:lnSpc>
              <a:spcBef>
                <a:spcPts val="0"/>
              </a:spcBef>
              <a:buNone/>
            </a:pPr>
            <a:r>
              <a:rPr lang="en-US" dirty="0">
                <a:latin typeface="Consolas" panose="020B0609020204030204" pitchFamily="49" charset="0"/>
              </a:rPr>
              <a:t>class fraction</a:t>
            </a:r>
          </a:p>
          <a:p>
            <a:pPr marL="0" indent="0">
              <a:lnSpc>
                <a:spcPct val="110000"/>
              </a:lnSpc>
              <a:spcBef>
                <a:spcPts val="0"/>
              </a:spcBef>
              <a:buNone/>
            </a:pPr>
            <a:r>
              <a:rPr lang="en-US" dirty="0">
                <a:latin typeface="Consolas" panose="020B0609020204030204" pitchFamily="49" charset="0"/>
              </a:rPr>
              <a:t>{</a:t>
            </a:r>
          </a:p>
          <a:p>
            <a:pPr marL="0" indent="0">
              <a:lnSpc>
                <a:spcPct val="110000"/>
              </a:lnSpc>
              <a:spcBef>
                <a:spcPts val="0"/>
              </a:spcBef>
              <a:buNone/>
            </a:pPr>
            <a:r>
              <a:rPr lang="en-US" dirty="0">
                <a:latin typeface="Consolas" panose="020B0609020204030204" pitchFamily="49" charset="0"/>
              </a:rPr>
              <a:t>    private:</a:t>
            </a:r>
          </a:p>
          <a:p>
            <a:pPr marL="0" indent="0">
              <a:lnSpc>
                <a:spcPct val="110000"/>
              </a:lnSpc>
              <a:spcBef>
                <a:spcPts val="0"/>
              </a:spcBef>
              <a:buNone/>
            </a:pPr>
            <a:r>
              <a:rPr lang="en-US" dirty="0">
                <a:latin typeface="Consolas" panose="020B0609020204030204" pitchFamily="49" charset="0"/>
              </a:rPr>
              <a:t>	int	 numerator;</a:t>
            </a:r>
          </a:p>
          <a:p>
            <a:pPr marL="0" indent="0">
              <a:lnSpc>
                <a:spcPct val="110000"/>
              </a:lnSpc>
              <a:spcBef>
                <a:spcPts val="0"/>
              </a:spcBef>
              <a:buNone/>
            </a:pPr>
            <a:r>
              <a:rPr lang="en-US" dirty="0">
                <a:latin typeface="Consolas" panose="020B0609020204030204" pitchFamily="49" charset="0"/>
              </a:rPr>
              <a:t>	int	 denominator;</a:t>
            </a:r>
          </a:p>
          <a:p>
            <a:pPr marL="0" indent="0">
              <a:lnSpc>
                <a:spcPct val="110000"/>
              </a:lnSpc>
              <a:spcBef>
                <a:spcPts val="0"/>
              </a:spcBef>
              <a:buNone/>
            </a:pPr>
            <a:endParaRPr lang="en-US" dirty="0">
              <a:latin typeface="Consolas" panose="020B0609020204030204" pitchFamily="49" charset="0"/>
            </a:endParaRPr>
          </a:p>
          <a:p>
            <a:pPr marL="0" indent="0">
              <a:lnSpc>
                <a:spcPct val="110000"/>
              </a:lnSpc>
              <a:spcBef>
                <a:spcPts val="0"/>
              </a:spcBef>
              <a:buNone/>
            </a:pPr>
            <a:r>
              <a:rPr lang="en-US" dirty="0">
                <a:latin typeface="Consolas" panose="020B0609020204030204" pitchFamily="49" charset="0"/>
              </a:rPr>
              <a:t>    public:</a:t>
            </a:r>
          </a:p>
          <a:p>
            <a:pPr marL="0" indent="0">
              <a:lnSpc>
                <a:spcPct val="110000"/>
              </a:lnSpc>
              <a:spcBef>
                <a:spcPts val="0"/>
              </a:spcBef>
              <a:buNone/>
            </a:pPr>
            <a:r>
              <a:rPr lang="en-US" dirty="0">
                <a:latin typeface="Consolas" panose="020B0609020204030204" pitchFamily="49" charset="0"/>
              </a:rPr>
              <a:t>	fraction(int n = 0, int d = 1);</a:t>
            </a:r>
          </a:p>
          <a:p>
            <a:pPr marL="0" indent="0">
              <a:lnSpc>
                <a:spcPct val="110000"/>
              </a:lnSpc>
              <a:spcBef>
                <a:spcPts val="0"/>
              </a:spcBef>
              <a:buNone/>
            </a:pPr>
            <a:r>
              <a:rPr lang="en-US" dirty="0">
                <a:latin typeface="Consolas" panose="020B0609020204030204" pitchFamily="49" charset="0"/>
              </a:rPr>
              <a:t>	fraction add(fraction f2) const;</a:t>
            </a:r>
          </a:p>
          <a:p>
            <a:pPr marL="0" indent="0">
              <a:lnSpc>
                <a:spcPct val="110000"/>
              </a:lnSpc>
              <a:spcBef>
                <a:spcPts val="0"/>
              </a:spcBef>
              <a:buNone/>
            </a:pPr>
            <a:r>
              <a:rPr lang="en-US" dirty="0">
                <a:latin typeface="Consolas" panose="020B0609020204030204" pitchFamily="49" charset="0"/>
              </a:rPr>
              <a:t>	fraction sub(fraction f2) const;</a:t>
            </a:r>
          </a:p>
          <a:p>
            <a:pPr marL="0" indent="0">
              <a:lnSpc>
                <a:spcPct val="110000"/>
              </a:lnSpc>
              <a:spcBef>
                <a:spcPts val="0"/>
              </a:spcBef>
              <a:buNone/>
            </a:pPr>
            <a:r>
              <a:rPr lang="en-US" dirty="0">
                <a:latin typeface="Consolas" panose="020B0609020204030204" pitchFamily="49" charset="0"/>
              </a:rPr>
              <a:t>	fraction </a:t>
            </a:r>
            <a:r>
              <a:rPr lang="en-US" dirty="0" err="1">
                <a:latin typeface="Consolas" panose="020B0609020204030204" pitchFamily="49" charset="0"/>
              </a:rPr>
              <a:t>mult</a:t>
            </a:r>
            <a:r>
              <a:rPr lang="en-US" dirty="0">
                <a:latin typeface="Consolas" panose="020B0609020204030204" pitchFamily="49" charset="0"/>
              </a:rPr>
              <a:t>(fraction f2) const;</a:t>
            </a:r>
          </a:p>
          <a:p>
            <a:pPr marL="0" indent="0">
              <a:lnSpc>
                <a:spcPct val="110000"/>
              </a:lnSpc>
              <a:spcBef>
                <a:spcPts val="0"/>
              </a:spcBef>
              <a:buNone/>
            </a:pPr>
            <a:r>
              <a:rPr lang="en-US" dirty="0">
                <a:latin typeface="Consolas" panose="020B0609020204030204" pitchFamily="49" charset="0"/>
              </a:rPr>
              <a:t>	fraction div(fraction f2) const;</a:t>
            </a:r>
          </a:p>
          <a:p>
            <a:pPr marL="0" indent="0">
              <a:lnSpc>
                <a:spcPct val="110000"/>
              </a:lnSpc>
              <a:spcBef>
                <a:spcPts val="0"/>
              </a:spcBef>
              <a:buNone/>
            </a:pPr>
            <a:r>
              <a:rPr lang="en-US" dirty="0">
                <a:latin typeface="Consolas" panose="020B0609020204030204" pitchFamily="49" charset="0"/>
              </a:rPr>
              <a:t>	void	 print() const;</a:t>
            </a:r>
          </a:p>
          <a:p>
            <a:pPr marL="0" indent="0">
              <a:lnSpc>
                <a:spcPct val="110000"/>
              </a:lnSpc>
              <a:spcBef>
                <a:spcPts val="0"/>
              </a:spcBef>
              <a:buNone/>
            </a:pPr>
            <a:r>
              <a:rPr lang="en-US" dirty="0">
                <a:latin typeface="Consolas" panose="020B0609020204030204" pitchFamily="49" charset="0"/>
              </a:rPr>
              <a:t>	void	 read();</a:t>
            </a:r>
          </a:p>
          <a:p>
            <a:pPr marL="0" indent="0">
              <a:lnSpc>
                <a:spcPct val="110000"/>
              </a:lnSpc>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500481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B40A1-34B2-CA53-7F27-8563ADBBEEAD}"/>
              </a:ext>
            </a:extLst>
          </p:cNvPr>
          <p:cNvSpPr>
            <a:spLocks noGrp="1"/>
          </p:cNvSpPr>
          <p:nvPr>
            <p:ph type="title"/>
            <p:custDataLst>
              <p:tags r:id="rId1"/>
            </p:custDataLst>
          </p:nvPr>
        </p:nvSpPr>
        <p:spPr bwMode="black">
          <a:xfrm>
            <a:off x="5567880" y="964692"/>
            <a:ext cx="4392983" cy="1188720"/>
          </a:xfrm>
          <a:prstGeom prst="rect">
            <a:avLst/>
          </a:prstGeom>
          <a:solidFill>
            <a:srgbClr val="FFFFFF"/>
          </a:solidFill>
          <a:ln w="31750" cap="sq">
            <a:solidFill>
              <a:srgbClr val="404040"/>
            </a:solidFill>
            <a:miter lim="800000"/>
          </a:ln>
        </p:spPr>
        <p:txBody>
          <a:bodyPr/>
          <a:lstStyle/>
          <a:p>
            <a:r>
              <a:rPr lang="en-US" dirty="0"/>
              <a:t>The </a:t>
            </a:r>
            <a:r>
              <a:rPr lang="en-US" cap="none" dirty="0">
                <a:latin typeface="Consolas" panose="020B0609020204030204" pitchFamily="49" charset="0"/>
              </a:rPr>
              <a:t>fraction</a:t>
            </a:r>
            <a:r>
              <a:rPr lang="en-US" dirty="0"/>
              <a:t> class specification</a:t>
            </a:r>
          </a:p>
        </p:txBody>
      </p:sp>
      <p:sp>
        <p:nvSpPr>
          <p:cNvPr id="3" name="Content Placeholder 2">
            <a:extLst>
              <a:ext uri="{FF2B5EF4-FFF2-40B4-BE49-F238E27FC236}">
                <a16:creationId xmlns:a16="http://schemas.microsoft.com/office/drawing/2014/main" id="{85DD59A6-723B-5892-7585-0D1DA2CB3414}"/>
              </a:ext>
            </a:extLst>
          </p:cNvPr>
          <p:cNvSpPr>
            <a:spLocks noGrp="1"/>
          </p:cNvSpPr>
          <p:nvPr>
            <p:ph idx="1"/>
            <p:custDataLst>
              <p:tags r:id="rId2"/>
            </p:custDataLst>
          </p:nvPr>
        </p:nvSpPr>
        <p:spPr>
          <a:xfrm>
            <a:off x="2231136" y="964692"/>
            <a:ext cx="7729728" cy="5255039"/>
          </a:xfrm>
        </p:spPr>
        <p:txBody>
          <a:bodyPr>
            <a:normAutofit fontScale="92500" lnSpcReduction="10000"/>
          </a:bodyPr>
          <a:lstStyle/>
          <a:p>
            <a:pPr marL="0" indent="0">
              <a:lnSpc>
                <a:spcPct val="120000"/>
              </a:lnSpc>
              <a:spcBef>
                <a:spcPts val="0"/>
              </a:spcBef>
              <a:buNone/>
            </a:pPr>
            <a:r>
              <a:rPr lang="en-US" dirty="0">
                <a:latin typeface="Consolas" panose="020B0609020204030204" pitchFamily="49" charset="0"/>
              </a:rPr>
              <a:t>class fraction</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private:</a:t>
            </a:r>
          </a:p>
          <a:p>
            <a:pPr marL="0" indent="0">
              <a:lnSpc>
                <a:spcPct val="120000"/>
              </a:lnSpc>
              <a:spcBef>
                <a:spcPts val="0"/>
              </a:spcBef>
              <a:buNone/>
            </a:pPr>
            <a:r>
              <a:rPr lang="en-US" dirty="0">
                <a:latin typeface="Consolas" panose="020B0609020204030204" pitchFamily="49" charset="0"/>
              </a:rPr>
              <a:t>        int    numerator;</a:t>
            </a:r>
          </a:p>
          <a:p>
            <a:pPr marL="0" indent="0">
              <a:lnSpc>
                <a:spcPct val="120000"/>
              </a:lnSpc>
              <a:spcBef>
                <a:spcPts val="0"/>
              </a:spcBef>
              <a:buNone/>
            </a:pPr>
            <a:r>
              <a:rPr lang="en-US" dirty="0">
                <a:latin typeface="Consolas" panose="020B0609020204030204" pitchFamily="49" charset="0"/>
              </a:rPr>
              <a:t>        int    denominator;</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public:</a:t>
            </a:r>
          </a:p>
          <a:p>
            <a:pPr marL="0" indent="0">
              <a:lnSpc>
                <a:spcPct val="120000"/>
              </a:lnSpc>
              <a:spcBef>
                <a:spcPts val="0"/>
              </a:spcBef>
              <a:buNone/>
            </a:pPr>
            <a:r>
              <a:rPr lang="en-US" dirty="0">
                <a:latin typeface="Consolas" panose="020B0609020204030204" pitchFamily="49" charset="0"/>
              </a:rPr>
              <a:t>               fraction(int n = 0, int d = 1);</a:t>
            </a:r>
          </a:p>
          <a:p>
            <a:pPr marL="0" indent="0">
              <a:lnSpc>
                <a:spcPct val="120000"/>
              </a:lnSpc>
              <a:spcBef>
                <a:spcPts val="0"/>
              </a:spcBef>
              <a:buNone/>
            </a:pPr>
            <a:r>
              <a:rPr lang="en-US" dirty="0">
                <a:latin typeface="Consolas" panose="020B0609020204030204" pitchFamily="49" charset="0"/>
              </a:rPr>
              <a:t>        friend fraction operator+(fraction f1, fraction f2);</a:t>
            </a:r>
          </a:p>
          <a:p>
            <a:pPr marL="0" indent="0">
              <a:lnSpc>
                <a:spcPct val="120000"/>
              </a:lnSpc>
              <a:spcBef>
                <a:spcPts val="0"/>
              </a:spcBef>
              <a:buNone/>
            </a:pPr>
            <a:r>
              <a:rPr lang="en-US" dirty="0">
                <a:latin typeface="Consolas" panose="020B0609020204030204" pitchFamily="49" charset="0"/>
              </a:rPr>
              <a:t>        friend fraction operator-(fraction f1, fraction f2);</a:t>
            </a:r>
          </a:p>
          <a:p>
            <a:pPr marL="0" indent="0">
              <a:lnSpc>
                <a:spcPct val="120000"/>
              </a:lnSpc>
              <a:spcBef>
                <a:spcPts val="0"/>
              </a:spcBef>
              <a:buNone/>
            </a:pPr>
            <a:r>
              <a:rPr lang="en-US" dirty="0">
                <a:latin typeface="Consolas" panose="020B0609020204030204" pitchFamily="49" charset="0"/>
              </a:rPr>
              <a:t>        friend fraction operator*(fraction f1, fraction f2);</a:t>
            </a:r>
          </a:p>
          <a:p>
            <a:pPr marL="0" indent="0">
              <a:lnSpc>
                <a:spcPct val="120000"/>
              </a:lnSpc>
              <a:spcBef>
                <a:spcPts val="0"/>
              </a:spcBef>
              <a:buNone/>
            </a:pPr>
            <a:r>
              <a:rPr lang="en-US" dirty="0">
                <a:latin typeface="Consolas" panose="020B0609020204030204" pitchFamily="49" charset="0"/>
              </a:rPr>
              <a:t>        friend fraction operator/(fraction f1, fraction f2);</a:t>
            </a:r>
          </a:p>
          <a:p>
            <a:pPr marL="0" indent="0">
              <a:lnSpc>
                <a:spcPct val="120000"/>
              </a:lnSpc>
              <a:spcBef>
                <a:spcPts val="0"/>
              </a:spcBef>
              <a:buNone/>
            </a:pPr>
            <a:r>
              <a:rPr lang="en-US" dirty="0">
                <a:latin typeface="Consolas" panose="020B0609020204030204" pitchFamily="49" charset="0"/>
              </a:rPr>
              <a:t>        friend </a:t>
            </a:r>
            <a:r>
              <a:rPr lang="en-US" dirty="0" err="1">
                <a:latin typeface="Consolas" panose="020B0609020204030204" pitchFamily="49" charset="0"/>
              </a:rPr>
              <a:t>ostream</a:t>
            </a:r>
            <a:r>
              <a:rPr lang="en-US" dirty="0">
                <a:latin typeface="Consolas" panose="020B0609020204030204" pitchFamily="49" charset="0"/>
              </a:rPr>
              <a:t>&amp; operator&lt;&lt;(</a:t>
            </a:r>
            <a:r>
              <a:rPr lang="en-US" dirty="0" err="1">
                <a:latin typeface="Consolas" panose="020B0609020204030204" pitchFamily="49" charset="0"/>
              </a:rPr>
              <a:t>ostream</a:t>
            </a:r>
            <a:r>
              <a:rPr lang="en-US" dirty="0">
                <a:latin typeface="Consolas" panose="020B0609020204030204" pitchFamily="49" charset="0"/>
              </a:rPr>
              <a:t>&amp; out, fraction&amp; f);</a:t>
            </a:r>
          </a:p>
          <a:p>
            <a:pPr marL="0" indent="0">
              <a:lnSpc>
                <a:spcPct val="120000"/>
              </a:lnSpc>
              <a:spcBef>
                <a:spcPts val="0"/>
              </a:spcBef>
              <a:buNone/>
            </a:pPr>
            <a:r>
              <a:rPr lang="en-US" dirty="0">
                <a:latin typeface="Consolas" panose="020B0609020204030204" pitchFamily="49" charset="0"/>
              </a:rPr>
              <a:t>        friend </a:t>
            </a:r>
            <a:r>
              <a:rPr lang="en-US" dirty="0" err="1">
                <a:latin typeface="Consolas" panose="020B0609020204030204" pitchFamily="49" charset="0"/>
              </a:rPr>
              <a:t>istream</a:t>
            </a:r>
            <a:r>
              <a:rPr lang="en-US" dirty="0">
                <a:latin typeface="Consolas" panose="020B0609020204030204" pitchFamily="49" charset="0"/>
              </a:rPr>
              <a:t>&amp; operator&gt;&gt;(</a:t>
            </a:r>
            <a:r>
              <a:rPr lang="en-US" dirty="0" err="1">
                <a:latin typeface="Consolas" panose="020B0609020204030204" pitchFamily="49" charset="0"/>
              </a:rPr>
              <a:t>istream</a:t>
            </a:r>
            <a:r>
              <a:rPr lang="en-US" dirty="0">
                <a:latin typeface="Consolas" panose="020B0609020204030204" pitchFamily="49" charset="0"/>
              </a:rPr>
              <a:t>&amp; in, fraction&amp; f);</a:t>
            </a:r>
          </a:p>
          <a:p>
            <a:pPr marL="0" indent="0">
              <a:lnSpc>
                <a:spcPct val="120000"/>
              </a:lnSpc>
              <a:spcBef>
                <a:spcPts val="0"/>
              </a:spcBef>
              <a:buNone/>
            </a:pPr>
            <a:r>
              <a:rPr lang="en-US" dirty="0">
                <a:latin typeface="Consolas" panose="020B0609020204030204" pitchFamily="49" charset="0"/>
              </a:rPr>
              <a:t>    private:</a:t>
            </a:r>
          </a:p>
          <a:p>
            <a:pPr marL="0" indent="0">
              <a:lnSpc>
                <a:spcPct val="120000"/>
              </a:lnSpc>
              <a:spcBef>
                <a:spcPts val="0"/>
              </a:spcBef>
              <a:buNone/>
            </a:pPr>
            <a:r>
              <a:rPr lang="en-US" dirty="0">
                <a:latin typeface="Consolas" panose="020B0609020204030204" pitchFamily="49" charset="0"/>
              </a:rPr>
              <a:t>        void   reduce();</a:t>
            </a:r>
          </a:p>
          <a:p>
            <a:pPr marL="0" indent="0">
              <a:lnSpc>
                <a:spcPct val="120000"/>
              </a:lnSpc>
              <a:spcBef>
                <a:spcPts val="0"/>
              </a:spcBef>
              <a:buNone/>
            </a:pPr>
            <a:r>
              <a:rPr lang="en-US" dirty="0">
                <a:latin typeface="Consolas" panose="020B0609020204030204" pitchFamily="49" charset="0"/>
              </a:rPr>
              <a:t>        int    </a:t>
            </a:r>
            <a:r>
              <a:rPr lang="en-US" dirty="0" err="1">
                <a:latin typeface="Consolas" panose="020B0609020204030204" pitchFamily="49" charset="0"/>
              </a:rPr>
              <a:t>gcd</a:t>
            </a:r>
            <a:r>
              <a:rPr lang="en-US" dirty="0">
                <a:latin typeface="Consolas" panose="020B0609020204030204" pitchFamily="49" charset="0"/>
              </a:rPr>
              <a:t>(int, int);</a:t>
            </a:r>
          </a:p>
          <a:p>
            <a:pPr marL="0" indent="0">
              <a:lnSpc>
                <a:spcPct val="120000"/>
              </a:lnSpc>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3846863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BE199C5-FCBF-5D03-5586-E0F92A7DBD83}"/>
              </a:ext>
            </a:extLst>
          </p:cNvPr>
          <p:cNvSpPr>
            <a:spLocks noGrp="1"/>
          </p:cNvSpPr>
          <p:nvPr>
            <p:ph type="body" idx="1"/>
            <p:custDataLst>
              <p:tags r:id="rId1"/>
            </p:custDataLst>
          </p:nvPr>
        </p:nvSpPr>
        <p:spPr>
          <a:xfrm>
            <a:off x="877269" y="2313433"/>
            <a:ext cx="4270248" cy="704087"/>
          </a:xfrm>
        </p:spPr>
        <p:txBody>
          <a:bodyPr>
            <a:normAutofit/>
          </a:bodyPr>
          <a:lstStyle/>
          <a:p>
            <a:r>
              <a:rPr lang="en-US" dirty="0"/>
              <a:t>greatest common divisor </a:t>
            </a:r>
            <a:r>
              <a:rPr lang="en-US" cap="none" dirty="0" err="1">
                <a:latin typeface="Consolas" panose="020B0609020204030204" pitchFamily="49" charset="0"/>
              </a:rPr>
              <a:t>gcd</a:t>
            </a:r>
            <a:endParaRPr lang="en-US" dirty="0"/>
          </a:p>
        </p:txBody>
      </p:sp>
      <p:sp>
        <p:nvSpPr>
          <p:cNvPr id="3" name="Content Placeholder 2">
            <a:extLst>
              <a:ext uri="{FF2B5EF4-FFF2-40B4-BE49-F238E27FC236}">
                <a16:creationId xmlns:a16="http://schemas.microsoft.com/office/drawing/2014/main" id="{3C5982AF-B560-40D3-BAAC-EFAF7EC05322}"/>
              </a:ext>
            </a:extLst>
          </p:cNvPr>
          <p:cNvSpPr>
            <a:spLocks noGrp="1"/>
          </p:cNvSpPr>
          <p:nvPr>
            <p:ph sz="half" idx="2"/>
            <p:custDataLst>
              <p:tags r:id="rId2"/>
            </p:custDataLst>
          </p:nvPr>
        </p:nvSpPr>
        <p:spPr>
          <a:xfrm>
            <a:off x="877269" y="3143250"/>
            <a:ext cx="4270248" cy="2596776"/>
          </a:xfrm>
        </p:spPr>
        <p:txBody>
          <a:bodyPr/>
          <a:lstStyle/>
          <a:p>
            <a:r>
              <a:rPr lang="en-US" dirty="0"/>
              <a:t>Finds the greatest common divisor of two integers</a:t>
            </a:r>
          </a:p>
          <a:p>
            <a:pPr lvl="1"/>
            <a:r>
              <a:rPr lang="en-US" dirty="0" err="1"/>
              <a:t>gcd</a:t>
            </a:r>
            <a:r>
              <a:rPr lang="en-US" dirty="0"/>
              <a:t>(8, 12) = 4</a:t>
            </a:r>
          </a:p>
          <a:p>
            <a:pPr lvl="1"/>
            <a:r>
              <a:rPr lang="en-US" dirty="0" err="1"/>
              <a:t>gcd</a:t>
            </a:r>
            <a:r>
              <a:rPr lang="en-US" dirty="0"/>
              <a:t>(8, 16) = 8</a:t>
            </a:r>
          </a:p>
          <a:p>
            <a:r>
              <a:rPr lang="en-US" dirty="0"/>
              <a:t>Implemented with iteration or recursion</a:t>
            </a:r>
          </a:p>
        </p:txBody>
      </p:sp>
      <p:sp>
        <p:nvSpPr>
          <p:cNvPr id="4" name="Content Placeholder 3">
            <a:extLst>
              <a:ext uri="{FF2B5EF4-FFF2-40B4-BE49-F238E27FC236}">
                <a16:creationId xmlns:a16="http://schemas.microsoft.com/office/drawing/2014/main" id="{B5614A38-23E6-78A7-86EE-74166E48CD70}"/>
              </a:ext>
            </a:extLst>
          </p:cNvPr>
          <p:cNvSpPr>
            <a:spLocks noGrp="1"/>
          </p:cNvSpPr>
          <p:nvPr>
            <p:ph sz="quarter" idx="4"/>
            <p:custDataLst>
              <p:tags r:id="rId3"/>
            </p:custDataLst>
          </p:nvPr>
        </p:nvSpPr>
        <p:spPr>
          <a:xfrm>
            <a:off x="5748951" y="3143250"/>
            <a:ext cx="5848538" cy="2596776"/>
          </a:xfrm>
        </p:spPr>
        <p:txBody>
          <a:bodyPr/>
          <a:lstStyle/>
          <a:p>
            <a:pPr marL="0" indent="0">
              <a:spcBef>
                <a:spcPts val="0"/>
              </a:spcBef>
              <a:buNone/>
            </a:pPr>
            <a:r>
              <a:rPr lang="en-US" dirty="0">
                <a:latin typeface="Consolas" panose="020B0609020204030204" pitchFamily="49" charset="0"/>
              </a:rPr>
              <a:t>void fraction::reduce()</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int common = </a:t>
            </a:r>
            <a:r>
              <a:rPr lang="en-US" dirty="0" err="1">
                <a:latin typeface="Consolas" panose="020B0609020204030204" pitchFamily="49" charset="0"/>
              </a:rPr>
              <a:t>gcd</a:t>
            </a:r>
            <a:r>
              <a:rPr lang="en-US" dirty="0">
                <a:latin typeface="Consolas" panose="020B0609020204030204" pitchFamily="49" charset="0"/>
              </a:rPr>
              <a:t>(numerator, denominator);</a:t>
            </a:r>
          </a:p>
          <a:p>
            <a:pPr marL="0" indent="0">
              <a:spcBef>
                <a:spcPts val="0"/>
              </a:spcBef>
              <a:buNone/>
            </a:pPr>
            <a:r>
              <a:rPr lang="en-US" dirty="0">
                <a:latin typeface="Consolas" panose="020B0609020204030204" pitchFamily="49" charset="0"/>
              </a:rPr>
              <a:t>    numerator /= common;</a:t>
            </a:r>
          </a:p>
          <a:p>
            <a:pPr marL="0" indent="0">
              <a:spcBef>
                <a:spcPts val="0"/>
              </a:spcBef>
              <a:buNone/>
            </a:pPr>
            <a:r>
              <a:rPr lang="en-US" dirty="0">
                <a:latin typeface="Consolas" panose="020B0609020204030204" pitchFamily="49" charset="0"/>
              </a:rPr>
              <a:t>    denominator /= common;</a:t>
            </a:r>
          </a:p>
          <a:p>
            <a:pPr marL="0" indent="0">
              <a:spcBef>
                <a:spcPts val="0"/>
              </a:spcBef>
              <a:buNone/>
            </a:pPr>
            <a:r>
              <a:rPr lang="en-US" dirty="0">
                <a:latin typeface="Consolas" panose="020B0609020204030204" pitchFamily="49" charset="0"/>
              </a:rPr>
              <a:t>}</a:t>
            </a:r>
          </a:p>
        </p:txBody>
      </p:sp>
      <p:sp>
        <p:nvSpPr>
          <p:cNvPr id="5" name="Text Placeholder 4">
            <a:extLst>
              <a:ext uri="{FF2B5EF4-FFF2-40B4-BE49-F238E27FC236}">
                <a16:creationId xmlns:a16="http://schemas.microsoft.com/office/drawing/2014/main" id="{4A3A4C24-9B2B-749B-55EF-6BC9B45805BD}"/>
              </a:ext>
            </a:extLst>
          </p:cNvPr>
          <p:cNvSpPr>
            <a:spLocks noGrp="1"/>
          </p:cNvSpPr>
          <p:nvPr>
            <p:ph type="body" sz="quarter" idx="13"/>
            <p:custDataLst>
              <p:tags r:id="rId4"/>
            </p:custDataLst>
          </p:nvPr>
        </p:nvSpPr>
        <p:spPr>
          <a:xfrm>
            <a:off x="5748951" y="2313433"/>
            <a:ext cx="5848537" cy="704087"/>
          </a:xfrm>
        </p:spPr>
        <p:txBody>
          <a:bodyPr/>
          <a:lstStyle/>
          <a:p>
            <a:r>
              <a:rPr lang="en-US" cap="none" dirty="0">
                <a:latin typeface="Consolas" panose="020B0609020204030204" pitchFamily="49" charset="0"/>
              </a:rPr>
              <a:t>reduce</a:t>
            </a:r>
          </a:p>
        </p:txBody>
      </p:sp>
      <p:sp>
        <p:nvSpPr>
          <p:cNvPr id="6" name="Title 5">
            <a:extLst>
              <a:ext uri="{FF2B5EF4-FFF2-40B4-BE49-F238E27FC236}">
                <a16:creationId xmlns:a16="http://schemas.microsoft.com/office/drawing/2014/main" id="{F7384E8C-7026-DBAB-7385-3259533BF3D6}"/>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Helper functions</a:t>
            </a:r>
          </a:p>
        </p:txBody>
      </p:sp>
    </p:spTree>
    <p:extLst>
      <p:ext uri="{BB962C8B-B14F-4D97-AF65-F5344CB8AC3E}">
        <p14:creationId xmlns:p14="http://schemas.microsoft.com/office/powerpoint/2010/main" val="1908880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B3561-CAC5-106E-246F-95D3D326CA1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a:t>
            </a:r>
            <a:r>
              <a:rPr lang="en-US" cap="none" dirty="0">
                <a:latin typeface="Consolas" panose="020B0609020204030204" pitchFamily="49" charset="0"/>
              </a:rPr>
              <a:t>fraction</a:t>
            </a:r>
            <a:r>
              <a:rPr lang="en-US" dirty="0"/>
              <a:t> constructor</a:t>
            </a:r>
          </a:p>
        </p:txBody>
      </p:sp>
      <p:sp>
        <p:nvSpPr>
          <p:cNvPr id="3" name="Content Placeholder 2">
            <a:extLst>
              <a:ext uri="{FF2B5EF4-FFF2-40B4-BE49-F238E27FC236}">
                <a16:creationId xmlns:a16="http://schemas.microsoft.com/office/drawing/2014/main" id="{13FD4453-37B0-0499-53B8-70A79026533A}"/>
              </a:ext>
            </a:extLst>
          </p:cNvPr>
          <p:cNvSpPr>
            <a:spLocks noGrp="1"/>
          </p:cNvSpPr>
          <p:nvPr>
            <p:ph sz="half" idx="1"/>
            <p:custDataLst>
              <p:tags r:id="rId2"/>
            </p:custDataLst>
          </p:nvPr>
        </p:nvSpPr>
        <p:spPr>
          <a:xfrm>
            <a:off x="2260911" y="2638044"/>
            <a:ext cx="4514088" cy="3101982"/>
          </a:xfrm>
        </p:spPr>
        <p:txBody>
          <a:bodyPr/>
          <a:lstStyle/>
          <a:p>
            <a:pPr marL="0" indent="0">
              <a:spcBef>
                <a:spcPts val="0"/>
              </a:spcBef>
              <a:buNone/>
            </a:pPr>
            <a:r>
              <a:rPr lang="en-US" dirty="0">
                <a:latin typeface="Consolas" panose="020B0609020204030204" pitchFamily="49" charset="0"/>
              </a:rPr>
              <a:t>fraction::fraction(int n, int d)</a:t>
            </a:r>
          </a:p>
          <a:p>
            <a:pPr marL="0" indent="0">
              <a:spcBef>
                <a:spcPts val="0"/>
              </a:spcBef>
              <a:buNone/>
            </a:pPr>
            <a:r>
              <a:rPr lang="en-US" dirty="0">
                <a:latin typeface="Consolas" panose="020B0609020204030204" pitchFamily="49" charset="0"/>
              </a:rPr>
              <a:t>    : numerator(n), denominator(d)</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reduce();</a:t>
            </a:r>
          </a:p>
          <a:p>
            <a:pPr marL="0" indent="0">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C5DB5A7B-BB42-0796-6044-C51F2CAE4647}"/>
              </a:ext>
            </a:extLst>
          </p:cNvPr>
          <p:cNvSpPr>
            <a:spLocks noGrp="1"/>
          </p:cNvSpPr>
          <p:nvPr>
            <p:ph sz="half" idx="2"/>
            <p:custDataLst>
              <p:tags r:id="rId3"/>
            </p:custDataLst>
          </p:nvPr>
        </p:nvSpPr>
        <p:spPr>
          <a:xfrm>
            <a:off x="7216496" y="2638044"/>
            <a:ext cx="2742311" cy="3101982"/>
          </a:xfrm>
        </p:spPr>
        <p:txBody>
          <a:bodyPr/>
          <a:lstStyle/>
          <a:p>
            <a:r>
              <a:rPr lang="fr-FR" dirty="0">
                <a:latin typeface="Consolas" panose="020B0609020204030204" pitchFamily="49" charset="0"/>
              </a:rPr>
              <a:t>fraction f;</a:t>
            </a:r>
          </a:p>
          <a:p>
            <a:r>
              <a:rPr lang="fr-FR" dirty="0">
                <a:latin typeface="Consolas" panose="020B0609020204030204" pitchFamily="49" charset="0"/>
              </a:rPr>
              <a:t>fraction f(5);</a:t>
            </a:r>
          </a:p>
          <a:p>
            <a:r>
              <a:rPr lang="fr-FR" dirty="0">
                <a:latin typeface="Consolas" panose="020B0609020204030204" pitchFamily="49" charset="0"/>
              </a:rPr>
              <a:t>fraction f(2, 3);</a:t>
            </a:r>
            <a:endParaRPr lang="en-US" dirty="0">
              <a:latin typeface="Consolas" panose="020B0609020204030204" pitchFamily="49" charset="0"/>
            </a:endParaRPr>
          </a:p>
        </p:txBody>
      </p:sp>
    </p:spTree>
    <p:extLst>
      <p:ext uri="{BB962C8B-B14F-4D97-AF65-F5344CB8AC3E}">
        <p14:creationId xmlns:p14="http://schemas.microsoft.com/office/powerpoint/2010/main" val="1073004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B97DFF8-C1F4-B1CA-8357-4166F9B08F1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Addition and subtraction</a:t>
            </a:r>
          </a:p>
        </p:txBody>
      </p:sp>
      <p:sp>
        <p:nvSpPr>
          <p:cNvPr id="3" name="Content Placeholder 2">
            <a:extLst>
              <a:ext uri="{FF2B5EF4-FFF2-40B4-BE49-F238E27FC236}">
                <a16:creationId xmlns:a16="http://schemas.microsoft.com/office/drawing/2014/main" id="{D748CCB7-BBEE-C0DE-D902-F07267067D10}"/>
              </a:ext>
            </a:extLst>
          </p:cNvPr>
          <p:cNvSpPr>
            <a:spLocks noGrp="1"/>
          </p:cNvSpPr>
          <p:nvPr>
            <p:ph idx="1"/>
            <p:custDataLst>
              <p:tags r:id="rId2"/>
            </p:custDataLst>
          </p:nvPr>
        </p:nvSpPr>
        <p:spPr>
          <a:xfrm>
            <a:off x="2231136" y="2638044"/>
            <a:ext cx="7729728" cy="3101983"/>
          </a:xfrm>
        </p:spPr>
        <p:txBody>
          <a:bodyPr>
            <a:normAutofit/>
          </a:bodyPr>
          <a:lstStyle/>
          <a:p>
            <a:pPr marL="0" indent="0">
              <a:spcBef>
                <a:spcPts val="0"/>
              </a:spcBef>
              <a:buNone/>
            </a:pPr>
            <a:r>
              <a:rPr lang="en-US" dirty="0">
                <a:latin typeface="Consolas" panose="020B0609020204030204" pitchFamily="49" charset="0"/>
              </a:rPr>
              <a:t>fraction operator+(fraction f1, fraction f2)</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int    n = f1.numerator * f2.denominator +</a:t>
            </a:r>
          </a:p>
          <a:p>
            <a:pPr marL="0" indent="0">
              <a:spcBef>
                <a:spcPts val="0"/>
              </a:spcBef>
              <a:buNone/>
            </a:pPr>
            <a:r>
              <a:rPr lang="en-US" dirty="0">
                <a:latin typeface="Consolas" panose="020B0609020204030204" pitchFamily="49" charset="0"/>
              </a:rPr>
              <a:t>                f2.numerator * f1.denominator;</a:t>
            </a:r>
          </a:p>
          <a:p>
            <a:pPr marL="0" indent="0">
              <a:spcBef>
                <a:spcPts val="0"/>
              </a:spcBef>
              <a:buNone/>
            </a:pPr>
            <a:r>
              <a:rPr lang="en-US" dirty="0">
                <a:latin typeface="Consolas" panose="020B0609020204030204" pitchFamily="49" charset="0"/>
              </a:rPr>
              <a:t>    int    d = f1.denominator * f2.denominator;</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fraction(n, d);</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2669478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0539A-01CC-2F5B-74A6-E213EC1EC8A3}"/>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Multiplication and division</a:t>
            </a:r>
          </a:p>
        </p:txBody>
      </p:sp>
      <p:sp>
        <p:nvSpPr>
          <p:cNvPr id="3" name="Content Placeholder 2">
            <a:extLst>
              <a:ext uri="{FF2B5EF4-FFF2-40B4-BE49-F238E27FC236}">
                <a16:creationId xmlns:a16="http://schemas.microsoft.com/office/drawing/2014/main" id="{575B30C5-25E8-F061-7E71-720C4BBDB9E7}"/>
              </a:ext>
            </a:extLst>
          </p:cNvPr>
          <p:cNvSpPr>
            <a:spLocks noGrp="1"/>
          </p:cNvSpPr>
          <p:nvPr>
            <p:ph idx="1"/>
            <p:custDataLst>
              <p:tags r:id="rId2"/>
            </p:custDataLst>
          </p:nvPr>
        </p:nvSpPr>
        <p:spPr>
          <a:xfrm>
            <a:off x="2231136" y="2638044"/>
            <a:ext cx="7729728" cy="3101983"/>
          </a:xfrm>
        </p:spPr>
        <p:txBody>
          <a:bodyPr/>
          <a:lstStyle/>
          <a:p>
            <a:pPr marL="0" indent="0">
              <a:spcBef>
                <a:spcPts val="0"/>
              </a:spcBef>
              <a:buNone/>
            </a:pPr>
            <a:r>
              <a:rPr lang="en-US" dirty="0">
                <a:latin typeface="Consolas" panose="020B0609020204030204" pitchFamily="49" charset="0"/>
              </a:rPr>
              <a:t>fraction operator*(fraction f1, fraction f2)</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int    n = f1.numerator * f2.numerator;</a:t>
            </a:r>
          </a:p>
          <a:p>
            <a:pPr marL="0" indent="0">
              <a:spcBef>
                <a:spcPts val="0"/>
              </a:spcBef>
              <a:buNone/>
            </a:pPr>
            <a:r>
              <a:rPr lang="en-US" dirty="0">
                <a:latin typeface="Consolas" panose="020B0609020204030204" pitchFamily="49" charset="0"/>
              </a:rPr>
              <a:t>    int    d = f1.denominator * f2.denominator;</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fraction(n, d);</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2981851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73387-80A8-315F-047E-348F857D7F02}"/>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I/O operators</a:t>
            </a:r>
          </a:p>
        </p:txBody>
      </p:sp>
      <p:sp>
        <p:nvSpPr>
          <p:cNvPr id="3" name="Content Placeholder 2">
            <a:extLst>
              <a:ext uri="{FF2B5EF4-FFF2-40B4-BE49-F238E27FC236}">
                <a16:creationId xmlns:a16="http://schemas.microsoft.com/office/drawing/2014/main" id="{95F49793-C7B0-3E96-3B82-A62ED7AB1D0E}"/>
              </a:ext>
            </a:extLst>
          </p:cNvPr>
          <p:cNvSpPr>
            <a:spLocks noGrp="1"/>
          </p:cNvSpPr>
          <p:nvPr>
            <p:ph idx="1"/>
            <p:custDataLst>
              <p:tags r:id="rId2"/>
            </p:custDataLst>
          </p:nvPr>
        </p:nvSpPr>
        <p:spPr>
          <a:xfrm>
            <a:off x="1968590" y="2525917"/>
            <a:ext cx="8252777" cy="3548957"/>
          </a:xfrm>
        </p:spPr>
        <p:txBody>
          <a:bodyPr>
            <a:normAutofit lnSpcReduction="10000"/>
          </a:bodyPr>
          <a:lstStyle/>
          <a:p>
            <a:pPr marL="0" indent="0">
              <a:spcBef>
                <a:spcPts val="0"/>
              </a:spcBef>
              <a:buNone/>
            </a:pPr>
            <a:r>
              <a:rPr lang="en-US" dirty="0" err="1">
                <a:latin typeface="Consolas" panose="020B0609020204030204" pitchFamily="49" charset="0"/>
              </a:rPr>
              <a:t>ostream</a:t>
            </a:r>
            <a:r>
              <a:rPr lang="en-US" dirty="0">
                <a:latin typeface="Consolas" panose="020B0609020204030204" pitchFamily="49" charset="0"/>
              </a:rPr>
              <a:t>&amp; operator&lt;&lt;(</a:t>
            </a:r>
            <a:r>
              <a:rPr lang="en-US" dirty="0" err="1">
                <a:latin typeface="Consolas" panose="020B0609020204030204" pitchFamily="49" charset="0"/>
              </a:rPr>
              <a:t>ostream</a:t>
            </a:r>
            <a:r>
              <a:rPr lang="en-US" dirty="0">
                <a:latin typeface="Consolas" panose="020B0609020204030204" pitchFamily="49" charset="0"/>
              </a:rPr>
              <a:t>&amp; out, fraction&amp; f)</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a:t>
            </a:r>
            <a:r>
              <a:rPr lang="en-US" dirty="0" err="1">
                <a:latin typeface="Consolas" panose="020B0609020204030204" pitchFamily="49" charset="0"/>
              </a:rPr>
              <a:t>cout</a:t>
            </a:r>
            <a:r>
              <a:rPr lang="en-US" dirty="0">
                <a:latin typeface="Consolas" panose="020B0609020204030204" pitchFamily="49" charset="0"/>
              </a:rPr>
              <a:t> &lt;&lt; </a:t>
            </a:r>
            <a:r>
              <a:rPr lang="en-US" dirty="0" err="1">
                <a:latin typeface="Consolas" panose="020B0609020204030204" pitchFamily="49" charset="0"/>
              </a:rPr>
              <a:t>endl</a:t>
            </a:r>
            <a:r>
              <a:rPr lang="en-US" dirty="0">
                <a:latin typeface="Consolas" panose="020B0609020204030204" pitchFamily="49" charset="0"/>
              </a:rPr>
              <a:t> &lt;&lt; </a:t>
            </a:r>
            <a:r>
              <a:rPr lang="en-US" dirty="0" err="1">
                <a:latin typeface="Consolas" panose="020B0609020204030204" pitchFamily="49" charset="0"/>
              </a:rPr>
              <a:t>f.numerator</a:t>
            </a:r>
            <a:r>
              <a:rPr lang="en-US" dirty="0">
                <a:latin typeface="Consolas" panose="020B0609020204030204" pitchFamily="49" charset="0"/>
              </a:rPr>
              <a:t> &lt;&lt; "/" &lt;&lt; </a:t>
            </a:r>
            <a:r>
              <a:rPr lang="en-US" dirty="0" err="1">
                <a:latin typeface="Consolas" panose="020B0609020204030204" pitchFamily="49" charset="0"/>
              </a:rPr>
              <a:t>f.denominator</a:t>
            </a:r>
            <a:r>
              <a:rPr lang="en-US" dirty="0">
                <a:latin typeface="Consolas" panose="020B0609020204030204" pitchFamily="49" charset="0"/>
              </a:rPr>
              <a:t> &lt;&lt; </a:t>
            </a:r>
            <a:r>
              <a:rPr lang="en-US" dirty="0" err="1">
                <a:latin typeface="Consolas" panose="020B0609020204030204" pitchFamily="49" charset="0"/>
              </a:rPr>
              <a:t>endl</a:t>
            </a: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return out;</a:t>
            </a:r>
          </a:p>
          <a:p>
            <a:pPr marL="0" indent="0">
              <a:spcBef>
                <a:spcPts val="0"/>
              </a:spcBef>
              <a:buNone/>
            </a:pP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a:p>
            <a:pPr marL="0" indent="0">
              <a:spcBef>
                <a:spcPts val="0"/>
              </a:spcBef>
              <a:buNone/>
            </a:pPr>
            <a:r>
              <a:rPr lang="en-US" dirty="0" err="1">
                <a:latin typeface="Consolas" panose="020B0609020204030204" pitchFamily="49" charset="0"/>
              </a:rPr>
              <a:t>istream</a:t>
            </a:r>
            <a:r>
              <a:rPr lang="en-US" dirty="0">
                <a:latin typeface="Consolas" panose="020B0609020204030204" pitchFamily="49" charset="0"/>
              </a:rPr>
              <a:t>&amp; operator&gt;&gt;(</a:t>
            </a:r>
            <a:r>
              <a:rPr lang="en-US" dirty="0" err="1">
                <a:latin typeface="Consolas" panose="020B0609020204030204" pitchFamily="49" charset="0"/>
              </a:rPr>
              <a:t>istream</a:t>
            </a:r>
            <a:r>
              <a:rPr lang="en-US" dirty="0">
                <a:latin typeface="Consolas" panose="020B0609020204030204" pitchFamily="49" charset="0"/>
              </a:rPr>
              <a:t>&amp; in, fraction&amp; f)</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a:t>
            </a:r>
            <a:r>
              <a:rPr lang="en-US" dirty="0" err="1">
                <a:latin typeface="Consolas" panose="020B0609020204030204" pitchFamily="49" charset="0"/>
              </a:rPr>
              <a:t>cin</a:t>
            </a:r>
            <a:r>
              <a:rPr lang="en-US" dirty="0">
                <a:latin typeface="Consolas" panose="020B0609020204030204" pitchFamily="49" charset="0"/>
              </a:rPr>
              <a:t> &gt;&gt; </a:t>
            </a:r>
            <a:r>
              <a:rPr lang="en-US" dirty="0" err="1">
                <a:latin typeface="Consolas" panose="020B0609020204030204" pitchFamily="49" charset="0"/>
              </a:rPr>
              <a:t>f.numerator</a:t>
            </a: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a:t>
            </a:r>
            <a:r>
              <a:rPr lang="en-US" dirty="0" err="1">
                <a:latin typeface="Consolas" panose="020B0609020204030204" pitchFamily="49" charset="0"/>
              </a:rPr>
              <a:t>cin</a:t>
            </a:r>
            <a:r>
              <a:rPr lang="en-US" dirty="0">
                <a:latin typeface="Consolas" panose="020B0609020204030204" pitchFamily="49" charset="0"/>
              </a:rPr>
              <a:t> &gt;&gt; </a:t>
            </a:r>
            <a:r>
              <a:rPr lang="en-US" dirty="0" err="1">
                <a:latin typeface="Consolas" panose="020B0609020204030204" pitchFamily="49" charset="0"/>
              </a:rPr>
              <a:t>f.denominator</a:t>
            </a: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a:t>
            </a:r>
            <a:r>
              <a:rPr lang="en-US" dirty="0" err="1">
                <a:latin typeface="Consolas" panose="020B0609020204030204" pitchFamily="49" charset="0"/>
              </a:rPr>
              <a:t>f.reduce</a:t>
            </a: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return in;</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77985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A8225-2205-D6FC-3F30-172F0ADB381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Excerpts from a fraction calculator</a:t>
            </a:r>
          </a:p>
        </p:txBody>
      </p:sp>
      <p:sp>
        <p:nvSpPr>
          <p:cNvPr id="3" name="Content Placeholder 2">
            <a:extLst>
              <a:ext uri="{FF2B5EF4-FFF2-40B4-BE49-F238E27FC236}">
                <a16:creationId xmlns:a16="http://schemas.microsoft.com/office/drawing/2014/main" id="{2854EB93-329D-7113-36E6-DC45A8DA875C}"/>
              </a:ext>
            </a:extLst>
          </p:cNvPr>
          <p:cNvSpPr>
            <a:spLocks noGrp="1"/>
          </p:cNvSpPr>
          <p:nvPr>
            <p:ph sz="half" idx="1"/>
            <p:custDataLst>
              <p:tags r:id="rId2"/>
            </p:custDataLst>
          </p:nvPr>
        </p:nvSpPr>
        <p:spPr>
          <a:xfrm>
            <a:off x="1581912" y="2638044"/>
            <a:ext cx="4701193" cy="3101982"/>
          </a:xfrm>
        </p:spPr>
        <p:txBody>
          <a:bodyPr>
            <a:normAutofit/>
          </a:bodyPr>
          <a:lstStyle/>
          <a:p>
            <a:pPr marL="0" indent="0">
              <a:spcBef>
                <a:spcPts val="0"/>
              </a:spcBef>
              <a:buNone/>
            </a:pPr>
            <a:r>
              <a:rPr lang="en-US" dirty="0">
                <a:latin typeface="Consolas" panose="020B0609020204030204" pitchFamily="49" charset="0"/>
              </a:rPr>
              <a:t>input(left, right);	</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void input(fraction</a:t>
            </a:r>
            <a:r>
              <a:rPr lang="en-US" dirty="0">
                <a:solidFill>
                  <a:srgbClr val="FF0000"/>
                </a:solidFill>
                <a:latin typeface="Consolas" panose="020B0609020204030204" pitchFamily="49" charset="0"/>
              </a:rPr>
              <a:t>&amp;</a:t>
            </a:r>
            <a:r>
              <a:rPr lang="en-US" dirty="0">
                <a:latin typeface="Consolas" panose="020B0609020204030204" pitchFamily="49" charset="0"/>
              </a:rPr>
              <a:t> l, fraction</a:t>
            </a:r>
            <a:r>
              <a:rPr lang="en-US" dirty="0">
                <a:solidFill>
                  <a:srgbClr val="FF0000"/>
                </a:solidFill>
                <a:latin typeface="Consolas" panose="020B0609020204030204" pitchFamily="49" charset="0"/>
              </a:rPr>
              <a:t>&amp;</a:t>
            </a:r>
            <a:r>
              <a:rPr lang="en-US" dirty="0">
                <a:latin typeface="Consolas" panose="020B0609020204030204" pitchFamily="49" charset="0"/>
              </a:rPr>
              <a:t> r)</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a:t>
            </a:r>
            <a:r>
              <a:rPr lang="en-US" dirty="0" err="1">
                <a:latin typeface="Consolas" panose="020B0609020204030204" pitchFamily="49" charset="0"/>
              </a:rPr>
              <a:t>cout</a:t>
            </a:r>
            <a:r>
              <a:rPr lang="en-US" dirty="0">
                <a:latin typeface="Consolas" panose="020B0609020204030204" pitchFamily="49" charset="0"/>
              </a:rPr>
              <a:t> &lt;&lt; "Left-hand fraction";</a:t>
            </a:r>
          </a:p>
          <a:p>
            <a:pPr marL="0" indent="0">
              <a:spcBef>
                <a:spcPts val="0"/>
              </a:spcBef>
              <a:buNone/>
            </a:pPr>
            <a:r>
              <a:rPr lang="en-US" dirty="0">
                <a:latin typeface="Consolas" panose="020B0609020204030204" pitchFamily="49" charset="0"/>
              </a:rPr>
              <a:t>    </a:t>
            </a:r>
            <a:r>
              <a:rPr lang="en-US" dirty="0" err="1">
                <a:latin typeface="Consolas" panose="020B0609020204030204" pitchFamily="49" charset="0"/>
              </a:rPr>
              <a:t>cin</a:t>
            </a:r>
            <a:r>
              <a:rPr lang="en-US" dirty="0">
                <a:latin typeface="Consolas" panose="020B0609020204030204" pitchFamily="49" charset="0"/>
              </a:rPr>
              <a:t> &gt;&gt; l;</a:t>
            </a:r>
          </a:p>
          <a:p>
            <a:pPr marL="0" indent="0">
              <a:spcBef>
                <a:spcPts val="0"/>
              </a:spcBef>
              <a:buNone/>
            </a:pPr>
            <a:r>
              <a:rPr lang="en-US" dirty="0">
                <a:latin typeface="Consolas" panose="020B0609020204030204" pitchFamily="49" charset="0"/>
              </a:rPr>
              <a:t>    </a:t>
            </a:r>
            <a:r>
              <a:rPr lang="en-US" dirty="0" err="1">
                <a:latin typeface="Consolas" panose="020B0609020204030204" pitchFamily="49" charset="0"/>
              </a:rPr>
              <a:t>cout</a:t>
            </a:r>
            <a:r>
              <a:rPr lang="en-US" dirty="0">
                <a:latin typeface="Consolas" panose="020B0609020204030204" pitchFamily="49" charset="0"/>
              </a:rPr>
              <a:t> &lt;&lt; "Right-hand fraction";</a:t>
            </a:r>
          </a:p>
          <a:p>
            <a:pPr marL="0" indent="0">
              <a:spcBef>
                <a:spcPts val="0"/>
              </a:spcBef>
              <a:buNone/>
            </a:pPr>
            <a:r>
              <a:rPr lang="en-US" dirty="0">
                <a:latin typeface="Consolas" panose="020B0609020204030204" pitchFamily="49" charset="0"/>
              </a:rPr>
              <a:t>    </a:t>
            </a:r>
            <a:r>
              <a:rPr lang="en-US" dirty="0" err="1">
                <a:latin typeface="Consolas" panose="020B0609020204030204" pitchFamily="49" charset="0"/>
              </a:rPr>
              <a:t>cin</a:t>
            </a:r>
            <a:r>
              <a:rPr lang="en-US" dirty="0">
                <a:latin typeface="Consolas" panose="020B0609020204030204" pitchFamily="49" charset="0"/>
              </a:rPr>
              <a:t> &gt;&gt; r;</a:t>
            </a:r>
          </a:p>
          <a:p>
            <a:pPr marL="0" indent="0">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E4D42C40-B54F-9C0A-6DD5-D99059015040}"/>
              </a:ext>
            </a:extLst>
          </p:cNvPr>
          <p:cNvSpPr>
            <a:spLocks noGrp="1"/>
          </p:cNvSpPr>
          <p:nvPr>
            <p:ph sz="half" idx="2"/>
            <p:custDataLst>
              <p:tags r:id="rId3"/>
            </p:custDataLst>
          </p:nvPr>
        </p:nvSpPr>
        <p:spPr>
          <a:xfrm>
            <a:off x="7441949" y="2638044"/>
            <a:ext cx="3166613" cy="3101982"/>
          </a:xfrm>
        </p:spPr>
        <p:txBody>
          <a:bodyPr>
            <a:normAutofit/>
          </a:bodyPr>
          <a:lstStyle/>
          <a:p>
            <a:pPr marL="0" indent="0">
              <a:spcBef>
                <a:spcPts val="0"/>
              </a:spcBef>
              <a:buNone/>
            </a:pPr>
            <a:r>
              <a:rPr lang="en-US" dirty="0">
                <a:latin typeface="Consolas" panose="020B0609020204030204" pitchFamily="49" charset="0"/>
              </a:rPr>
              <a:t>fraction    left;</a:t>
            </a:r>
          </a:p>
          <a:p>
            <a:pPr marL="0" indent="0">
              <a:spcBef>
                <a:spcPts val="0"/>
              </a:spcBef>
              <a:buNone/>
            </a:pPr>
            <a:r>
              <a:rPr lang="en-US" dirty="0">
                <a:latin typeface="Consolas" panose="020B0609020204030204" pitchFamily="49" charset="0"/>
              </a:rPr>
              <a:t>fraction    right;</a:t>
            </a:r>
          </a:p>
          <a:p>
            <a:pPr marL="0" indent="0">
              <a:spcBef>
                <a:spcPts val="0"/>
              </a:spcBef>
              <a:buNone/>
            </a:pPr>
            <a:r>
              <a:rPr lang="en-US" dirty="0">
                <a:latin typeface="Consolas" panose="020B0609020204030204" pitchFamily="49" charset="0"/>
              </a:rPr>
              <a:t>fraction    result;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result = left + right;</a:t>
            </a:r>
          </a:p>
          <a:p>
            <a:pPr marL="0" indent="0">
              <a:spcBef>
                <a:spcPts val="0"/>
              </a:spcBef>
              <a:buNone/>
            </a:pPr>
            <a:r>
              <a:rPr lang="en-US" dirty="0">
                <a:latin typeface="Consolas" panose="020B0609020204030204" pitchFamily="49" charset="0"/>
              </a:rPr>
              <a:t>result = left - right;</a:t>
            </a:r>
          </a:p>
          <a:p>
            <a:pPr marL="0" indent="0">
              <a:spcBef>
                <a:spcPts val="0"/>
              </a:spcBef>
              <a:buNone/>
            </a:pPr>
            <a:r>
              <a:rPr lang="en-US" dirty="0">
                <a:latin typeface="Consolas" panose="020B0609020204030204" pitchFamily="49" charset="0"/>
              </a:rPr>
              <a:t>result = left * right;</a:t>
            </a:r>
          </a:p>
          <a:p>
            <a:pPr marL="0" indent="0">
              <a:spcBef>
                <a:spcPts val="0"/>
              </a:spcBef>
              <a:buNone/>
            </a:pPr>
            <a:r>
              <a:rPr lang="en-US" dirty="0">
                <a:latin typeface="Consolas" panose="020B0609020204030204" pitchFamily="49" charset="0"/>
              </a:rPr>
              <a:t>result = left / right;</a:t>
            </a:r>
          </a:p>
          <a:p>
            <a:pPr marL="0" indent="0">
              <a:spcBef>
                <a:spcPts val="0"/>
              </a:spcBef>
              <a:buNone/>
            </a:pPr>
            <a:endParaRPr lang="en-US" dirty="0">
              <a:latin typeface="Consolas" panose="020B0609020204030204" pitchFamily="49" charset="0"/>
            </a:endParaRPr>
          </a:p>
          <a:p>
            <a:pPr marL="0" indent="0">
              <a:spcBef>
                <a:spcPts val="0"/>
              </a:spcBef>
              <a:buNone/>
            </a:pPr>
            <a:r>
              <a:rPr lang="en-US" dirty="0" err="1">
                <a:latin typeface="Consolas" panose="020B0609020204030204" pitchFamily="49" charset="0"/>
              </a:rPr>
              <a:t>cout</a:t>
            </a:r>
            <a:r>
              <a:rPr lang="en-US" dirty="0">
                <a:latin typeface="Consolas" panose="020B0609020204030204" pitchFamily="49" charset="0"/>
              </a:rPr>
              <a:t> &lt;&lt; result &lt;&lt; </a:t>
            </a:r>
            <a:r>
              <a:rPr lang="en-US" dirty="0" err="1">
                <a:latin typeface="Consolas" panose="020B0609020204030204" pitchFamily="49" charset="0"/>
              </a:rPr>
              <a:t>endl</a:t>
            </a:r>
            <a:r>
              <a:rPr lang="en-US" dirty="0">
                <a:latin typeface="Consolas" panose="020B0609020204030204" pitchFamily="49" charset="0"/>
              </a:rPr>
              <a:t>;</a:t>
            </a:r>
          </a:p>
        </p:txBody>
      </p:sp>
    </p:spTree>
    <p:extLst>
      <p:ext uri="{BB962C8B-B14F-4D97-AF65-F5344CB8AC3E}">
        <p14:creationId xmlns:p14="http://schemas.microsoft.com/office/powerpoint/2010/main" val="36463039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PRESENTER_DUMMYTAG" val="&lt;DummyForForceWrite&gt;&lt;/DummyForForceWrite&gt;"/>
  <p:tag name="HTML_SHAPEINFO" val="&lt;ThreeDShapeInfo&gt;&lt;uuid val=&quot;{B0D38DFB-A367-4933-AEA7-74EEF58D8FBD}&quot;/&gt;&lt;isInvalidForFieldText val=&quot;0&quot;/&gt;&lt;Image&gt;&lt;filename val=&quot;C:\Users\delroy\AppData\Local\Temp\CP685279137187Session\CPTrustFolder685279137187\PPTImport685279190187\data\asimages\{B0D38DFB-A367-4933-AEA7-74EEF58D8FBD}_1.png&quot;/&gt;&lt;left val=&quot;167&quot;/&gt;&lt;top val=&quot;249&quot;/&gt;&lt;width val=&quot;945&quot;/&gt;&lt;height val=&quot;174&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PRESENTER_DUMMYTAG" val="&lt;DummyForForceWrite&gt;&lt;/DummyForForceWrite&gt;"/>
  <p:tag name="HTML_SHAPEINFO" val="&lt;ThreeDShapeInfo&gt;&lt;uuid val=&quot;{B7904311-B3FC-4F7E-960B-2796841296F9}&quot;/&gt;&lt;isInvalidForFieldText val=&quot;0&quot;/&gt;&lt;Image&gt;&lt;filename val=&quot;C:\Users\delroy\AppData\Local\Temp\CP685279137187Session\CPTrustFolder685279137187\PPTImport685279190187\data\asimages\{B7904311-B3FC-4F7E-960B-2796841296F9}_1.png&quot;/&gt;&lt;left val=&quot;282&quot;/&gt;&lt;top val=&quot;452&quot;/&gt;&lt;width val=&quot;715&quot;/&gt;&lt;height val=&quot;13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992559B6-3AD1-4555-A5EB-3A6458805A05}&quot;/&gt;&lt;isInvalidForFieldText val=&quot;0&quot;/&gt;&lt;Image&gt;&lt;filename val=&quot;C:\Users\delroy\AppData\Local\Temp\CP685279137187Session\CPTrustFolder685279137187\PPTImport685279190187\data\asimages\{992559B6-3AD1-4555-A5EB-3A6458805A05}_1.png&quot;/&gt;&lt;left val=&quot;167&quot;/&gt;&lt;top val=&quot;647&quot;/&gt;&lt;width val=&quot;159&quot;/&gt;&lt;height val=&quot;35&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66A206E7-28E0-44C8-984D-796DDC1C6457}&quot;/&gt;&lt;isInvalidForFieldText val=&quot;0&quot;/&gt;&lt;Image&gt;&lt;filename val=&quot;C:\Users\delroy\AppData\Local\Temp\CP685279137187Session\CPTrustFolder685279137187\PPTImport685279190187\data\asimages\{66A206E7-28E0-44C8-984D-796DDC1C6457}_2.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5&quot;/&gt;&lt;lineCharCount val=&quot;15&quot;/&gt;&lt;lineCharCount val=&quot;2&quot;/&gt;&lt;lineCharCount val=&quot;13&quot;/&gt;&lt;lineCharCount val=&quot;17&quot;/&gt;&lt;lineCharCount val=&quot;19&quot;/&gt;&lt;lineCharCount val=&quot;1&quot;/&gt;&lt;lineCharCount val=&quot;12&quot;/&gt;&lt;lineCharCount val=&quot;33&quot;/&gt;&lt;lineCharCount val=&quot;34&quot;/&gt;&lt;lineCharCount val=&quot;34&quot;/&gt;&lt;lineCharCount val=&quot;35&quot;/&gt;&lt;lineCharCount val=&quot;34&quot;/&gt;&lt;lineCharCount val=&quot;22&quot;/&gt;&lt;lineCharCount val=&quot;15&quot;/&gt;&lt;lineCharCount val=&quot;2&quot;/&gt;&lt;/TableIndex&gt;&lt;/ShapeTextInfo&gt;"/>
  <p:tag name="HTML_SHAPEINFO" val="&lt;ThreeDShapeInfo&gt;&lt;uuid val=&quot;{1162FF8E-B068-4414-AD99-FAF3C926E437}&quot;/&gt;&lt;isInvalidForFieldText val=&quot;0&quot;/&gt;&lt;Image&gt;&lt;filename val=&quot;C:\Users\delroy\AppData\Local\Temp\CP685279137187Session\CPTrustFolder685279137187\PPTImport685279190187\data\asimages\{1162FF8E-B068-4414-AD99-FAF3C926E437}_2.png&quot;/&gt;&lt;left val=&quot;229&quot;/&gt;&lt;top val=&quot;237&quot;/&gt;&lt;width val=&quot;817&quot;/&gt;&lt;height val=&quot;397&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3&quot;/&gt;&lt;/TableIndex&gt;&lt;/ShapeTextInfo&gt;"/>
  <p:tag name="HTML_SHAPEINFO" val="&lt;ThreeDShapeInfo&gt;&lt;uuid val=&quot;{736590F0-FB3C-40F8-9681-F7FA09987638}&quot;/&gt;&lt;isInvalidForFieldText val=&quot;0&quot;/&gt;&lt;Image&gt;&lt;filename val=&quot;C:\Users\delroy\AppData\Local\Temp\CP685279137187Session\CPTrustFolder685279137187\PPTImport685279190187\data\asimages\{736590F0-FB3C-40F8-9681-F7FA09987638}_3.png&quot;/&gt;&lt;left val=&quot;583&quot;/&gt;&lt;top val=&quot;100&quot;/&gt;&lt;width val=&quot;470&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8&quot;/&gt;&lt;lineCharCount val=&quot;15&quot;/&gt;&lt;lineCharCount val=&quot;2&quot;/&gt;&lt;lineCharCount val=&quot;13&quot;/&gt;&lt;lineCharCount val=&quot;26&quot;/&gt;&lt;lineCharCount val=&quot;28&quot;/&gt;&lt;lineCharCount val=&quot;1&quot;/&gt;&lt;lineCharCount val=&quot;12&quot;/&gt;&lt;lineCharCount val=&quot;47&quot;/&gt;&lt;lineCharCount val=&quot;61&quot;/&gt;&lt;lineCharCount val=&quot;61&quot;/&gt;&lt;lineCharCount val=&quot;61&quot;/&gt;&lt;lineCharCount val=&quot;61&quot;/&gt;&lt;lineCharCount val=&quot;63&quot;/&gt;&lt;lineCharCount val=&quot;62&quot;/&gt;&lt;lineCharCount val=&quot;13&quot;/&gt;&lt;lineCharCount val=&quot;25&quot;/&gt;&lt;lineCharCount val=&quot;30&quot;/&gt;&lt;lineCharCount val=&quot;2&quot;/&gt;&lt;/TableIndex&gt;&lt;/ShapeTextInfo&gt;"/>
  <p:tag name="HTML_SHAPEINFO" val="&lt;ThreeDShapeInfo&gt;&lt;uuid val=&quot;{69F3CA57-0896-4235-A625-676CC4894DF5}&quot;/&gt;&lt;isInvalidForFieldText val=&quot;0&quot;/&gt;&lt;Image&gt;&lt;filename val=&quot;C:\Users\delroy\AppData\Local\Temp\CP685279137187Session\CPTrustFolder685279137187\PPTImport685279190187\data\asimages\{69F3CA57-0896-4235-A625-676CC4894DF5}_3.png&quot;/&gt;&lt;left val=&quot;229&quot;/&gt;&lt;top val=&quot;99&quot;/&gt;&lt;width val=&quot;817&quot;/&gt;&lt;height val=&quot;557&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4&quot;/&gt;&lt;lineCharCount val=&quot;3&quot;/&gt;&lt;/TableIndex&gt;&lt;/ShapeTextInfo&gt;"/>
  <p:tag name="HTML_SHAPEINFO" val="&lt;ThreeDShapeInfo&gt;&lt;uuid val=&quot;{C71126BD-216D-40AB-9080-0B98A1C71E31}&quot;/&gt;&lt;isInvalidForFieldText val=&quot;0&quot;/&gt;&lt;Image&gt;&lt;filename val=&quot;C:\Users\delroy\AppData\Local\Temp\CP685279137187Session\CPTrustFolder685279137187\PPTImport685279190187\data\asimages\{C71126BD-216D-40AB-9080-0B98A1C71E31}_4.png&quot;/&gt;&lt;left val=&quot;91&quot;/&gt;&lt;top val=&quot;242&quot;/&gt;&lt;width val=&quot;449&quot;/&gt;&lt;height val=&quot;85&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7&quot;/&gt;&lt;lineCharCount val=&quot;13&quot;/&gt;&lt;lineCharCount val=&quot;15&quot;/&gt;&lt;lineCharCount val=&quot;15&quot;/&gt;&lt;lineCharCount val=&quot;39&quot;/&gt;&lt;/TableIndex&gt;&lt;/ShapeTextInfo&gt;"/>
  <p:tag name="HTML_SHAPEINFO" val="&lt;ThreeDShapeInfo&gt;&lt;uuid val=&quot;{C1E0C077-0C7B-4F8D-A142-FEFC9CADFFCB}&quot;/&gt;&lt;isInvalidForFieldText val=&quot;0&quot;/&gt;&lt;Image&gt;&lt;filename val=&quot;C:\Users\delroy\AppData\Local\Temp\CP685279137187Session\CPTrustFolder685279137187\PPTImport685279190187\data\asimages\{C1E0C077-0C7B-4F8D-A142-FEFC9CADFFCB}_4.png&quot;/&gt;&lt;left val=&quot;87&quot;/&gt;&lt;top val=&quot;326&quot;/&gt;&lt;width val=&quot;453&quot;/&gt;&lt;height val=&quot;276&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24&quot;/&gt;&lt;lineCharCount val=&quot;2&quot;/&gt;&lt;lineCharCount val=&quot;46&quot;/&gt;&lt;lineCharCount val=&quot;25&quot;/&gt;&lt;lineCharCount val=&quot;27&quot;/&gt;&lt;lineCharCount val=&quot;1&quot;/&gt;&lt;/TableIndex&gt;&lt;/ShapeTextInfo&gt;"/>
  <p:tag name="HTML_SHAPEINFO" val="&lt;ThreeDShapeInfo&gt;&lt;uuid val=&quot;{179390E1-DBAE-44A2-8E9E-DFF60C1EC20A}&quot;/&gt;&lt;isInvalidForFieldText val=&quot;0&quot;/&gt;&lt;Image&gt;&lt;filename val=&quot;C:\Users\delroy\AppData\Local\Temp\CP685279137187Session\CPTrustFolder685279137187\PPTImport685279190187\data\asimages\{179390E1-DBAE-44A2-8E9E-DFF60C1EC20A}_4.png&quot;/&gt;&lt;left val=&quot;597&quot;/&gt;&lt;top val=&quot;326&quot;/&gt;&lt;width val=&quot;622&quot;/&gt;&lt;height val=&quot;27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6&quot;/&gt;&lt;/TableIndex&gt;&lt;/ShapeTextInfo&gt;"/>
  <p:tag name="HTML_SHAPEINFO" val="&lt;ThreeDShapeInfo&gt;&lt;uuid val=&quot;{A15CE28E-43AB-4CF9-B8CA-4DB909C88CF7}&quot;/&gt;&lt;isInvalidForFieldText val=&quot;0&quot;/&gt;&lt;Image&gt;&lt;filename val=&quot;C:\Users\delroy\AppData\Local\Temp\CP685279137187Session\CPTrustFolder685279137187\PPTImport685279190187\data\asimages\{A15CE28E-43AB-4CF9-B8CA-4DB909C88CF7}_4.png&quot;/&gt;&lt;left val=&quot;602&quot;/&gt;&lt;top val=&quot;242&quot;/&gt;&lt;width val=&quot;615&quot;/&gt;&lt;height val=&quot;85&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HTML_SHAPEINFO" val="&lt;ThreeDShapeInfo&gt;&lt;uuid val=&quot;{E6B0EA10-B522-4037-AA31-3FD31B2DBDD8}&quot;/&gt;&lt;isInvalidForFieldText val=&quot;0&quot;/&gt;&lt;Image&gt;&lt;filename val=&quot;C:\Users\delroy\AppData\Local\Temp\CP685279137187Session\CPTrustFolder685279137187\PPTImport685279190187\data\asimages\{E6B0EA10-B522-4037-AA31-3FD31B2DBDD8}_4.png&quot;/&gt;&lt;left val=&quot;233&quot;/&gt;&lt;top val=&quot;100&quot;/&gt;&lt;width val=&quot;813&quot;/&gt;&lt;height val=&quot;126&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EDBF711E-8D4F-4168-B9E7-573B45E72664}&quot;/&gt;&lt;isInvalidForFieldText val=&quot;0&quot;/&gt;&lt;Image&gt;&lt;filename val=&quot;C:\Users\delroy\AppData\Local\Temp\CP685279137187Session\CPTrustFolder685279137187\PPTImport685279190187\data\asimages\{EDBF711E-8D4F-4168-B9E7-573B45E72664}_5.png&quot;/&gt;&lt;left val=&quot;233&quot;/&gt;&lt;top val=&quot;100&quot;/&gt;&lt;width val=&quot;813&quot;/&gt;&lt;height val=&quot;126&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3&quot;/&gt;&lt;lineCharCount val=&quot;35&quot;/&gt;&lt;lineCharCount val=&quot;2&quot;/&gt;&lt;lineCharCount val=&quot;14&quot;/&gt;&lt;lineCharCount val=&quot;1&quot;/&gt;&lt;/TableIndex&gt;&lt;/ShapeTextInfo&gt;"/>
  <p:tag name="HTML_SHAPEINFO" val="&lt;ThreeDShapeInfo&gt;&lt;uuid val=&quot;{643EC501-4D8E-4F89-9BA0-FB6E508F5074}&quot;/&gt;&lt;isInvalidForFieldText val=&quot;0&quot;/&gt;&lt;Image&gt;&lt;filename val=&quot;C:\Users\delroy\AppData\Local\Temp\CP685279137187Session\CPTrustFolder685279137187\PPTImport685279190187\data\asimages\{643EC501-4D8E-4F89-9BA0-FB6E508F5074}_5.png&quot;/&gt;&lt;left val=&quot;231&quot;/&gt;&lt;top val=&quot;273&quot;/&gt;&lt;width val=&quot;480&quot;/&gt;&lt;height val=&quot;329&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2&quot;/&gt;&lt;lineCharCount val=&quot;15&quot;/&gt;&lt;lineCharCount val=&quot;17&quot;/&gt;&lt;/TableIndex&gt;&lt;/ShapeTextInfo&gt;"/>
  <p:tag name="HTML_SHAPEINFO" val="&lt;ThreeDShapeInfo&gt;&lt;uuid val=&quot;{D29BFC82-E706-49ED-9527-F2CDED8BA2EB}&quot;/&gt;&lt;isInvalidForFieldText val=&quot;0&quot;/&gt;&lt;Image&gt;&lt;filename val=&quot;C:\Users\delroy\AppData\Local\Temp\CP685279137187Session\CPTrustFolder685279137187\PPTImport685279190187\data\asimages\{D29BFC82-E706-49ED-9527-F2CDED8BA2EB}_5.png&quot;/&gt;&lt;left val=&quot;752&quot;/&gt;&lt;top val=&quot;273&quot;/&gt;&lt;width val=&quot;293&quot;/&gt;&lt;height val=&quot;329&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180EB9C0-5C9D-45AA-936B-715CD62212F5}&quot;/&gt;&lt;isInvalidForFieldText val=&quot;0&quot;/&gt;&lt;Image&gt;&lt;filename val=&quot;C:\Users\delroy\AppData\Local\Temp\CP685279137187Session\CPTrustFolder685279137187\PPTImport685279190187\data\asimages\{180EB9C0-5C9D-45AA-936B-715CD62212F5}_6.png&quot;/&gt;&lt;left val=&quot;233&quot;/&gt;&lt;top val=&quot;100&quot;/&gt;&lt;width val=&quot;813&quot;/&gt;&lt;height val=&quot;126&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5&quot;/&gt;&lt;lineCharCount val=&quot;2&quot;/&gt;&lt;lineCharCount val=&quot;47&quot;/&gt;&lt;lineCharCount val=&quot;47&quot;/&gt;&lt;lineCharCount val=&quot;48&quot;/&gt;&lt;lineCharCount val=&quot;1&quot;/&gt;&lt;lineCharCount val=&quot;27&quot;/&gt;&lt;lineCharCount val=&quot;1&quot;/&gt;&lt;/TableIndex&gt;&lt;/ShapeTextInfo&gt;"/>
  <p:tag name="HTML_SHAPEINFO" val="&lt;ThreeDShapeInfo&gt;&lt;uuid val=&quot;{BF7CF9E2-842D-4774-A7C7-516247D1D7AA}&quot;/&gt;&lt;isInvalidForFieldText val=&quot;0&quot;/&gt;&lt;Image&gt;&lt;filename val=&quot;C:\Users\delroy\AppData\Local\Temp\CP685279137187Session\CPTrustFolder685279137187\PPTImport685279190187\data\asimages\{BF7CF9E2-842D-4774-A7C7-516247D1D7AA}_6.png&quot;/&gt;&lt;left val=&quot;228&quot;/&gt;&lt;top val=&quot;273&quot;/&gt;&lt;width val=&quot;818&quot;/&gt;&lt;height val=&quot;329&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7&quot;/&gt;&lt;/TableIndex&gt;&lt;/ShapeTextInfo&gt;"/>
  <p:tag name="HTML_SHAPEINFO" val="&lt;ThreeDShapeInfo&gt;&lt;uuid val=&quot;{3840DD96-46BE-4E6D-8C12-E1F4A87FCDA8}&quot;/&gt;&lt;isInvalidForFieldText val=&quot;0&quot;/&gt;&lt;Image&gt;&lt;filename val=&quot;C:\Users\delroy\AppData\Local\Temp\CP685279137187Session\CPTrustFolder685279137187\PPTImport685279190187\data\asimages\{3840DD96-46BE-4E6D-8C12-E1F4A87FCDA8}_7.png&quot;/&gt;&lt;left val=&quot;233&quot;/&gt;&lt;top val=&quot;100&quot;/&gt;&lt;width val=&quot;813&quot;/&gt;&lt;height val=&quot;126&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5&quot;/&gt;&lt;lineCharCount val=&quot;2&quot;/&gt;&lt;lineCharCount val=&quot;44&quot;/&gt;&lt;lineCharCount val=&quot;48&quot;/&gt;&lt;lineCharCount val=&quot;1&quot;/&gt;&lt;lineCharCount val=&quot;27&quot;/&gt;&lt;lineCharCount val=&quot;1&quot;/&gt;&lt;/TableIndex&gt;&lt;/ShapeTextInfo&gt;"/>
  <p:tag name="HTML_SHAPEINFO" val="&lt;ThreeDShapeInfo&gt;&lt;uuid val=&quot;{0F1DA02C-81BB-45B4-936F-8AE7633FED20}&quot;/&gt;&lt;isInvalidForFieldText val=&quot;0&quot;/&gt;&lt;Image&gt;&lt;filename val=&quot;C:\Users\delroy\AppData\Local\Temp\CP685279137187Session\CPTrustFolder685279137187\PPTImport685279190187\data\asimages\{0F1DA02C-81BB-45B4-936F-8AE7633FED20}_7.png&quot;/&gt;&lt;left val=&quot;228&quot;/&gt;&lt;top val=&quot;273&quot;/&gt;&lt;width val=&quot;818&quot;/&gt;&lt;height val=&quot;329&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3&quot;/&gt;&lt;/TableIndex&gt;&lt;/ShapeTextInfo&gt;"/>
  <p:tag name="HTML_SHAPEINFO" val="&lt;ThreeDShapeInfo&gt;&lt;uuid val=&quot;{F8EF2A77-796F-4954-B849-A4E67CB4BAFB}&quot;/&gt;&lt;isInvalidForFieldText val=&quot;0&quot;/&gt;&lt;Image&gt;&lt;filename val=&quot;C:\Users\delroy\AppData\Local\Temp\CP685279137187Session\CPTrustFolder685279137187\PPTImport685279190187\data\asimages\{F8EF2A77-796F-4954-B849-A4E67CB4BAFB}_8.png&quot;/&gt;&lt;left val=&quot;233&quot;/&gt;&lt;top val=&quot;100&quot;/&gt;&lt;width val=&quot;813&quot;/&gt;&lt;height val=&quot;126&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47&quot;/&gt;&lt;lineCharCount val=&quot;2&quot;/&gt;&lt;lineCharCount val=&quot;65&quot;/&gt;&lt;lineCharCount val=&quot;16&quot;/&gt;&lt;lineCharCount val=&quot;2&quot;/&gt;&lt;lineCharCount val=&quot;1&quot;/&gt;&lt;lineCharCount val=&quot;46&quot;/&gt;&lt;lineCharCount val=&quot;2&quot;/&gt;&lt;lineCharCount val=&quot;24&quot;/&gt;&lt;lineCharCount val=&quot;26&quot;/&gt;&lt;lineCharCount val=&quot;16&quot;/&gt;&lt;lineCharCount val=&quot;15&quot;/&gt;&lt;lineCharCount val=&quot;1&quot;/&gt;&lt;/TableIndex&gt;&lt;/ShapeTextInfo&gt;"/>
  <p:tag name="HTML_SHAPEINFO" val="&lt;ThreeDShapeInfo&gt;&lt;uuid val=&quot;{3602088D-5F41-450B-975E-5274273B09BA}&quot;/&gt;&lt;isInvalidForFieldText val=&quot;0&quot;/&gt;&lt;Image&gt;&lt;filename val=&quot;C:\Users\delroy\AppData\Local\Temp\CP685279137187Session\CPTrustFolder685279137187\PPTImport685279190187\data\asimages\{3602088D-5F41-450B-975E-5274273B09BA}_8.png&quot;/&gt;&lt;left val=&quot;200&quot;/&gt;&lt;top val=&quot;258&quot;/&gt;&lt;width val=&quot;873&quot;/&gt;&lt;height val=&quot;379&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5&quot;/&gt;&lt;lineCharCount val=&quot;10&quot;/&gt;&lt;/TableIndex&gt;&lt;/ShapeTextInfo&gt;"/>
  <p:tag name="HTML_SHAPEINFO" val="&lt;ThreeDShapeInfo&gt;&lt;uuid val=&quot;{B7CDE351-C03C-4055-81B7-39DC72EA1A43}&quot;/&gt;&lt;isInvalidForFieldText val=&quot;0&quot;/&gt;&lt;Image&gt;&lt;filename val=&quot;C:\Users\delroy\AppData\Local\Temp\CP685279137187Session\CPTrustFolder685279137187\PPTImport685279190187\data\asimages\{B7CDE351-C03C-4055-81B7-39DC72EA1A43}_9.png&quot;/&gt;&lt;left val=&quot;233&quot;/&gt;&lt;top val=&quot;100&quot;/&gt;&lt;width val=&quot;813&quot;/&gt;&lt;height val=&quot;126&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21&quot;/&gt;&lt;lineCharCount val=&quot;1&quot;/&gt;&lt;lineCharCount val=&quot;37&quot;/&gt;&lt;lineCharCount val=&quot;2&quot;/&gt;&lt;lineCharCount val=&quot;34&quot;/&gt;&lt;lineCharCount val=&quot;14&quot;/&gt;&lt;lineCharCount val=&quot;35&quot;/&gt;&lt;lineCharCount val=&quot;14&quot;/&gt;&lt;lineCharCount val=&quot;1&quot;/&gt;&lt;/TableIndex&gt;&lt;/ShapeTextInfo&gt;"/>
  <p:tag name="HTML_SHAPEINFO" val="&lt;ThreeDShapeInfo&gt;&lt;uuid val=&quot;{203114A7-AB16-424C-AD40-5B06BB78F993}&quot;/&gt;&lt;isInvalidForFieldText val=&quot;0&quot;/&gt;&lt;Image&gt;&lt;filename val=&quot;C:\Users\delroy\AppData\Local\Temp\CP685279137187Session\CPTrustFolder685279137187\PPTImport685279190187\data\asimages\{203114A7-AB16-424C-AD40-5B06BB78F993}_9.png&quot;/&gt;&lt;left val=&quot;160&quot;/&gt;&lt;top val=&quot;273&quot;/&gt;&lt;width val=&quot;504&quot;/&gt;&lt;height val=&quot;329&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18&quot;/&gt;&lt;lineCharCount val=&quot;19&quot;/&gt;&lt;lineCharCount val=&quot;20&quot;/&gt;&lt;lineCharCount val=&quot;1&quot;/&gt;&lt;lineCharCount val=&quot;23&quot;/&gt;&lt;lineCharCount val=&quot;23&quot;/&gt;&lt;lineCharCount val=&quot;23&quot;/&gt;&lt;lineCharCount val=&quot;23&quot;/&gt;&lt;lineCharCount val=&quot;1&quot;/&gt;&lt;lineCharCount val=&quot;23&quot;/&gt;&lt;/TableIndex&gt;&lt;/ShapeTextInfo&gt;"/>
  <p:tag name="HTML_SHAPEINFO" val="&lt;ThreeDShapeInfo&gt;&lt;uuid val=&quot;{E9356B50-356F-466B-B4DE-9A826020A39B}&quot;/&gt;&lt;isInvalidForFieldText val=&quot;0&quot;/&gt;&lt;Image&gt;&lt;filename val=&quot;C:\Users\delroy\AppData\Local\Temp\CP685279137187Session\CPTrustFolder685279137187\PPTImport685279190187\data\asimages\{E9356B50-356F-466B-B4DE-9A826020A39B}_9.png&quot;/&gt;&lt;left val=&quot;775&quot;/&gt;&lt;top val=&quot;273&quot;/&gt;&lt;width val=&quot;339&quot;/&gt;&lt;height val=&quot;329&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314</TotalTime>
  <Words>1362</Words>
  <Application>Microsoft Office PowerPoint</Application>
  <PresentationFormat>Widescreen</PresentationFormat>
  <Paragraphs>133</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Consolas</vt:lpstr>
      <vt:lpstr>Gill Sans MT</vt:lpstr>
      <vt:lpstr>Parcel</vt:lpstr>
      <vt:lpstr>fraction Version 2</vt:lpstr>
      <vt:lpstr>Chapter 9 fraction class</vt:lpstr>
      <vt:lpstr>The fraction class specification</vt:lpstr>
      <vt:lpstr>Helper functions</vt:lpstr>
      <vt:lpstr>The fraction constructor</vt:lpstr>
      <vt:lpstr>Addition and subtraction</vt:lpstr>
      <vt:lpstr>Multiplication and division</vt:lpstr>
      <vt:lpstr>I/O operators</vt:lpstr>
      <vt:lpstr>Excerpts from a fraction calculator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fraction 2</dc:title>
  <dc:creator>Delroy Brinkerhoff</dc:creator>
  <cp:lastModifiedBy>delroy</cp:lastModifiedBy>
  <cp:revision>11</cp:revision>
  <dcterms:created xsi:type="dcterms:W3CDTF">2016-07-13T22:03:45Z</dcterms:created>
  <dcterms:modified xsi:type="dcterms:W3CDTF">2024-10-09T20:29:20Z</dcterms:modified>
</cp:coreProperties>
</file>