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9" r:id="rId3"/>
    <p:sldId id="258" r:id="rId4"/>
    <p:sldId id="257" r:id="rId5"/>
    <p:sldId id="260" r:id="rId6"/>
    <p:sldId id="264" r:id="rId7"/>
    <p:sldId id="263" r:id="rId8"/>
    <p:sldId id="261" r:id="rId9"/>
    <p:sldId id="269" r:id="rId10"/>
    <p:sldId id="270" r:id="rId11"/>
    <p:sldId id="271" r:id="rId12"/>
    <p:sldId id="265" r:id="rId13"/>
    <p:sldId id="276" r:id="rId14"/>
    <p:sldId id="266" r:id="rId15"/>
    <p:sldId id="273" r:id="rId16"/>
    <p:sldId id="267" r:id="rId17"/>
    <p:sldId id="274" r:id="rId18"/>
    <p:sldId id="268"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4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1E2818-DD4E-4D6C-9F6B-582CFFB911E2}" type="datetimeFigureOut">
              <a:rPr lang="en-US" smtClean="0"/>
              <a:t>5/16/2022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1998A7-6A2D-4AAB-8E5C-8E4898F5A056}" type="slidenum">
              <a:rPr lang="en-US" smtClean="0"/>
              <a:t>‹#›</a:t>
            </a:fld>
            <a:endParaRPr lang="en-US"/>
          </a:p>
        </p:txBody>
      </p:sp>
    </p:spTree>
    <p:extLst>
      <p:ext uri="{BB962C8B-B14F-4D97-AF65-F5344CB8AC3E}">
        <p14:creationId xmlns:p14="http://schemas.microsoft.com/office/powerpoint/2010/main" val="3003024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are finally ready to explore polymorphism in greater detail. When a program has multiple functions with the same name, there must be a way to determine to which function a call refers. If the functions are overloaded, they will have different argument lists, which is enough information to let the compiler match a call with a function. But when the functions are overridden, the return type and the argument lists are the same, forcing the compiler to delay making a choice.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Polymorphism has several synonyms whose names emphasize this delaying behavior. Run time, late, and dynamic all refer to an action that takes place once the programs has started running (versus when the program is compiled). Binding or dispatch refers to identifying and calling the correct function.</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1</a:t>
            </a:fld>
            <a:endParaRPr lang="en-US"/>
          </a:p>
        </p:txBody>
      </p:sp>
    </p:spTree>
    <p:extLst>
      <p:ext uri="{BB962C8B-B14F-4D97-AF65-F5344CB8AC3E}">
        <p14:creationId xmlns:p14="http://schemas.microsoft.com/office/powerpoint/2010/main" val="35578324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best practice is to use public member functions to access private member data. We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could</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create a “getter” function to access the private member variables, but an even better object-oriented approach is to create a function that performs the complete calculation. Here, we create a public member function named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that not only accesses the private member variables but also calculates the employee’s bimonthly pay.</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sales employee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calls the salaried employee’s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which is how a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object is able to access its inherited salary variable even though it is private in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SalariedEmployee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class.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How the amount of pay is calculated depends on which kind or class or employee the pay is calculated for.</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10</a:t>
            </a:fld>
            <a:endParaRPr lang="en-US"/>
          </a:p>
        </p:txBody>
      </p:sp>
    </p:spTree>
    <p:extLst>
      <p:ext uri="{BB962C8B-B14F-4D97-AF65-F5344CB8AC3E}">
        <p14:creationId xmlns:p14="http://schemas.microsoft.com/office/powerpoint/2010/main" val="12221267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already has most of the features needed for polymorphism, and only the keyword “virtual” is needed to complete the requirements.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Now, in the case of an upcast, polymorphism reduces the need to downcast to access subclass member data. To finish the example, we instantiate a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and upcast it to an Employee. When we call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or, in object-speak, we send “e”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message, the compiler enters the symbol table at the Employee entry, where it finds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Through polymorphism, it is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that runs.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calls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SalariedEmployee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to calculate the sales employee’s salary and then adds the sales employee’s commission.</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11</a:t>
            </a:fld>
            <a:endParaRPr lang="en-US"/>
          </a:p>
        </p:txBody>
      </p:sp>
    </p:spTree>
    <p:extLst>
      <p:ext uri="{BB962C8B-B14F-4D97-AF65-F5344CB8AC3E}">
        <p14:creationId xmlns:p14="http://schemas.microsoft.com/office/powerpoint/2010/main" val="40450959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time to test our understanding of how function calls work, both with and without polymorphism. Study the classes on the left and the object instantiation at the top right. Which functions do the function calls run? Fill in the blanks with either Parent or Child, signifying which class owns the function that is called. Please press the pause button while you answer the questions and then continue to see the answers.</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12</a:t>
            </a:fld>
            <a:endParaRPr lang="en-US"/>
          </a:p>
        </p:txBody>
      </p:sp>
    </p:spTree>
    <p:extLst>
      <p:ext uri="{BB962C8B-B14F-4D97-AF65-F5344CB8AC3E}">
        <p14:creationId xmlns:p14="http://schemas.microsoft.com/office/powerpoint/2010/main" val="9712146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this problem there isn’t an upcast operation – the Parent class appears on both sides of the assignment operator – so it is the Parent class that owns all three function calls.</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13</a:t>
            </a:fld>
            <a:endParaRPr lang="en-US"/>
          </a:p>
        </p:txBody>
      </p:sp>
    </p:spTree>
    <p:extLst>
      <p:ext uri="{BB962C8B-B14F-4D97-AF65-F5344CB8AC3E}">
        <p14:creationId xmlns:p14="http://schemas.microsoft.com/office/powerpoint/2010/main" val="10587731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classes on the left are the same as before, but the assignment at the top right is different. Please pause the playback while you determine which class owns each of the function calls.</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14</a:t>
            </a:fld>
            <a:endParaRPr lang="en-US"/>
          </a:p>
        </p:txBody>
      </p:sp>
    </p:spTree>
    <p:extLst>
      <p:ext uri="{BB962C8B-B14F-4D97-AF65-F5344CB8AC3E}">
        <p14:creationId xmlns:p14="http://schemas.microsoft.com/office/powerpoint/2010/main" val="39058425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This problem adds the upcast operation that was missing from the previous problem.</a:t>
            </a:r>
          </a:p>
          <a:p>
            <a:pPr marL="0" marR="0">
              <a:lnSpc>
                <a:spcPct val="107000"/>
              </a:lnSpc>
              <a:spcBef>
                <a:spcPts val="0"/>
              </a:spcBef>
              <a:spcAft>
                <a:spcPts val="800"/>
              </a:spcAft>
            </a:pP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functionA</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not a virtual function and is not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polymorpic</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 the function called is determined by the pointer type or Parent.</a:t>
            </a:r>
          </a:p>
          <a:p>
            <a:pPr marL="0" marR="0">
              <a:lnSpc>
                <a:spcPct val="107000"/>
              </a:lnSpc>
              <a:spcBef>
                <a:spcPts val="0"/>
              </a:spcBef>
              <a:spcAft>
                <a:spcPts val="800"/>
              </a:spcAft>
            </a:pP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functionB</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virtual and so has all the polymorphic requirements satisfied. The function called is determined by the kind of object instantiated or Child.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Child class does not have a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functionC</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so the call is to the function inherited from the Parent.</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15</a:t>
            </a:fld>
            <a:endParaRPr lang="en-US"/>
          </a:p>
        </p:txBody>
      </p:sp>
    </p:spTree>
    <p:extLst>
      <p:ext uri="{BB962C8B-B14F-4D97-AF65-F5344CB8AC3E}">
        <p14:creationId xmlns:p14="http://schemas.microsoft.com/office/powerpoint/2010/main" val="41689619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instantiation changes again; please pause playback while you answer the questions.</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16</a:t>
            </a:fld>
            <a:endParaRPr lang="en-US"/>
          </a:p>
        </p:txBody>
      </p:sp>
    </p:spTree>
    <p:extLst>
      <p:ext uri="{BB962C8B-B14F-4D97-AF65-F5344CB8AC3E}">
        <p14:creationId xmlns:p14="http://schemas.microsoft.com/office/powerpoint/2010/main" val="23900473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This problem also lacks an upcast, so most of the functions belong to the Child class, which appears on both sides of the assignment operator.</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17</a:t>
            </a:fld>
            <a:endParaRPr lang="en-US"/>
          </a:p>
        </p:txBody>
      </p:sp>
    </p:spTree>
    <p:extLst>
      <p:ext uri="{BB962C8B-B14F-4D97-AF65-F5344CB8AC3E}">
        <p14:creationId xmlns:p14="http://schemas.microsoft.com/office/powerpoint/2010/main" val="15799148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Two statements are needed to set up the final problem. Please pause the playback while you answer the last two questions.</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18</a:t>
            </a:fld>
            <a:endParaRPr lang="en-US"/>
          </a:p>
        </p:txBody>
      </p:sp>
    </p:spTree>
    <p:extLst>
      <p:ext uri="{BB962C8B-B14F-4D97-AF65-F5344CB8AC3E}">
        <p14:creationId xmlns:p14="http://schemas.microsoft.com/office/powerpoint/2010/main" val="42132367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final problem lacks a pointer variable and the assignment operation results in an object slice. So, all three function calls are determined by the calling object, which is an instance of the Parent class.</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19</a:t>
            </a:fld>
            <a:endParaRPr lang="en-US"/>
          </a:p>
        </p:txBody>
      </p:sp>
    </p:spTree>
    <p:extLst>
      <p:ext uri="{BB962C8B-B14F-4D97-AF65-F5344CB8AC3E}">
        <p14:creationId xmlns:p14="http://schemas.microsoft.com/office/powerpoint/2010/main" val="35134601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There are five requirements that must be satisfied before a function can run or behave polymorphically. It’s important that you not only know the requirements but that you can recognize and identify them in a program. Let’s review all five requirements from two different perspectives.</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2</a:t>
            </a:fld>
            <a:endParaRPr lang="en-US"/>
          </a:p>
        </p:txBody>
      </p:sp>
    </p:spTree>
    <p:extLst>
      <p:ext uri="{BB962C8B-B14F-4D97-AF65-F5344CB8AC3E}">
        <p14:creationId xmlns:p14="http://schemas.microsoft.com/office/powerpoint/2010/main" val="737088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easy to spot in inheritance in a UML class diagram. Once you know what to look for, spotting the overridden functions is also easy. Correctly overridden functions appear in different classes that are related by inheritance. The functions must all have the same return type and they must all have identical argument lists. The overridden functions in this example have empty argument lists, but the requirement is that they are identical, not necessarily empty. So, if each function had an integer argument, that would satisfy the identical argument requirement. Or, if each function had an integer and a double argument, if the arguments are in the same order in all the functions, that too would satisfy the identical argument requirement.</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3</a:t>
            </a:fld>
            <a:endParaRPr lang="en-US"/>
          </a:p>
        </p:txBody>
      </p:sp>
    </p:spTree>
    <p:extLst>
      <p:ext uri="{BB962C8B-B14F-4D97-AF65-F5344CB8AC3E}">
        <p14:creationId xmlns:p14="http://schemas.microsoft.com/office/powerpoint/2010/main" val="703075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not as easy to see the inheritance in code as it is in a class diagram, which is the whole point of the UML being a graphical representation – to make it easier to see important details in complex programs. But with a little experience, the syntax that implements inheritance becomes much easier to see.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can also see the function overrides clearly in the code – once we know what to look for.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the “virtual” keyword is the last requirement in our list. The UML is meant to be language independent, so it doesn’t have a notation for virtual functions. It’s important to notice that making the overridden function virtual in the superclass makes all the overriding functions in the subclasses virtual as well. That is, the overriding functions inherit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virtualness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of the function in the superclass. Although optional, I like to explicitly add the “virtual” keyword to the overriding functions in the subclasses – that way, if I’m working with one of the subclasses and don’t have access to the superclass, I can still see that the function is virtual.</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Having one or more virtual, and therefore potentially polymorphic, functions in a class does not prevent the class from having functions that are not virtual and are therefore not polymorphic.</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4</a:t>
            </a:fld>
            <a:endParaRPr lang="en-US"/>
          </a:p>
        </p:txBody>
      </p:sp>
    </p:spTree>
    <p:extLst>
      <p:ext uri="{BB962C8B-B14F-4D97-AF65-F5344CB8AC3E}">
        <p14:creationId xmlns:p14="http://schemas.microsoft.com/office/powerpoint/2010/main" val="3033679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Two requirements for polymorphism remain: pointer or reference variables and an upcast operation, which can take place in one of two ways.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Most of the examples used so far illustrate an upcast occurring when the address of an instance of a subclass is stored in a pointer variable with an assignment operation. Casting with assignment makes the operation very easy to see, but casting is rarely done this way in “real” code.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far more common, in “real” or production code, for a cast to take place through a function call. Here, the address of an instance of a subclass is passed as a parameter to a function that has as an argument a pointer of superclass type. The function call produces the same results as the assignment, that is, s points to an instance of Circle, but the function call effectively separates the right side of the assignment from the left side, which makes it more difficult to see the upcast.</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5</a:t>
            </a:fld>
            <a:endParaRPr lang="en-US"/>
          </a:p>
        </p:txBody>
      </p:sp>
    </p:spTree>
    <p:extLst>
      <p:ext uri="{BB962C8B-B14F-4D97-AF65-F5344CB8AC3E}">
        <p14:creationId xmlns:p14="http://schemas.microsoft.com/office/powerpoint/2010/main" val="8124790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can use this small example to distinguish and to summarize polymorphic and non-polymorphic behavior. Assume, just for a moment, that one or more of the requirements for polymorphism has not been satisfied. In that case, it is the class type of the pointer variable that determines which function is called. So, when the draw function is called, it is the Shape draw function that runs.</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6</a:t>
            </a:fld>
            <a:endParaRPr lang="en-US"/>
          </a:p>
        </p:txBody>
      </p:sp>
    </p:spTree>
    <p:extLst>
      <p:ext uri="{BB962C8B-B14F-4D97-AF65-F5344CB8AC3E}">
        <p14:creationId xmlns:p14="http://schemas.microsoft.com/office/powerpoint/2010/main" val="11566291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However, if all five requirements for polymorphism are satisfied, then it is the class type of the object itself that determines which function is called. So, when the draw function is called, it is the Circle draw function that runs.</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7</a:t>
            </a:fld>
            <a:endParaRPr lang="en-US"/>
          </a:p>
        </p:txBody>
      </p:sp>
    </p:spTree>
    <p:extLst>
      <p:ext uri="{BB962C8B-B14F-4D97-AF65-F5344CB8AC3E}">
        <p14:creationId xmlns:p14="http://schemas.microsoft.com/office/powerpoint/2010/main" val="31957813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object-oriented terms, when we call a member function, the call is often described as “sending a message to the object.” So, in this example, we are sending s the “draw” message. One way of defining polymorphism is saying that how an object responds to a message depends on what the object is. In this example, a Circle responds to the “draw” message by drawing a circle; a Rectangle object would respond by drawing a rectangle; and a Triangle object would respond by drawing a triangle.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Another way of looking at polymorphism is as function binding. The function call to draw is bound to one of the shape classes at the moment of the call and it is bound to the function that belongs to the class from which the object pointed to by s is instantiated.</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8</a:t>
            </a:fld>
            <a:endParaRPr lang="en-US"/>
          </a:p>
        </p:txBody>
      </p:sp>
    </p:spTree>
    <p:extLst>
      <p:ext uri="{BB962C8B-B14F-4D97-AF65-F5344CB8AC3E}">
        <p14:creationId xmlns:p14="http://schemas.microsoft.com/office/powerpoint/2010/main" val="2439941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next example illustrates how polymorphism works with member variables. The salaried employee class defines a private member variable named “salary.” If salaried employees are paid twice a month, then, ignoring taxes and other withholdings, their pay is their salary divided by 24.</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sales employee class inherits “salary” but is unable to access it directly because it is private. The sales employee class also defines a private member variable named “commission.” So, with the same simplifications noted before, sales employees’ pay is their bimonthly salary plus their commission. But how can we access a sales employee’s salary, which is a private member variable?</a:t>
            </a:r>
          </a:p>
          <a:p>
            <a:endParaRPr lang="en-US" dirty="0"/>
          </a:p>
        </p:txBody>
      </p:sp>
      <p:sp>
        <p:nvSpPr>
          <p:cNvPr id="4" name="Slide Number Placeholder 3"/>
          <p:cNvSpPr>
            <a:spLocks noGrp="1"/>
          </p:cNvSpPr>
          <p:nvPr>
            <p:ph type="sldNum" sz="quarter" idx="5"/>
          </p:nvPr>
        </p:nvSpPr>
        <p:spPr/>
        <p:txBody>
          <a:bodyPr/>
          <a:lstStyle/>
          <a:p>
            <a:fld id="{E81998A7-6A2D-4AAB-8E5C-8E4898F5A056}" type="slidenum">
              <a:rPr lang="en-US" smtClean="0"/>
              <a:t>9</a:t>
            </a:fld>
            <a:endParaRPr lang="en-US"/>
          </a:p>
        </p:txBody>
      </p:sp>
    </p:spTree>
    <p:extLst>
      <p:ext uri="{BB962C8B-B14F-4D97-AF65-F5344CB8AC3E}">
        <p14:creationId xmlns:p14="http://schemas.microsoft.com/office/powerpoint/2010/main" val="32544597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5/16/2022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5/16/2022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5/16/2022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5/16/2022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5/16/2022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5/16/2022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Polymorphism In Depth</a:t>
            </a:r>
          </a:p>
        </p:txBody>
      </p:sp>
      <p:sp>
        <p:nvSpPr>
          <p:cNvPr id="3" name="Subtitle 2"/>
          <p:cNvSpPr>
            <a:spLocks noGrp="1"/>
          </p:cNvSpPr>
          <p:nvPr>
            <p:ph type="subTitle" idx="1"/>
          </p:nvPr>
        </p:nvSpPr>
        <p:spPr>
          <a:xfrm>
            <a:off x="2695194" y="4352543"/>
            <a:ext cx="6801612" cy="1701415"/>
          </a:xfrm>
        </p:spPr>
        <p:txBody>
          <a:bodyPr>
            <a:normAutofit/>
          </a:bodyPr>
          <a:lstStyle/>
          <a:p>
            <a:r>
              <a:rPr lang="en-US" dirty="0"/>
              <a:t>Run Time Binding</a:t>
            </a:r>
          </a:p>
          <a:p>
            <a:r>
              <a:rPr lang="en-US" dirty="0"/>
              <a:t>Late Binding</a:t>
            </a:r>
          </a:p>
          <a:p>
            <a:r>
              <a:rPr lang="en-US" dirty="0"/>
              <a:t>Dynamic Binding</a:t>
            </a:r>
          </a:p>
          <a:p>
            <a:r>
              <a:rPr lang="en-US" dirty="0"/>
              <a:t>Dynamic Dispatch</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4164242-2CD7-4CF1-8FD6-D1CBF35443F0}"/>
              </a:ext>
            </a:extLst>
          </p:cNvPr>
          <p:cNvSpPr>
            <a:spLocks noGrp="1"/>
          </p:cNvSpPr>
          <p:nvPr>
            <p:ph type="body" idx="1"/>
          </p:nvPr>
        </p:nvSpPr>
        <p:spPr/>
        <p:txBody>
          <a:bodyPr/>
          <a:lstStyle/>
          <a:p>
            <a:r>
              <a:rPr lang="en-US" cap="none" dirty="0"/>
              <a:t>SalariedEmployee</a:t>
            </a:r>
          </a:p>
        </p:txBody>
      </p:sp>
      <p:sp>
        <p:nvSpPr>
          <p:cNvPr id="3" name="Content Placeholder 2">
            <a:extLst>
              <a:ext uri="{FF2B5EF4-FFF2-40B4-BE49-F238E27FC236}">
                <a16:creationId xmlns:a16="http://schemas.microsoft.com/office/drawing/2014/main" id="{B78CF321-A2FA-47CE-9DCD-163A5495AC59}"/>
              </a:ext>
            </a:extLst>
          </p:cNvPr>
          <p:cNvSpPr>
            <a:spLocks noGrp="1"/>
          </p:cNvSpPr>
          <p:nvPr>
            <p:ph sz="half" idx="2"/>
          </p:nvPr>
        </p:nvSpPr>
        <p:spPr>
          <a:xfrm>
            <a:off x="1583436" y="3143250"/>
            <a:ext cx="3598164" cy="2596776"/>
          </a:xfrm>
        </p:spPr>
        <p:txBody>
          <a:bodyPr/>
          <a:lstStyle/>
          <a:p>
            <a:pPr marL="0" indent="0">
              <a:spcBef>
                <a:spcPts val="0"/>
              </a:spcBef>
              <a:buNone/>
            </a:pPr>
            <a:r>
              <a:rPr lang="en-US" dirty="0">
                <a:latin typeface="Courier New" panose="02070309020205020404" pitchFamily="49" charset="0"/>
                <a:cs typeface="Courier New" panose="02070309020205020404" pitchFamily="49" charset="0"/>
              </a:rPr>
              <a:t>double calc_pay()</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return salary / 24;</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4" name="Content Placeholder 3">
            <a:extLst>
              <a:ext uri="{FF2B5EF4-FFF2-40B4-BE49-F238E27FC236}">
                <a16:creationId xmlns:a16="http://schemas.microsoft.com/office/drawing/2014/main" id="{B11FE817-1151-4370-A29F-F909B397F9FF}"/>
              </a:ext>
            </a:extLst>
          </p:cNvPr>
          <p:cNvSpPr>
            <a:spLocks noGrp="1"/>
          </p:cNvSpPr>
          <p:nvPr>
            <p:ph sz="quarter" idx="4"/>
          </p:nvPr>
        </p:nvSpPr>
        <p:spPr>
          <a:xfrm>
            <a:off x="5421745" y="3143250"/>
            <a:ext cx="5514110" cy="2596776"/>
          </a:xfrm>
        </p:spPr>
        <p:txBody>
          <a:bodyPr/>
          <a:lstStyle/>
          <a:p>
            <a:pPr marL="0" indent="0">
              <a:spcBef>
                <a:spcPts val="0"/>
              </a:spcBef>
              <a:buNone/>
            </a:pPr>
            <a:r>
              <a:rPr lang="en-US" dirty="0">
                <a:latin typeface="Courier New" panose="02070309020205020404" pitchFamily="49" charset="0"/>
                <a:cs typeface="Courier New" panose="02070309020205020404" pitchFamily="49" charset="0"/>
              </a:rPr>
              <a:t>double calc_pay()</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return SalariedEmployee::calc_pay()</a:t>
            </a:r>
          </a:p>
          <a:p>
            <a:pPr marL="0" indent="0">
              <a:spcBef>
                <a:spcPts val="0"/>
              </a:spcBef>
              <a:buNone/>
            </a:pPr>
            <a:r>
              <a:rPr lang="en-US" dirty="0">
                <a:latin typeface="Courier New" panose="02070309020205020404" pitchFamily="49" charset="0"/>
                <a:cs typeface="Courier New" panose="02070309020205020404" pitchFamily="49" charset="0"/>
              </a:rPr>
              <a:t>	+ commission;</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5" name="Text Placeholder 4">
            <a:extLst>
              <a:ext uri="{FF2B5EF4-FFF2-40B4-BE49-F238E27FC236}">
                <a16:creationId xmlns:a16="http://schemas.microsoft.com/office/drawing/2014/main" id="{43C36A27-DB72-4F58-A4AE-A5957AC9A46D}"/>
              </a:ext>
            </a:extLst>
          </p:cNvPr>
          <p:cNvSpPr>
            <a:spLocks noGrp="1"/>
          </p:cNvSpPr>
          <p:nvPr>
            <p:ph type="body" sz="quarter" idx="13"/>
          </p:nvPr>
        </p:nvSpPr>
        <p:spPr>
          <a:xfrm>
            <a:off x="5421745" y="2313433"/>
            <a:ext cx="5514109" cy="704087"/>
          </a:xfrm>
        </p:spPr>
        <p:txBody>
          <a:bodyPr/>
          <a:lstStyle/>
          <a:p>
            <a:r>
              <a:rPr lang="en-US" cap="none" dirty="0"/>
              <a:t>SalesEmployee</a:t>
            </a:r>
          </a:p>
        </p:txBody>
      </p:sp>
      <p:sp>
        <p:nvSpPr>
          <p:cNvPr id="6" name="Title 5">
            <a:extLst>
              <a:ext uri="{FF2B5EF4-FFF2-40B4-BE49-F238E27FC236}">
                <a16:creationId xmlns:a16="http://schemas.microsoft.com/office/drawing/2014/main" id="{B514D863-6515-4562-B7AD-6308C2A3A66F}"/>
              </a:ext>
            </a:extLst>
          </p:cNvPr>
          <p:cNvSpPr>
            <a:spLocks noGrp="1"/>
          </p:cNvSpPr>
          <p:nvPr>
            <p:ph type="title"/>
          </p:nvPr>
        </p:nvSpPr>
        <p:spPr/>
        <p:txBody>
          <a:bodyPr/>
          <a:lstStyle/>
          <a:p>
            <a:r>
              <a:rPr lang="en-US" dirty="0"/>
              <a:t>Using Public Functions To</a:t>
            </a:r>
            <a:br>
              <a:rPr lang="en-US" dirty="0"/>
            </a:br>
            <a:r>
              <a:rPr lang="en-US" dirty="0"/>
              <a:t>Access Private Data</a:t>
            </a:r>
          </a:p>
        </p:txBody>
      </p:sp>
    </p:spTree>
    <p:extLst>
      <p:ext uri="{BB962C8B-B14F-4D97-AF65-F5344CB8AC3E}">
        <p14:creationId xmlns:p14="http://schemas.microsoft.com/office/powerpoint/2010/main" val="3409333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4164242-2CD7-4CF1-8FD6-D1CBF35443F0}"/>
              </a:ext>
            </a:extLst>
          </p:cNvPr>
          <p:cNvSpPr>
            <a:spLocks noGrp="1"/>
          </p:cNvSpPr>
          <p:nvPr>
            <p:ph type="body" idx="1"/>
          </p:nvPr>
        </p:nvSpPr>
        <p:spPr/>
        <p:txBody>
          <a:bodyPr/>
          <a:lstStyle/>
          <a:p>
            <a:r>
              <a:rPr lang="en-US" cap="none" dirty="0"/>
              <a:t>SalariedEmployee</a:t>
            </a:r>
          </a:p>
        </p:txBody>
      </p:sp>
      <p:sp>
        <p:nvSpPr>
          <p:cNvPr id="3" name="Content Placeholder 2">
            <a:extLst>
              <a:ext uri="{FF2B5EF4-FFF2-40B4-BE49-F238E27FC236}">
                <a16:creationId xmlns:a16="http://schemas.microsoft.com/office/drawing/2014/main" id="{B78CF321-A2FA-47CE-9DCD-163A5495AC59}"/>
              </a:ext>
            </a:extLst>
          </p:cNvPr>
          <p:cNvSpPr>
            <a:spLocks noGrp="1"/>
          </p:cNvSpPr>
          <p:nvPr>
            <p:ph sz="half" idx="2"/>
          </p:nvPr>
        </p:nvSpPr>
        <p:spPr>
          <a:xfrm>
            <a:off x="1583436" y="3143250"/>
            <a:ext cx="3598164" cy="2596776"/>
          </a:xfrm>
        </p:spPr>
        <p:txBody>
          <a:bodyPr/>
          <a:lstStyle/>
          <a:p>
            <a:pPr marL="0" indent="0">
              <a:spcBef>
                <a:spcPts val="0"/>
              </a:spcBef>
              <a:buNone/>
            </a:pPr>
            <a:r>
              <a:rPr lang="en-US" dirty="0">
                <a:latin typeface="Courier New" panose="02070309020205020404" pitchFamily="49" charset="0"/>
                <a:cs typeface="Courier New" panose="02070309020205020404" pitchFamily="49" charset="0"/>
              </a:rPr>
              <a:t>virtual double calc_pay()</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return salary / 24;</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4" name="Content Placeholder 3">
            <a:extLst>
              <a:ext uri="{FF2B5EF4-FFF2-40B4-BE49-F238E27FC236}">
                <a16:creationId xmlns:a16="http://schemas.microsoft.com/office/drawing/2014/main" id="{B11FE817-1151-4370-A29F-F909B397F9FF}"/>
              </a:ext>
            </a:extLst>
          </p:cNvPr>
          <p:cNvSpPr>
            <a:spLocks noGrp="1"/>
          </p:cNvSpPr>
          <p:nvPr>
            <p:ph sz="quarter" idx="4"/>
          </p:nvPr>
        </p:nvSpPr>
        <p:spPr>
          <a:xfrm>
            <a:off x="5421745" y="3143250"/>
            <a:ext cx="5514110" cy="2596776"/>
          </a:xfrm>
        </p:spPr>
        <p:txBody>
          <a:bodyPr/>
          <a:lstStyle/>
          <a:p>
            <a:pPr marL="0" indent="0">
              <a:spcBef>
                <a:spcPts val="0"/>
              </a:spcBef>
              <a:buNone/>
            </a:pPr>
            <a:r>
              <a:rPr lang="en-US" dirty="0">
                <a:latin typeface="Courier New" panose="02070309020205020404" pitchFamily="49" charset="0"/>
                <a:cs typeface="Courier New" panose="02070309020205020404" pitchFamily="49" charset="0"/>
              </a:rPr>
              <a:t>virtual double calc_pay()</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return SalariedEmployee::calc_pay()</a:t>
            </a:r>
          </a:p>
          <a:p>
            <a:pPr marL="0" indent="0">
              <a:spcBef>
                <a:spcPts val="0"/>
              </a:spcBef>
              <a:buNone/>
            </a:pPr>
            <a:r>
              <a:rPr lang="en-US" dirty="0">
                <a:latin typeface="Courier New" panose="02070309020205020404" pitchFamily="49" charset="0"/>
                <a:cs typeface="Courier New" panose="02070309020205020404" pitchFamily="49" charset="0"/>
              </a:rPr>
              <a:t>	+ commission;</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5" name="Text Placeholder 4">
            <a:extLst>
              <a:ext uri="{FF2B5EF4-FFF2-40B4-BE49-F238E27FC236}">
                <a16:creationId xmlns:a16="http://schemas.microsoft.com/office/drawing/2014/main" id="{43C36A27-DB72-4F58-A4AE-A5957AC9A46D}"/>
              </a:ext>
            </a:extLst>
          </p:cNvPr>
          <p:cNvSpPr>
            <a:spLocks noGrp="1"/>
          </p:cNvSpPr>
          <p:nvPr>
            <p:ph type="body" sz="quarter" idx="13"/>
          </p:nvPr>
        </p:nvSpPr>
        <p:spPr>
          <a:xfrm>
            <a:off x="5421745" y="2313433"/>
            <a:ext cx="5514109" cy="704087"/>
          </a:xfrm>
        </p:spPr>
        <p:txBody>
          <a:bodyPr/>
          <a:lstStyle/>
          <a:p>
            <a:r>
              <a:rPr lang="en-US" cap="none" dirty="0"/>
              <a:t>SalesEmployee</a:t>
            </a:r>
          </a:p>
        </p:txBody>
      </p:sp>
      <p:sp>
        <p:nvSpPr>
          <p:cNvPr id="6" name="Title 5">
            <a:extLst>
              <a:ext uri="{FF2B5EF4-FFF2-40B4-BE49-F238E27FC236}">
                <a16:creationId xmlns:a16="http://schemas.microsoft.com/office/drawing/2014/main" id="{B514D863-6515-4562-B7AD-6308C2A3A66F}"/>
              </a:ext>
            </a:extLst>
          </p:cNvPr>
          <p:cNvSpPr>
            <a:spLocks noGrp="1"/>
          </p:cNvSpPr>
          <p:nvPr>
            <p:ph type="title"/>
          </p:nvPr>
        </p:nvSpPr>
        <p:spPr/>
        <p:txBody>
          <a:bodyPr/>
          <a:lstStyle/>
          <a:p>
            <a:r>
              <a:rPr lang="en-US" dirty="0"/>
              <a:t>Polymorphism Reduces the</a:t>
            </a:r>
            <a:br>
              <a:rPr lang="en-US" dirty="0"/>
            </a:br>
            <a:r>
              <a:rPr lang="en-US" dirty="0"/>
              <a:t>need to downcast</a:t>
            </a:r>
          </a:p>
        </p:txBody>
      </p:sp>
      <p:sp>
        <p:nvSpPr>
          <p:cNvPr id="10" name="TextBox 9">
            <a:extLst>
              <a:ext uri="{FF2B5EF4-FFF2-40B4-BE49-F238E27FC236}">
                <a16:creationId xmlns:a16="http://schemas.microsoft.com/office/drawing/2014/main" id="{4FD49648-2635-49DB-A7E1-51EED8EF7C9C}"/>
              </a:ext>
            </a:extLst>
          </p:cNvPr>
          <p:cNvSpPr txBox="1"/>
          <p:nvPr/>
        </p:nvSpPr>
        <p:spPr>
          <a:xfrm>
            <a:off x="3452091" y="4816523"/>
            <a:ext cx="5287818" cy="646331"/>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Employee* e = new SalesEmployee(...);</a:t>
            </a:r>
          </a:p>
          <a:p>
            <a:r>
              <a:rPr lang="en-US" dirty="0">
                <a:latin typeface="Courier New" panose="02070309020205020404" pitchFamily="49" charset="0"/>
                <a:cs typeface="Courier New" panose="02070309020205020404" pitchFamily="49" charset="0"/>
              </a:rPr>
              <a:t>double pay = e-&gt;calc_pay();</a:t>
            </a:r>
          </a:p>
        </p:txBody>
      </p:sp>
    </p:spTree>
    <p:extLst>
      <p:ext uri="{BB962C8B-B14F-4D97-AF65-F5344CB8AC3E}">
        <p14:creationId xmlns:p14="http://schemas.microsoft.com/office/powerpoint/2010/main" val="4171845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A88045-1CA6-4865-B405-4F2AEABAFDEE}"/>
              </a:ext>
            </a:extLst>
          </p:cNvPr>
          <p:cNvSpPr>
            <a:spLocks noGrp="1"/>
          </p:cNvSpPr>
          <p:nvPr>
            <p:ph type="title"/>
          </p:nvPr>
        </p:nvSpPr>
        <p:spPr/>
        <p:txBody>
          <a:bodyPr/>
          <a:lstStyle/>
          <a:p>
            <a:r>
              <a:rPr lang="en-US" dirty="0"/>
              <a:t>Quiz: Group 1</a:t>
            </a:r>
          </a:p>
        </p:txBody>
      </p:sp>
      <p:sp>
        <p:nvSpPr>
          <p:cNvPr id="3" name="Content Placeholder 2">
            <a:extLst>
              <a:ext uri="{FF2B5EF4-FFF2-40B4-BE49-F238E27FC236}">
                <a16:creationId xmlns:a16="http://schemas.microsoft.com/office/drawing/2014/main" id="{7A3D4FCB-1035-4FDE-B06A-237DEE1BDF37}"/>
              </a:ext>
            </a:extLst>
          </p:cNvPr>
          <p:cNvSpPr>
            <a:spLocks noGrp="1"/>
          </p:cNvSpPr>
          <p:nvPr>
            <p:ph sz="half" idx="1"/>
          </p:nvPr>
        </p:nvSpPr>
        <p:spPr>
          <a:xfrm>
            <a:off x="1524000" y="2638045"/>
            <a:ext cx="4950691" cy="3101982"/>
          </a:xfrm>
        </p:spPr>
        <p:txBody>
          <a:bodyPr>
            <a:normAutofit fontScale="92500" lnSpcReduction="20000"/>
          </a:bodyPr>
          <a:lstStyle/>
          <a:p>
            <a:pPr marL="0" indent="0">
              <a:spcBef>
                <a:spcPts val="0"/>
              </a:spcBef>
              <a:buNone/>
            </a:pPr>
            <a:r>
              <a:rPr lang="en-US" dirty="0">
                <a:latin typeface="Courier New" panose="02070309020205020404" pitchFamily="49" charset="0"/>
                <a:cs typeface="Courier New" panose="02070309020205020404" pitchFamily="49" charset="0"/>
              </a:rPr>
              <a:t>class Parent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void funcA() {...}</a:t>
            </a:r>
          </a:p>
          <a:p>
            <a:pPr marL="0" indent="0">
              <a:spcBef>
                <a:spcPts val="0"/>
              </a:spcBef>
              <a:buNone/>
            </a:pPr>
            <a:r>
              <a:rPr lang="en-US" dirty="0">
                <a:latin typeface="Courier New" panose="02070309020205020404" pitchFamily="49" charset="0"/>
                <a:cs typeface="Courier New" panose="02070309020205020404" pitchFamily="49" charset="0"/>
              </a:rPr>
              <a:t>	virtual    void funcB() {...}</a:t>
            </a:r>
          </a:p>
          <a:p>
            <a:pPr marL="0" indent="0">
              <a:spcBef>
                <a:spcPts val="0"/>
              </a:spcBef>
              <a:buNone/>
            </a:pPr>
            <a:r>
              <a:rPr lang="en-US" dirty="0">
                <a:latin typeface="Courier New" panose="02070309020205020404" pitchFamily="49" charset="0"/>
                <a:cs typeface="Courier New" panose="02070309020205020404" pitchFamily="49" charset="0"/>
              </a:rPr>
              <a:t>		    void funcC() {...}</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class Child : public Parent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void funcA() {...}</a:t>
            </a:r>
          </a:p>
          <a:p>
            <a:pPr marL="0" indent="0">
              <a:spcBef>
                <a:spcPts val="0"/>
              </a:spcBef>
              <a:buNone/>
            </a:pPr>
            <a:r>
              <a:rPr lang="en-US" dirty="0">
                <a:latin typeface="Courier New" panose="02070309020205020404" pitchFamily="49" charset="0"/>
                <a:cs typeface="Courier New" panose="02070309020205020404" pitchFamily="49" charset="0"/>
              </a:rPr>
              <a:t>	virtual    void funcB() {...}</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6" name="Content Placeholder 5">
            <a:extLst>
              <a:ext uri="{FF2B5EF4-FFF2-40B4-BE49-F238E27FC236}">
                <a16:creationId xmlns:a16="http://schemas.microsoft.com/office/drawing/2014/main" id="{19F9C0DE-D40D-4592-AE8A-44603C63A2D8}"/>
              </a:ext>
            </a:extLst>
          </p:cNvPr>
          <p:cNvSpPr>
            <a:spLocks noGrp="1"/>
          </p:cNvSpPr>
          <p:nvPr>
            <p:ph sz="half" idx="2"/>
          </p:nvPr>
        </p:nvSpPr>
        <p:spPr>
          <a:xfrm>
            <a:off x="6837074" y="2638044"/>
            <a:ext cx="3830921" cy="3101982"/>
          </a:xfrm>
        </p:spPr>
        <p:txBody>
          <a:bodyPr>
            <a:normAutofit/>
          </a:bodyPr>
          <a:lstStyle/>
          <a:p>
            <a:pPr marL="0" indent="0">
              <a:buNone/>
            </a:pPr>
            <a:r>
              <a:rPr lang="en-US" sz="1700" dirty="0">
                <a:latin typeface="Courier New" panose="02070309020205020404" pitchFamily="49" charset="0"/>
                <a:cs typeface="Courier New" panose="02070309020205020404" pitchFamily="49" charset="0"/>
              </a:rPr>
              <a:t>Parent*  P1 = new  Parent;</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P1-&gt;funcA();	// (a)_______</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P1-&gt;funcB();	// (b)_______</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P1-&gt;funcC();	// (c)_______</a:t>
            </a:r>
            <a:endParaRPr lang="en-US" sz="1700" dirty="0">
              <a:latin typeface="Courier New" panose="02070309020205020404" pitchFamily="49" charset="0"/>
              <a:cs typeface="Courier New" panose="02070309020205020404" pitchFamily="49" charset="0"/>
            </a:endParaRPr>
          </a:p>
        </p:txBody>
      </p:sp>
      <p:cxnSp>
        <p:nvCxnSpPr>
          <p:cNvPr id="8" name="Straight Connector 7">
            <a:extLst>
              <a:ext uri="{FF2B5EF4-FFF2-40B4-BE49-F238E27FC236}">
                <a16:creationId xmlns:a16="http://schemas.microsoft.com/office/drawing/2014/main" id="{C0495AE1-CF77-4B21-B22E-660BA0D17010}"/>
              </a:ext>
            </a:extLst>
          </p:cNvPr>
          <p:cNvCxnSpPr/>
          <p:nvPr/>
        </p:nvCxnSpPr>
        <p:spPr>
          <a:xfrm>
            <a:off x="6631703" y="2521527"/>
            <a:ext cx="0" cy="300181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0985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A88045-1CA6-4865-B405-4F2AEABAFDEE}"/>
              </a:ext>
            </a:extLst>
          </p:cNvPr>
          <p:cNvSpPr>
            <a:spLocks noGrp="1"/>
          </p:cNvSpPr>
          <p:nvPr>
            <p:ph type="title"/>
          </p:nvPr>
        </p:nvSpPr>
        <p:spPr/>
        <p:txBody>
          <a:bodyPr/>
          <a:lstStyle/>
          <a:p>
            <a:r>
              <a:rPr lang="en-US" dirty="0"/>
              <a:t>Quiz: Group 1</a:t>
            </a:r>
          </a:p>
        </p:txBody>
      </p:sp>
      <p:sp>
        <p:nvSpPr>
          <p:cNvPr id="3" name="Content Placeholder 2">
            <a:extLst>
              <a:ext uri="{FF2B5EF4-FFF2-40B4-BE49-F238E27FC236}">
                <a16:creationId xmlns:a16="http://schemas.microsoft.com/office/drawing/2014/main" id="{7A3D4FCB-1035-4FDE-B06A-237DEE1BDF37}"/>
              </a:ext>
            </a:extLst>
          </p:cNvPr>
          <p:cNvSpPr>
            <a:spLocks noGrp="1"/>
          </p:cNvSpPr>
          <p:nvPr>
            <p:ph sz="half" idx="1"/>
          </p:nvPr>
        </p:nvSpPr>
        <p:spPr>
          <a:xfrm>
            <a:off x="1524000" y="2638045"/>
            <a:ext cx="4950691" cy="3101982"/>
          </a:xfrm>
        </p:spPr>
        <p:txBody>
          <a:bodyPr>
            <a:normAutofit fontScale="92500" lnSpcReduction="20000"/>
          </a:bodyPr>
          <a:lstStyle/>
          <a:p>
            <a:pPr marL="0" indent="0">
              <a:spcBef>
                <a:spcPts val="0"/>
              </a:spcBef>
              <a:buNone/>
            </a:pPr>
            <a:r>
              <a:rPr lang="en-US" dirty="0">
                <a:latin typeface="Courier New" panose="02070309020205020404" pitchFamily="49" charset="0"/>
                <a:cs typeface="Courier New" panose="02070309020205020404" pitchFamily="49" charset="0"/>
              </a:rPr>
              <a:t>class Parent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void funcA() {...}</a:t>
            </a:r>
          </a:p>
          <a:p>
            <a:pPr marL="0" indent="0">
              <a:spcBef>
                <a:spcPts val="0"/>
              </a:spcBef>
              <a:buNone/>
            </a:pPr>
            <a:r>
              <a:rPr lang="en-US" dirty="0">
                <a:latin typeface="Courier New" panose="02070309020205020404" pitchFamily="49" charset="0"/>
                <a:cs typeface="Courier New" panose="02070309020205020404" pitchFamily="49" charset="0"/>
              </a:rPr>
              <a:t>	virtual    void funcB() {...}</a:t>
            </a:r>
          </a:p>
          <a:p>
            <a:pPr marL="0" indent="0">
              <a:spcBef>
                <a:spcPts val="0"/>
              </a:spcBef>
              <a:buNone/>
            </a:pPr>
            <a:r>
              <a:rPr lang="en-US" dirty="0">
                <a:latin typeface="Courier New" panose="02070309020205020404" pitchFamily="49" charset="0"/>
                <a:cs typeface="Courier New" panose="02070309020205020404" pitchFamily="49" charset="0"/>
              </a:rPr>
              <a:t>		    void funcC() {...}</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class Child : public Parent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void funcA() {...}</a:t>
            </a:r>
          </a:p>
          <a:p>
            <a:pPr marL="0" indent="0">
              <a:spcBef>
                <a:spcPts val="0"/>
              </a:spcBef>
              <a:buNone/>
            </a:pPr>
            <a:r>
              <a:rPr lang="en-US" dirty="0">
                <a:latin typeface="Courier New" panose="02070309020205020404" pitchFamily="49" charset="0"/>
                <a:cs typeface="Courier New" panose="02070309020205020404" pitchFamily="49" charset="0"/>
              </a:rPr>
              <a:t>	virtual    void funcB() {...}</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6" name="Content Placeholder 5">
            <a:extLst>
              <a:ext uri="{FF2B5EF4-FFF2-40B4-BE49-F238E27FC236}">
                <a16:creationId xmlns:a16="http://schemas.microsoft.com/office/drawing/2014/main" id="{19F9C0DE-D40D-4592-AE8A-44603C63A2D8}"/>
              </a:ext>
            </a:extLst>
          </p:cNvPr>
          <p:cNvSpPr>
            <a:spLocks noGrp="1"/>
          </p:cNvSpPr>
          <p:nvPr>
            <p:ph sz="half" idx="2"/>
          </p:nvPr>
        </p:nvSpPr>
        <p:spPr>
          <a:xfrm>
            <a:off x="6837074" y="2638043"/>
            <a:ext cx="3830921" cy="3328647"/>
          </a:xfrm>
        </p:spPr>
        <p:txBody>
          <a:bodyPr>
            <a:normAutofit/>
          </a:bodyPr>
          <a:lstStyle/>
          <a:p>
            <a:pPr marL="0" indent="0">
              <a:buNone/>
            </a:pPr>
            <a:r>
              <a:rPr lang="en-US" sz="1700" dirty="0">
                <a:latin typeface="Courier New" panose="02070309020205020404" pitchFamily="49" charset="0"/>
                <a:cs typeface="Courier New" panose="02070309020205020404" pitchFamily="49" charset="0"/>
              </a:rPr>
              <a:t>Parent*  P1 = new  Parent;</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P1-&gt;funcA();	// (a) </a:t>
            </a:r>
            <a:r>
              <a:rPr lang="pt-BR" sz="1700" u="sng" dirty="0">
                <a:latin typeface="Courier New" panose="02070309020205020404" pitchFamily="49" charset="0"/>
                <a:cs typeface="Courier New" panose="02070309020205020404" pitchFamily="49" charset="0"/>
              </a:rPr>
              <a:t>Parent</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P1-&gt;funcB();	// (b) </a:t>
            </a:r>
            <a:r>
              <a:rPr lang="pt-BR" sz="1700" u="sng" dirty="0">
                <a:latin typeface="Courier New" panose="02070309020205020404" pitchFamily="49" charset="0"/>
                <a:cs typeface="Courier New" panose="02070309020205020404" pitchFamily="49" charset="0"/>
              </a:rPr>
              <a:t>Parent</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P1-&gt;funcC();	// (c) </a:t>
            </a:r>
            <a:r>
              <a:rPr lang="pt-BR" sz="1700" u="sng" dirty="0">
                <a:latin typeface="Courier New" panose="02070309020205020404" pitchFamily="49" charset="0"/>
                <a:cs typeface="Courier New" panose="02070309020205020404" pitchFamily="49" charset="0"/>
              </a:rPr>
              <a:t>Parent</a:t>
            </a:r>
            <a:endParaRPr lang="en-US" sz="1700" u="sng" dirty="0">
              <a:latin typeface="Courier New" panose="02070309020205020404" pitchFamily="49" charset="0"/>
              <a:cs typeface="Courier New" panose="02070309020205020404" pitchFamily="49" charset="0"/>
            </a:endParaRPr>
          </a:p>
        </p:txBody>
      </p:sp>
      <p:cxnSp>
        <p:nvCxnSpPr>
          <p:cNvPr id="8" name="Straight Connector 7">
            <a:extLst>
              <a:ext uri="{FF2B5EF4-FFF2-40B4-BE49-F238E27FC236}">
                <a16:creationId xmlns:a16="http://schemas.microsoft.com/office/drawing/2014/main" id="{C0495AE1-CF77-4B21-B22E-660BA0D17010}"/>
              </a:ext>
            </a:extLst>
          </p:cNvPr>
          <p:cNvCxnSpPr/>
          <p:nvPr/>
        </p:nvCxnSpPr>
        <p:spPr>
          <a:xfrm>
            <a:off x="6631703" y="2521527"/>
            <a:ext cx="0" cy="300181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63094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A88045-1CA6-4865-B405-4F2AEABAFDEE}"/>
              </a:ext>
            </a:extLst>
          </p:cNvPr>
          <p:cNvSpPr>
            <a:spLocks noGrp="1"/>
          </p:cNvSpPr>
          <p:nvPr>
            <p:ph type="title"/>
          </p:nvPr>
        </p:nvSpPr>
        <p:spPr/>
        <p:txBody>
          <a:bodyPr/>
          <a:lstStyle/>
          <a:p>
            <a:r>
              <a:rPr lang="en-US" dirty="0"/>
              <a:t>Quiz: Group 2</a:t>
            </a:r>
          </a:p>
        </p:txBody>
      </p:sp>
      <p:sp>
        <p:nvSpPr>
          <p:cNvPr id="3" name="Content Placeholder 2">
            <a:extLst>
              <a:ext uri="{FF2B5EF4-FFF2-40B4-BE49-F238E27FC236}">
                <a16:creationId xmlns:a16="http://schemas.microsoft.com/office/drawing/2014/main" id="{7A3D4FCB-1035-4FDE-B06A-237DEE1BDF37}"/>
              </a:ext>
            </a:extLst>
          </p:cNvPr>
          <p:cNvSpPr>
            <a:spLocks noGrp="1"/>
          </p:cNvSpPr>
          <p:nvPr>
            <p:ph sz="half" idx="1"/>
          </p:nvPr>
        </p:nvSpPr>
        <p:spPr>
          <a:xfrm>
            <a:off x="1524000" y="2638045"/>
            <a:ext cx="4950691" cy="3101982"/>
          </a:xfrm>
        </p:spPr>
        <p:txBody>
          <a:bodyPr>
            <a:normAutofit fontScale="92500" lnSpcReduction="20000"/>
          </a:bodyPr>
          <a:lstStyle/>
          <a:p>
            <a:pPr marL="0" indent="0">
              <a:spcBef>
                <a:spcPts val="0"/>
              </a:spcBef>
              <a:buNone/>
            </a:pPr>
            <a:r>
              <a:rPr lang="en-US" dirty="0">
                <a:latin typeface="Courier New" panose="02070309020205020404" pitchFamily="49" charset="0"/>
                <a:cs typeface="Courier New" panose="02070309020205020404" pitchFamily="49" charset="0"/>
              </a:rPr>
              <a:t>class Parent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void funcA() {...}</a:t>
            </a:r>
          </a:p>
          <a:p>
            <a:pPr marL="0" indent="0">
              <a:spcBef>
                <a:spcPts val="0"/>
              </a:spcBef>
              <a:buNone/>
            </a:pPr>
            <a:r>
              <a:rPr lang="en-US" dirty="0">
                <a:latin typeface="Courier New" panose="02070309020205020404" pitchFamily="49" charset="0"/>
                <a:cs typeface="Courier New" panose="02070309020205020404" pitchFamily="49" charset="0"/>
              </a:rPr>
              <a:t>	virtual    void funcB() {...}</a:t>
            </a:r>
          </a:p>
          <a:p>
            <a:pPr marL="0" indent="0">
              <a:spcBef>
                <a:spcPts val="0"/>
              </a:spcBef>
              <a:buNone/>
            </a:pPr>
            <a:r>
              <a:rPr lang="en-US" dirty="0">
                <a:latin typeface="Courier New" panose="02070309020205020404" pitchFamily="49" charset="0"/>
                <a:cs typeface="Courier New" panose="02070309020205020404" pitchFamily="49" charset="0"/>
              </a:rPr>
              <a:t>		    void funcC() {...}</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class Child : public Parent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void funcA() {...}</a:t>
            </a:r>
          </a:p>
          <a:p>
            <a:pPr marL="0" indent="0">
              <a:spcBef>
                <a:spcPts val="0"/>
              </a:spcBef>
              <a:buNone/>
            </a:pPr>
            <a:r>
              <a:rPr lang="en-US" dirty="0">
                <a:latin typeface="Courier New" panose="02070309020205020404" pitchFamily="49" charset="0"/>
                <a:cs typeface="Courier New" panose="02070309020205020404" pitchFamily="49" charset="0"/>
              </a:rPr>
              <a:t>	virtual    void funcB() {...}</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6" name="Content Placeholder 5">
            <a:extLst>
              <a:ext uri="{FF2B5EF4-FFF2-40B4-BE49-F238E27FC236}">
                <a16:creationId xmlns:a16="http://schemas.microsoft.com/office/drawing/2014/main" id="{19F9C0DE-D40D-4592-AE8A-44603C63A2D8}"/>
              </a:ext>
            </a:extLst>
          </p:cNvPr>
          <p:cNvSpPr>
            <a:spLocks noGrp="1"/>
          </p:cNvSpPr>
          <p:nvPr>
            <p:ph sz="half" idx="2"/>
          </p:nvPr>
        </p:nvSpPr>
        <p:spPr>
          <a:xfrm>
            <a:off x="6837074" y="2638044"/>
            <a:ext cx="3830921" cy="3101982"/>
          </a:xfrm>
        </p:spPr>
        <p:txBody>
          <a:bodyPr>
            <a:normAutofit/>
          </a:bodyPr>
          <a:lstStyle/>
          <a:p>
            <a:pPr marL="0" indent="0">
              <a:buNone/>
            </a:pPr>
            <a:r>
              <a:rPr lang="en-US" sz="1700" dirty="0">
                <a:latin typeface="Courier New" panose="02070309020205020404" pitchFamily="49" charset="0"/>
                <a:cs typeface="Courier New" panose="02070309020205020404" pitchFamily="49" charset="0"/>
              </a:rPr>
              <a:t>Parent*  P2 = new  Child;</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P2-&gt;funcA();	// (d)_______</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P2-&gt;funcB();	// (e)_______</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P2-&gt;funcC();	// (f)_______</a:t>
            </a:r>
            <a:endParaRPr lang="en-US" sz="1700" dirty="0">
              <a:latin typeface="Courier New" panose="02070309020205020404" pitchFamily="49" charset="0"/>
              <a:cs typeface="Courier New" panose="02070309020205020404" pitchFamily="49" charset="0"/>
            </a:endParaRPr>
          </a:p>
        </p:txBody>
      </p:sp>
      <p:cxnSp>
        <p:nvCxnSpPr>
          <p:cNvPr id="8" name="Straight Connector 7">
            <a:extLst>
              <a:ext uri="{FF2B5EF4-FFF2-40B4-BE49-F238E27FC236}">
                <a16:creationId xmlns:a16="http://schemas.microsoft.com/office/drawing/2014/main" id="{C0495AE1-CF77-4B21-B22E-660BA0D17010}"/>
              </a:ext>
            </a:extLst>
          </p:cNvPr>
          <p:cNvCxnSpPr/>
          <p:nvPr/>
        </p:nvCxnSpPr>
        <p:spPr>
          <a:xfrm>
            <a:off x="6631703" y="2521527"/>
            <a:ext cx="0" cy="300181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83640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A88045-1CA6-4865-B405-4F2AEABAFDEE}"/>
              </a:ext>
            </a:extLst>
          </p:cNvPr>
          <p:cNvSpPr>
            <a:spLocks noGrp="1"/>
          </p:cNvSpPr>
          <p:nvPr>
            <p:ph type="title"/>
          </p:nvPr>
        </p:nvSpPr>
        <p:spPr/>
        <p:txBody>
          <a:bodyPr/>
          <a:lstStyle/>
          <a:p>
            <a:r>
              <a:rPr lang="en-US" dirty="0"/>
              <a:t>Quiz: Group 2</a:t>
            </a:r>
          </a:p>
        </p:txBody>
      </p:sp>
      <p:sp>
        <p:nvSpPr>
          <p:cNvPr id="3" name="Content Placeholder 2">
            <a:extLst>
              <a:ext uri="{FF2B5EF4-FFF2-40B4-BE49-F238E27FC236}">
                <a16:creationId xmlns:a16="http://schemas.microsoft.com/office/drawing/2014/main" id="{7A3D4FCB-1035-4FDE-B06A-237DEE1BDF37}"/>
              </a:ext>
            </a:extLst>
          </p:cNvPr>
          <p:cNvSpPr>
            <a:spLocks noGrp="1"/>
          </p:cNvSpPr>
          <p:nvPr>
            <p:ph sz="half" idx="1"/>
          </p:nvPr>
        </p:nvSpPr>
        <p:spPr>
          <a:xfrm>
            <a:off x="1524000" y="2638045"/>
            <a:ext cx="4950691" cy="3101982"/>
          </a:xfrm>
        </p:spPr>
        <p:txBody>
          <a:bodyPr>
            <a:normAutofit fontScale="92500" lnSpcReduction="20000"/>
          </a:bodyPr>
          <a:lstStyle/>
          <a:p>
            <a:pPr marL="0" indent="0">
              <a:spcBef>
                <a:spcPts val="0"/>
              </a:spcBef>
              <a:buNone/>
            </a:pPr>
            <a:r>
              <a:rPr lang="en-US" dirty="0">
                <a:latin typeface="Courier New" panose="02070309020205020404" pitchFamily="49" charset="0"/>
                <a:cs typeface="Courier New" panose="02070309020205020404" pitchFamily="49" charset="0"/>
              </a:rPr>
              <a:t>class Parent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void funcA() {...}</a:t>
            </a:r>
          </a:p>
          <a:p>
            <a:pPr marL="0" indent="0">
              <a:spcBef>
                <a:spcPts val="0"/>
              </a:spcBef>
              <a:buNone/>
            </a:pPr>
            <a:r>
              <a:rPr lang="en-US" dirty="0">
                <a:latin typeface="Courier New" panose="02070309020205020404" pitchFamily="49" charset="0"/>
                <a:cs typeface="Courier New" panose="02070309020205020404" pitchFamily="49" charset="0"/>
              </a:rPr>
              <a:t>	virtual    void funcB() {...}</a:t>
            </a:r>
          </a:p>
          <a:p>
            <a:pPr marL="0" indent="0">
              <a:spcBef>
                <a:spcPts val="0"/>
              </a:spcBef>
              <a:buNone/>
            </a:pPr>
            <a:r>
              <a:rPr lang="en-US" dirty="0">
                <a:latin typeface="Courier New" panose="02070309020205020404" pitchFamily="49" charset="0"/>
                <a:cs typeface="Courier New" panose="02070309020205020404" pitchFamily="49" charset="0"/>
              </a:rPr>
              <a:t>		    void funcC() {...}</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class Child : public Parent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void funcA() {...}</a:t>
            </a:r>
          </a:p>
          <a:p>
            <a:pPr marL="0" indent="0">
              <a:spcBef>
                <a:spcPts val="0"/>
              </a:spcBef>
              <a:buNone/>
            </a:pPr>
            <a:r>
              <a:rPr lang="en-US" dirty="0">
                <a:latin typeface="Courier New" panose="02070309020205020404" pitchFamily="49" charset="0"/>
                <a:cs typeface="Courier New" panose="02070309020205020404" pitchFamily="49" charset="0"/>
              </a:rPr>
              <a:t>	virtual    void funcB() {...}</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6" name="Content Placeholder 5">
            <a:extLst>
              <a:ext uri="{FF2B5EF4-FFF2-40B4-BE49-F238E27FC236}">
                <a16:creationId xmlns:a16="http://schemas.microsoft.com/office/drawing/2014/main" id="{19F9C0DE-D40D-4592-AE8A-44603C63A2D8}"/>
              </a:ext>
            </a:extLst>
          </p:cNvPr>
          <p:cNvSpPr>
            <a:spLocks noGrp="1"/>
          </p:cNvSpPr>
          <p:nvPr>
            <p:ph sz="half" idx="2"/>
          </p:nvPr>
        </p:nvSpPr>
        <p:spPr>
          <a:xfrm>
            <a:off x="6837074" y="2638044"/>
            <a:ext cx="3830921" cy="3383194"/>
          </a:xfrm>
        </p:spPr>
        <p:txBody>
          <a:bodyPr>
            <a:normAutofit/>
          </a:bodyPr>
          <a:lstStyle/>
          <a:p>
            <a:pPr marL="0" indent="0">
              <a:buNone/>
            </a:pPr>
            <a:r>
              <a:rPr lang="en-US" sz="1700" dirty="0">
                <a:latin typeface="Courier New" panose="02070309020205020404" pitchFamily="49" charset="0"/>
                <a:cs typeface="Courier New" panose="02070309020205020404" pitchFamily="49" charset="0"/>
              </a:rPr>
              <a:t>Parent*  P2 = new  Child;</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P2-&gt;funcA();	// (d) </a:t>
            </a:r>
            <a:r>
              <a:rPr lang="pt-BR" sz="1700" u="sng" dirty="0">
                <a:latin typeface="Courier New" panose="02070309020205020404" pitchFamily="49" charset="0"/>
                <a:cs typeface="Courier New" panose="02070309020205020404" pitchFamily="49" charset="0"/>
              </a:rPr>
              <a:t>Parent</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P2-&gt;funcB();	// (e) </a:t>
            </a:r>
            <a:r>
              <a:rPr lang="pt-BR" sz="1700" u="sng" dirty="0">
                <a:solidFill>
                  <a:srgbClr val="FF0000"/>
                </a:solidFill>
                <a:latin typeface="Courier New" panose="02070309020205020404" pitchFamily="49" charset="0"/>
                <a:cs typeface="Courier New" panose="02070309020205020404" pitchFamily="49" charset="0"/>
              </a:rPr>
              <a:t>Child</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P2-&gt;funcC();	// (f) </a:t>
            </a:r>
            <a:r>
              <a:rPr lang="pt-BR" sz="1700" u="sng" dirty="0">
                <a:latin typeface="Courier New" panose="02070309020205020404" pitchFamily="49" charset="0"/>
                <a:cs typeface="Courier New" panose="02070309020205020404" pitchFamily="49" charset="0"/>
              </a:rPr>
              <a:t>Parent</a:t>
            </a:r>
            <a:endParaRPr lang="en-US" sz="1700" u="sng" dirty="0">
              <a:latin typeface="Courier New" panose="02070309020205020404" pitchFamily="49" charset="0"/>
              <a:cs typeface="Courier New" panose="02070309020205020404" pitchFamily="49" charset="0"/>
            </a:endParaRPr>
          </a:p>
        </p:txBody>
      </p:sp>
      <p:cxnSp>
        <p:nvCxnSpPr>
          <p:cNvPr id="8" name="Straight Connector 7">
            <a:extLst>
              <a:ext uri="{FF2B5EF4-FFF2-40B4-BE49-F238E27FC236}">
                <a16:creationId xmlns:a16="http://schemas.microsoft.com/office/drawing/2014/main" id="{C0495AE1-CF77-4B21-B22E-660BA0D17010}"/>
              </a:ext>
            </a:extLst>
          </p:cNvPr>
          <p:cNvCxnSpPr/>
          <p:nvPr/>
        </p:nvCxnSpPr>
        <p:spPr>
          <a:xfrm>
            <a:off x="6631703" y="2521527"/>
            <a:ext cx="0" cy="300181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4686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A88045-1CA6-4865-B405-4F2AEABAFDEE}"/>
              </a:ext>
            </a:extLst>
          </p:cNvPr>
          <p:cNvSpPr>
            <a:spLocks noGrp="1"/>
          </p:cNvSpPr>
          <p:nvPr>
            <p:ph type="title"/>
          </p:nvPr>
        </p:nvSpPr>
        <p:spPr/>
        <p:txBody>
          <a:bodyPr/>
          <a:lstStyle/>
          <a:p>
            <a:r>
              <a:rPr lang="en-US" dirty="0"/>
              <a:t>Quiz: Group 3</a:t>
            </a:r>
          </a:p>
        </p:txBody>
      </p:sp>
      <p:sp>
        <p:nvSpPr>
          <p:cNvPr id="3" name="Content Placeholder 2">
            <a:extLst>
              <a:ext uri="{FF2B5EF4-FFF2-40B4-BE49-F238E27FC236}">
                <a16:creationId xmlns:a16="http://schemas.microsoft.com/office/drawing/2014/main" id="{7A3D4FCB-1035-4FDE-B06A-237DEE1BDF37}"/>
              </a:ext>
            </a:extLst>
          </p:cNvPr>
          <p:cNvSpPr>
            <a:spLocks noGrp="1"/>
          </p:cNvSpPr>
          <p:nvPr>
            <p:ph sz="half" idx="1"/>
          </p:nvPr>
        </p:nvSpPr>
        <p:spPr>
          <a:xfrm>
            <a:off x="1524000" y="2638045"/>
            <a:ext cx="4950691" cy="3101982"/>
          </a:xfrm>
        </p:spPr>
        <p:txBody>
          <a:bodyPr>
            <a:normAutofit fontScale="92500" lnSpcReduction="20000"/>
          </a:bodyPr>
          <a:lstStyle/>
          <a:p>
            <a:pPr marL="0" indent="0">
              <a:spcBef>
                <a:spcPts val="0"/>
              </a:spcBef>
              <a:buNone/>
            </a:pPr>
            <a:r>
              <a:rPr lang="en-US" dirty="0">
                <a:latin typeface="Courier New" panose="02070309020205020404" pitchFamily="49" charset="0"/>
                <a:cs typeface="Courier New" panose="02070309020205020404" pitchFamily="49" charset="0"/>
              </a:rPr>
              <a:t>class Parent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void funcA() {...}</a:t>
            </a:r>
          </a:p>
          <a:p>
            <a:pPr marL="0" indent="0">
              <a:spcBef>
                <a:spcPts val="0"/>
              </a:spcBef>
              <a:buNone/>
            </a:pPr>
            <a:r>
              <a:rPr lang="en-US" dirty="0">
                <a:latin typeface="Courier New" panose="02070309020205020404" pitchFamily="49" charset="0"/>
                <a:cs typeface="Courier New" panose="02070309020205020404" pitchFamily="49" charset="0"/>
              </a:rPr>
              <a:t>	virtual    void funcB() {...}</a:t>
            </a:r>
          </a:p>
          <a:p>
            <a:pPr marL="0" indent="0">
              <a:spcBef>
                <a:spcPts val="0"/>
              </a:spcBef>
              <a:buNone/>
            </a:pPr>
            <a:r>
              <a:rPr lang="en-US" dirty="0">
                <a:latin typeface="Courier New" panose="02070309020205020404" pitchFamily="49" charset="0"/>
                <a:cs typeface="Courier New" panose="02070309020205020404" pitchFamily="49" charset="0"/>
              </a:rPr>
              <a:t>		    void funcC() {...}</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class Child : public Parent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void funcA() {...}</a:t>
            </a:r>
          </a:p>
          <a:p>
            <a:pPr marL="0" indent="0">
              <a:spcBef>
                <a:spcPts val="0"/>
              </a:spcBef>
              <a:buNone/>
            </a:pPr>
            <a:r>
              <a:rPr lang="en-US" dirty="0">
                <a:latin typeface="Courier New" panose="02070309020205020404" pitchFamily="49" charset="0"/>
                <a:cs typeface="Courier New" panose="02070309020205020404" pitchFamily="49" charset="0"/>
              </a:rPr>
              <a:t>	virtual    void funcB() {...}</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6" name="Content Placeholder 5">
            <a:extLst>
              <a:ext uri="{FF2B5EF4-FFF2-40B4-BE49-F238E27FC236}">
                <a16:creationId xmlns:a16="http://schemas.microsoft.com/office/drawing/2014/main" id="{19F9C0DE-D40D-4592-AE8A-44603C63A2D8}"/>
              </a:ext>
            </a:extLst>
          </p:cNvPr>
          <p:cNvSpPr>
            <a:spLocks noGrp="1"/>
          </p:cNvSpPr>
          <p:nvPr>
            <p:ph sz="half" idx="2"/>
          </p:nvPr>
        </p:nvSpPr>
        <p:spPr>
          <a:xfrm>
            <a:off x="6837074" y="2638044"/>
            <a:ext cx="3830921" cy="3101982"/>
          </a:xfrm>
        </p:spPr>
        <p:txBody>
          <a:bodyPr>
            <a:normAutofit/>
          </a:bodyPr>
          <a:lstStyle/>
          <a:p>
            <a:pPr marL="0" indent="0">
              <a:buNone/>
            </a:pPr>
            <a:r>
              <a:rPr lang="en-US" sz="1700" dirty="0">
                <a:latin typeface="Courier New" panose="02070309020205020404" pitchFamily="49" charset="0"/>
                <a:cs typeface="Courier New" panose="02070309020205020404" pitchFamily="49" charset="0"/>
              </a:rPr>
              <a:t>Child*  C2 = new  Child;</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en-US" sz="1700" dirty="0">
                <a:latin typeface="Courier New" panose="02070309020205020404" pitchFamily="49" charset="0"/>
                <a:cs typeface="Courier New" panose="02070309020205020404" pitchFamily="49" charset="0"/>
              </a:rPr>
              <a:t>C2</a:t>
            </a:r>
            <a:r>
              <a:rPr lang="pt-BR" sz="1700" dirty="0">
                <a:latin typeface="Courier New" panose="02070309020205020404" pitchFamily="49" charset="0"/>
                <a:cs typeface="Courier New" panose="02070309020205020404" pitchFamily="49" charset="0"/>
              </a:rPr>
              <a:t>-&gt;funcA();	// (g)_______</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C2-&gt;funcB();	// (h)_______</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C2-&gt;funcC();	// (i)_______</a:t>
            </a:r>
            <a:endParaRPr lang="en-US" sz="1700" dirty="0">
              <a:latin typeface="Courier New" panose="02070309020205020404" pitchFamily="49" charset="0"/>
              <a:cs typeface="Courier New" panose="02070309020205020404" pitchFamily="49" charset="0"/>
            </a:endParaRPr>
          </a:p>
        </p:txBody>
      </p:sp>
      <p:cxnSp>
        <p:nvCxnSpPr>
          <p:cNvPr id="8" name="Straight Connector 7">
            <a:extLst>
              <a:ext uri="{FF2B5EF4-FFF2-40B4-BE49-F238E27FC236}">
                <a16:creationId xmlns:a16="http://schemas.microsoft.com/office/drawing/2014/main" id="{C0495AE1-CF77-4B21-B22E-660BA0D17010}"/>
              </a:ext>
            </a:extLst>
          </p:cNvPr>
          <p:cNvCxnSpPr/>
          <p:nvPr/>
        </p:nvCxnSpPr>
        <p:spPr>
          <a:xfrm>
            <a:off x="6631703" y="2521527"/>
            <a:ext cx="0" cy="300181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9731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A88045-1CA6-4865-B405-4F2AEABAFDEE}"/>
              </a:ext>
            </a:extLst>
          </p:cNvPr>
          <p:cNvSpPr>
            <a:spLocks noGrp="1"/>
          </p:cNvSpPr>
          <p:nvPr>
            <p:ph type="title"/>
          </p:nvPr>
        </p:nvSpPr>
        <p:spPr/>
        <p:txBody>
          <a:bodyPr/>
          <a:lstStyle/>
          <a:p>
            <a:r>
              <a:rPr lang="en-US" dirty="0"/>
              <a:t>Quiz: Group 3</a:t>
            </a:r>
          </a:p>
        </p:txBody>
      </p:sp>
      <p:sp>
        <p:nvSpPr>
          <p:cNvPr id="3" name="Content Placeholder 2">
            <a:extLst>
              <a:ext uri="{FF2B5EF4-FFF2-40B4-BE49-F238E27FC236}">
                <a16:creationId xmlns:a16="http://schemas.microsoft.com/office/drawing/2014/main" id="{7A3D4FCB-1035-4FDE-B06A-237DEE1BDF37}"/>
              </a:ext>
            </a:extLst>
          </p:cNvPr>
          <p:cNvSpPr>
            <a:spLocks noGrp="1"/>
          </p:cNvSpPr>
          <p:nvPr>
            <p:ph sz="half" idx="1"/>
          </p:nvPr>
        </p:nvSpPr>
        <p:spPr>
          <a:xfrm>
            <a:off x="1524000" y="2638045"/>
            <a:ext cx="4950691" cy="3101982"/>
          </a:xfrm>
        </p:spPr>
        <p:txBody>
          <a:bodyPr>
            <a:normAutofit fontScale="92500" lnSpcReduction="20000"/>
          </a:bodyPr>
          <a:lstStyle/>
          <a:p>
            <a:pPr marL="0" indent="0">
              <a:spcBef>
                <a:spcPts val="0"/>
              </a:spcBef>
              <a:buNone/>
            </a:pPr>
            <a:r>
              <a:rPr lang="en-US" dirty="0">
                <a:latin typeface="Courier New" panose="02070309020205020404" pitchFamily="49" charset="0"/>
                <a:cs typeface="Courier New" panose="02070309020205020404" pitchFamily="49" charset="0"/>
              </a:rPr>
              <a:t>class Parent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void funcA() {...}</a:t>
            </a:r>
          </a:p>
          <a:p>
            <a:pPr marL="0" indent="0">
              <a:spcBef>
                <a:spcPts val="0"/>
              </a:spcBef>
              <a:buNone/>
            </a:pPr>
            <a:r>
              <a:rPr lang="en-US" dirty="0">
                <a:latin typeface="Courier New" panose="02070309020205020404" pitchFamily="49" charset="0"/>
                <a:cs typeface="Courier New" panose="02070309020205020404" pitchFamily="49" charset="0"/>
              </a:rPr>
              <a:t>	virtual    void funcB() {...}</a:t>
            </a:r>
          </a:p>
          <a:p>
            <a:pPr marL="0" indent="0">
              <a:spcBef>
                <a:spcPts val="0"/>
              </a:spcBef>
              <a:buNone/>
            </a:pPr>
            <a:r>
              <a:rPr lang="en-US" dirty="0">
                <a:latin typeface="Courier New" panose="02070309020205020404" pitchFamily="49" charset="0"/>
                <a:cs typeface="Courier New" panose="02070309020205020404" pitchFamily="49" charset="0"/>
              </a:rPr>
              <a:t>		    void funcC() {...}</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class Child : public Parent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void funcA() {...}</a:t>
            </a:r>
          </a:p>
          <a:p>
            <a:pPr marL="0" indent="0">
              <a:spcBef>
                <a:spcPts val="0"/>
              </a:spcBef>
              <a:buNone/>
            </a:pPr>
            <a:r>
              <a:rPr lang="en-US" dirty="0">
                <a:latin typeface="Courier New" panose="02070309020205020404" pitchFamily="49" charset="0"/>
                <a:cs typeface="Courier New" panose="02070309020205020404" pitchFamily="49" charset="0"/>
              </a:rPr>
              <a:t>	virtual    void funcB() {...}</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6" name="Content Placeholder 5">
            <a:extLst>
              <a:ext uri="{FF2B5EF4-FFF2-40B4-BE49-F238E27FC236}">
                <a16:creationId xmlns:a16="http://schemas.microsoft.com/office/drawing/2014/main" id="{19F9C0DE-D40D-4592-AE8A-44603C63A2D8}"/>
              </a:ext>
            </a:extLst>
          </p:cNvPr>
          <p:cNvSpPr>
            <a:spLocks noGrp="1"/>
          </p:cNvSpPr>
          <p:nvPr>
            <p:ph sz="half" idx="2"/>
          </p:nvPr>
        </p:nvSpPr>
        <p:spPr>
          <a:xfrm>
            <a:off x="6837074" y="2638044"/>
            <a:ext cx="3830921" cy="3383194"/>
          </a:xfrm>
        </p:spPr>
        <p:txBody>
          <a:bodyPr>
            <a:normAutofit/>
          </a:bodyPr>
          <a:lstStyle/>
          <a:p>
            <a:pPr marL="0" indent="0">
              <a:buNone/>
            </a:pPr>
            <a:r>
              <a:rPr lang="en-US" sz="1700" dirty="0">
                <a:latin typeface="Courier New" panose="02070309020205020404" pitchFamily="49" charset="0"/>
                <a:cs typeface="Courier New" panose="02070309020205020404" pitchFamily="49" charset="0"/>
              </a:rPr>
              <a:t>Child*  C2 = new  Child;</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en-US" sz="1700" dirty="0">
                <a:latin typeface="Courier New" panose="02070309020205020404" pitchFamily="49" charset="0"/>
                <a:cs typeface="Courier New" panose="02070309020205020404" pitchFamily="49" charset="0"/>
              </a:rPr>
              <a:t>C2</a:t>
            </a:r>
            <a:r>
              <a:rPr lang="pt-BR" sz="1700" dirty="0">
                <a:latin typeface="Courier New" panose="02070309020205020404" pitchFamily="49" charset="0"/>
                <a:cs typeface="Courier New" panose="02070309020205020404" pitchFamily="49" charset="0"/>
              </a:rPr>
              <a:t>-&gt;funcA();	// (g) </a:t>
            </a:r>
            <a:r>
              <a:rPr lang="pt-BR" sz="1700" u="sng" dirty="0">
                <a:latin typeface="Courier New" panose="02070309020205020404" pitchFamily="49" charset="0"/>
                <a:cs typeface="Courier New" panose="02070309020205020404" pitchFamily="49" charset="0"/>
              </a:rPr>
              <a:t>Child</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C2-&gt;funcB();	// (h) </a:t>
            </a:r>
            <a:r>
              <a:rPr lang="pt-BR" sz="1700" u="sng" dirty="0">
                <a:latin typeface="Courier New" panose="02070309020205020404" pitchFamily="49" charset="0"/>
                <a:cs typeface="Courier New" panose="02070309020205020404" pitchFamily="49" charset="0"/>
              </a:rPr>
              <a:t>Child</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C2-&gt;funcC();	// (i) </a:t>
            </a:r>
            <a:r>
              <a:rPr lang="pt-BR" sz="1700" u="sng" dirty="0">
                <a:latin typeface="Courier New" panose="02070309020205020404" pitchFamily="49" charset="0"/>
                <a:cs typeface="Courier New" panose="02070309020205020404" pitchFamily="49" charset="0"/>
              </a:rPr>
              <a:t>Parent</a:t>
            </a:r>
            <a:endParaRPr lang="en-US" sz="1700" u="sng" dirty="0">
              <a:latin typeface="Courier New" panose="02070309020205020404" pitchFamily="49" charset="0"/>
              <a:cs typeface="Courier New" panose="02070309020205020404" pitchFamily="49" charset="0"/>
            </a:endParaRPr>
          </a:p>
        </p:txBody>
      </p:sp>
      <p:cxnSp>
        <p:nvCxnSpPr>
          <p:cNvPr id="8" name="Straight Connector 7">
            <a:extLst>
              <a:ext uri="{FF2B5EF4-FFF2-40B4-BE49-F238E27FC236}">
                <a16:creationId xmlns:a16="http://schemas.microsoft.com/office/drawing/2014/main" id="{C0495AE1-CF77-4B21-B22E-660BA0D17010}"/>
              </a:ext>
            </a:extLst>
          </p:cNvPr>
          <p:cNvCxnSpPr/>
          <p:nvPr/>
        </p:nvCxnSpPr>
        <p:spPr>
          <a:xfrm>
            <a:off x="6631703" y="2521527"/>
            <a:ext cx="0" cy="300181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31428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A88045-1CA6-4865-B405-4F2AEABAFDEE}"/>
              </a:ext>
            </a:extLst>
          </p:cNvPr>
          <p:cNvSpPr>
            <a:spLocks noGrp="1"/>
          </p:cNvSpPr>
          <p:nvPr>
            <p:ph type="title"/>
          </p:nvPr>
        </p:nvSpPr>
        <p:spPr/>
        <p:txBody>
          <a:bodyPr/>
          <a:lstStyle/>
          <a:p>
            <a:r>
              <a:rPr lang="en-US" dirty="0"/>
              <a:t>Quiz: Group 4</a:t>
            </a:r>
          </a:p>
        </p:txBody>
      </p:sp>
      <p:sp>
        <p:nvSpPr>
          <p:cNvPr id="3" name="Content Placeholder 2">
            <a:extLst>
              <a:ext uri="{FF2B5EF4-FFF2-40B4-BE49-F238E27FC236}">
                <a16:creationId xmlns:a16="http://schemas.microsoft.com/office/drawing/2014/main" id="{7A3D4FCB-1035-4FDE-B06A-237DEE1BDF37}"/>
              </a:ext>
            </a:extLst>
          </p:cNvPr>
          <p:cNvSpPr>
            <a:spLocks noGrp="1"/>
          </p:cNvSpPr>
          <p:nvPr>
            <p:ph sz="half" idx="1"/>
          </p:nvPr>
        </p:nvSpPr>
        <p:spPr>
          <a:xfrm>
            <a:off x="1524000" y="2638045"/>
            <a:ext cx="4950691" cy="3101982"/>
          </a:xfrm>
        </p:spPr>
        <p:txBody>
          <a:bodyPr>
            <a:normAutofit fontScale="92500" lnSpcReduction="20000"/>
          </a:bodyPr>
          <a:lstStyle/>
          <a:p>
            <a:pPr marL="0" indent="0">
              <a:spcBef>
                <a:spcPts val="0"/>
              </a:spcBef>
              <a:buNone/>
            </a:pPr>
            <a:r>
              <a:rPr lang="en-US" dirty="0">
                <a:latin typeface="Courier New" panose="02070309020205020404" pitchFamily="49" charset="0"/>
                <a:cs typeface="Courier New" panose="02070309020205020404" pitchFamily="49" charset="0"/>
              </a:rPr>
              <a:t>class Parent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void funcA() {...}</a:t>
            </a:r>
          </a:p>
          <a:p>
            <a:pPr marL="0" indent="0">
              <a:spcBef>
                <a:spcPts val="0"/>
              </a:spcBef>
              <a:buNone/>
            </a:pPr>
            <a:r>
              <a:rPr lang="en-US" dirty="0">
                <a:latin typeface="Courier New" panose="02070309020205020404" pitchFamily="49" charset="0"/>
                <a:cs typeface="Courier New" panose="02070309020205020404" pitchFamily="49" charset="0"/>
              </a:rPr>
              <a:t>	virtual    void funcB() {...}</a:t>
            </a:r>
          </a:p>
          <a:p>
            <a:pPr marL="0" indent="0">
              <a:spcBef>
                <a:spcPts val="0"/>
              </a:spcBef>
              <a:buNone/>
            </a:pPr>
            <a:r>
              <a:rPr lang="en-US" dirty="0">
                <a:latin typeface="Courier New" panose="02070309020205020404" pitchFamily="49" charset="0"/>
                <a:cs typeface="Courier New" panose="02070309020205020404" pitchFamily="49" charset="0"/>
              </a:rPr>
              <a:t>		    void funcC() {...}</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class Child : public Parent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void funcA() {...}</a:t>
            </a:r>
          </a:p>
          <a:p>
            <a:pPr marL="0" indent="0">
              <a:spcBef>
                <a:spcPts val="0"/>
              </a:spcBef>
              <a:buNone/>
            </a:pPr>
            <a:r>
              <a:rPr lang="en-US" dirty="0">
                <a:latin typeface="Courier New" panose="02070309020205020404" pitchFamily="49" charset="0"/>
                <a:cs typeface="Courier New" panose="02070309020205020404" pitchFamily="49" charset="0"/>
              </a:rPr>
              <a:t>	virtual    void funcB() {...}</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6" name="Content Placeholder 5">
            <a:extLst>
              <a:ext uri="{FF2B5EF4-FFF2-40B4-BE49-F238E27FC236}">
                <a16:creationId xmlns:a16="http://schemas.microsoft.com/office/drawing/2014/main" id="{19F9C0DE-D40D-4592-AE8A-44603C63A2D8}"/>
              </a:ext>
            </a:extLst>
          </p:cNvPr>
          <p:cNvSpPr>
            <a:spLocks noGrp="1"/>
          </p:cNvSpPr>
          <p:nvPr>
            <p:ph sz="half" idx="2"/>
          </p:nvPr>
        </p:nvSpPr>
        <p:spPr>
          <a:xfrm>
            <a:off x="6837074" y="2638044"/>
            <a:ext cx="3830921" cy="3296930"/>
          </a:xfrm>
        </p:spPr>
        <p:txBody>
          <a:bodyPr>
            <a:normAutofit/>
          </a:bodyPr>
          <a:lstStyle/>
          <a:p>
            <a:pPr marL="0" indent="0">
              <a:buNone/>
            </a:pPr>
            <a:r>
              <a:rPr lang="en-US" sz="1700" dirty="0">
                <a:latin typeface="Courier New" panose="02070309020205020404" pitchFamily="49" charset="0"/>
                <a:cs typeface="Courier New" panose="02070309020205020404" pitchFamily="49" charset="0"/>
              </a:rPr>
              <a:t>Child  temp;</a:t>
            </a:r>
          </a:p>
          <a:p>
            <a:pPr marL="0" indent="0">
              <a:buNone/>
            </a:pPr>
            <a:r>
              <a:rPr lang="en-US" sz="1700" dirty="0">
                <a:latin typeface="Courier New" panose="02070309020205020404" pitchFamily="49" charset="0"/>
                <a:cs typeface="Courier New" panose="02070309020205020404" pitchFamily="49" charset="0"/>
              </a:rPr>
              <a:t>Parent	P3 = temp;</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P3.funcA();	// (j)_______</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P3.funcB();	// (k)_______</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P3.funcC();	// (l)_______</a:t>
            </a:r>
            <a:endParaRPr lang="en-US" sz="1700" dirty="0">
              <a:latin typeface="Courier New" panose="02070309020205020404" pitchFamily="49" charset="0"/>
              <a:cs typeface="Courier New" panose="02070309020205020404" pitchFamily="49" charset="0"/>
            </a:endParaRPr>
          </a:p>
        </p:txBody>
      </p:sp>
      <p:cxnSp>
        <p:nvCxnSpPr>
          <p:cNvPr id="8" name="Straight Connector 7">
            <a:extLst>
              <a:ext uri="{FF2B5EF4-FFF2-40B4-BE49-F238E27FC236}">
                <a16:creationId xmlns:a16="http://schemas.microsoft.com/office/drawing/2014/main" id="{C0495AE1-CF77-4B21-B22E-660BA0D17010}"/>
              </a:ext>
            </a:extLst>
          </p:cNvPr>
          <p:cNvCxnSpPr/>
          <p:nvPr/>
        </p:nvCxnSpPr>
        <p:spPr>
          <a:xfrm>
            <a:off x="6631703" y="2521527"/>
            <a:ext cx="0" cy="300181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2181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A88045-1CA6-4865-B405-4F2AEABAFDEE}"/>
              </a:ext>
            </a:extLst>
          </p:cNvPr>
          <p:cNvSpPr>
            <a:spLocks noGrp="1"/>
          </p:cNvSpPr>
          <p:nvPr>
            <p:ph type="title"/>
          </p:nvPr>
        </p:nvSpPr>
        <p:spPr/>
        <p:txBody>
          <a:bodyPr/>
          <a:lstStyle/>
          <a:p>
            <a:r>
              <a:rPr lang="en-US" dirty="0"/>
              <a:t>Quiz: Group 4</a:t>
            </a:r>
          </a:p>
        </p:txBody>
      </p:sp>
      <p:sp>
        <p:nvSpPr>
          <p:cNvPr id="3" name="Content Placeholder 2">
            <a:extLst>
              <a:ext uri="{FF2B5EF4-FFF2-40B4-BE49-F238E27FC236}">
                <a16:creationId xmlns:a16="http://schemas.microsoft.com/office/drawing/2014/main" id="{7A3D4FCB-1035-4FDE-B06A-237DEE1BDF37}"/>
              </a:ext>
            </a:extLst>
          </p:cNvPr>
          <p:cNvSpPr>
            <a:spLocks noGrp="1"/>
          </p:cNvSpPr>
          <p:nvPr>
            <p:ph sz="half" idx="1"/>
          </p:nvPr>
        </p:nvSpPr>
        <p:spPr>
          <a:xfrm>
            <a:off x="1524000" y="2638045"/>
            <a:ext cx="4950691" cy="3101982"/>
          </a:xfrm>
        </p:spPr>
        <p:txBody>
          <a:bodyPr>
            <a:normAutofit fontScale="92500" lnSpcReduction="20000"/>
          </a:bodyPr>
          <a:lstStyle/>
          <a:p>
            <a:pPr marL="0" indent="0">
              <a:spcBef>
                <a:spcPts val="0"/>
              </a:spcBef>
              <a:buNone/>
            </a:pPr>
            <a:r>
              <a:rPr lang="en-US" dirty="0">
                <a:latin typeface="Courier New" panose="02070309020205020404" pitchFamily="49" charset="0"/>
                <a:cs typeface="Courier New" panose="02070309020205020404" pitchFamily="49" charset="0"/>
              </a:rPr>
              <a:t>class Parent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void funcA() {...}</a:t>
            </a:r>
          </a:p>
          <a:p>
            <a:pPr marL="0" indent="0">
              <a:spcBef>
                <a:spcPts val="0"/>
              </a:spcBef>
              <a:buNone/>
            </a:pPr>
            <a:r>
              <a:rPr lang="en-US" dirty="0">
                <a:latin typeface="Courier New" panose="02070309020205020404" pitchFamily="49" charset="0"/>
                <a:cs typeface="Courier New" panose="02070309020205020404" pitchFamily="49" charset="0"/>
              </a:rPr>
              <a:t>	virtual    void funcB() {...}</a:t>
            </a:r>
          </a:p>
          <a:p>
            <a:pPr marL="0" indent="0">
              <a:spcBef>
                <a:spcPts val="0"/>
              </a:spcBef>
              <a:buNone/>
            </a:pPr>
            <a:r>
              <a:rPr lang="en-US" dirty="0">
                <a:latin typeface="Courier New" panose="02070309020205020404" pitchFamily="49" charset="0"/>
                <a:cs typeface="Courier New" panose="02070309020205020404" pitchFamily="49" charset="0"/>
              </a:rPr>
              <a:t>		    void funcC() {...}</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class Child : public Parent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void funcA() {...}</a:t>
            </a:r>
          </a:p>
          <a:p>
            <a:pPr marL="0" indent="0">
              <a:spcBef>
                <a:spcPts val="0"/>
              </a:spcBef>
              <a:buNone/>
            </a:pPr>
            <a:r>
              <a:rPr lang="en-US" dirty="0">
                <a:latin typeface="Courier New" panose="02070309020205020404" pitchFamily="49" charset="0"/>
                <a:cs typeface="Courier New" panose="02070309020205020404" pitchFamily="49" charset="0"/>
              </a:rPr>
              <a:t>	virtual    void funcB() {...}</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6" name="Content Placeholder 5">
            <a:extLst>
              <a:ext uri="{FF2B5EF4-FFF2-40B4-BE49-F238E27FC236}">
                <a16:creationId xmlns:a16="http://schemas.microsoft.com/office/drawing/2014/main" id="{19F9C0DE-D40D-4592-AE8A-44603C63A2D8}"/>
              </a:ext>
            </a:extLst>
          </p:cNvPr>
          <p:cNvSpPr>
            <a:spLocks noGrp="1"/>
          </p:cNvSpPr>
          <p:nvPr>
            <p:ph sz="half" idx="2"/>
          </p:nvPr>
        </p:nvSpPr>
        <p:spPr>
          <a:xfrm>
            <a:off x="6837074" y="2638044"/>
            <a:ext cx="3830921" cy="3469458"/>
          </a:xfrm>
        </p:spPr>
        <p:txBody>
          <a:bodyPr>
            <a:normAutofit/>
          </a:bodyPr>
          <a:lstStyle/>
          <a:p>
            <a:pPr marL="0" indent="0">
              <a:buNone/>
            </a:pPr>
            <a:r>
              <a:rPr lang="en-US" sz="1700" dirty="0">
                <a:latin typeface="Courier New" panose="02070309020205020404" pitchFamily="49" charset="0"/>
                <a:cs typeface="Courier New" panose="02070309020205020404" pitchFamily="49" charset="0"/>
              </a:rPr>
              <a:t>Child  temp;</a:t>
            </a:r>
          </a:p>
          <a:p>
            <a:pPr marL="0" indent="0">
              <a:buNone/>
            </a:pPr>
            <a:r>
              <a:rPr lang="en-US" sz="1700" dirty="0">
                <a:latin typeface="Courier New" panose="02070309020205020404" pitchFamily="49" charset="0"/>
                <a:cs typeface="Courier New" panose="02070309020205020404" pitchFamily="49" charset="0"/>
              </a:rPr>
              <a:t>Parent	P3 = temp;</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P3.funcA();	// (j) </a:t>
            </a:r>
            <a:r>
              <a:rPr lang="pt-BR" sz="1700" u="sng" dirty="0">
                <a:latin typeface="Courier New" panose="02070309020205020404" pitchFamily="49" charset="0"/>
                <a:cs typeface="Courier New" panose="02070309020205020404" pitchFamily="49" charset="0"/>
              </a:rPr>
              <a:t>Parent</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P3.funcB();	// (k) </a:t>
            </a:r>
            <a:r>
              <a:rPr lang="pt-BR" sz="1700" u="sng" dirty="0">
                <a:latin typeface="Courier New" panose="02070309020205020404" pitchFamily="49" charset="0"/>
                <a:cs typeface="Courier New" panose="02070309020205020404" pitchFamily="49" charset="0"/>
              </a:rPr>
              <a:t>Parent</a:t>
            </a:r>
          </a:p>
          <a:p>
            <a:pPr marL="0" indent="0">
              <a:buNone/>
            </a:pPr>
            <a:endParaRPr lang="pt-BR" sz="1700" dirty="0">
              <a:latin typeface="Courier New" panose="02070309020205020404" pitchFamily="49" charset="0"/>
              <a:cs typeface="Courier New" panose="02070309020205020404" pitchFamily="49" charset="0"/>
            </a:endParaRPr>
          </a:p>
          <a:p>
            <a:pPr marL="0" indent="0">
              <a:buNone/>
            </a:pPr>
            <a:r>
              <a:rPr lang="pt-BR" sz="1700" dirty="0">
                <a:latin typeface="Courier New" panose="02070309020205020404" pitchFamily="49" charset="0"/>
                <a:cs typeface="Courier New" panose="02070309020205020404" pitchFamily="49" charset="0"/>
              </a:rPr>
              <a:t>P3.funcC();	// (l) </a:t>
            </a:r>
            <a:r>
              <a:rPr lang="pt-BR" sz="1700" u="sng" dirty="0">
                <a:latin typeface="Courier New" panose="02070309020205020404" pitchFamily="49" charset="0"/>
                <a:cs typeface="Courier New" panose="02070309020205020404" pitchFamily="49" charset="0"/>
              </a:rPr>
              <a:t>Parent</a:t>
            </a:r>
            <a:endParaRPr lang="en-US" sz="1700" u="sng" dirty="0">
              <a:latin typeface="Courier New" panose="02070309020205020404" pitchFamily="49" charset="0"/>
              <a:cs typeface="Courier New" panose="02070309020205020404" pitchFamily="49" charset="0"/>
            </a:endParaRPr>
          </a:p>
        </p:txBody>
      </p:sp>
      <p:cxnSp>
        <p:nvCxnSpPr>
          <p:cNvPr id="8" name="Straight Connector 7">
            <a:extLst>
              <a:ext uri="{FF2B5EF4-FFF2-40B4-BE49-F238E27FC236}">
                <a16:creationId xmlns:a16="http://schemas.microsoft.com/office/drawing/2014/main" id="{C0495AE1-CF77-4B21-B22E-660BA0D17010}"/>
              </a:ext>
            </a:extLst>
          </p:cNvPr>
          <p:cNvCxnSpPr/>
          <p:nvPr/>
        </p:nvCxnSpPr>
        <p:spPr>
          <a:xfrm>
            <a:off x="6631703" y="2521527"/>
            <a:ext cx="0" cy="300181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1967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a:t>
            </a:r>
          </a:p>
        </p:txBody>
      </p:sp>
      <p:sp>
        <p:nvSpPr>
          <p:cNvPr id="3" name="Content Placeholder 2"/>
          <p:cNvSpPr>
            <a:spLocks noGrp="1"/>
          </p:cNvSpPr>
          <p:nvPr>
            <p:ph idx="1"/>
          </p:nvPr>
        </p:nvSpPr>
        <p:spPr/>
        <p:txBody>
          <a:bodyPr/>
          <a:lstStyle/>
          <a:p>
            <a:r>
              <a:rPr lang="en-US" dirty="0"/>
              <a:t>Inheritance</a:t>
            </a:r>
          </a:p>
          <a:p>
            <a:r>
              <a:rPr lang="en-US" dirty="0"/>
              <a:t>Function overriding</a:t>
            </a:r>
          </a:p>
          <a:p>
            <a:r>
              <a:rPr lang="en-US" dirty="0"/>
              <a:t>Upcasting</a:t>
            </a:r>
          </a:p>
          <a:p>
            <a:r>
              <a:rPr lang="en-US" dirty="0"/>
              <a:t>Pointer or reference variable</a:t>
            </a:r>
          </a:p>
          <a:p>
            <a:r>
              <a:rPr lang="en-US" dirty="0"/>
              <a:t>“virtual” function</a:t>
            </a:r>
          </a:p>
        </p:txBody>
      </p:sp>
    </p:spTree>
    <p:extLst>
      <p:ext uri="{BB962C8B-B14F-4D97-AF65-F5344CB8AC3E}">
        <p14:creationId xmlns:p14="http://schemas.microsoft.com/office/powerpoint/2010/main" val="1004736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Inheritance and</a:t>
            </a:r>
            <a:br>
              <a:rPr lang="en-US" dirty="0"/>
            </a:br>
            <a:r>
              <a:rPr lang="en-US" dirty="0"/>
              <a:t>Overridden Functions</a:t>
            </a:r>
          </a:p>
        </p:txBody>
      </p:sp>
      <p:pic>
        <p:nvPicPr>
          <p:cNvPr id="3" name="Picture 2"/>
          <p:cNvPicPr>
            <a:picLocks noChangeAspect="1"/>
          </p:cNvPicPr>
          <p:nvPr/>
        </p:nvPicPr>
        <p:blipFill>
          <a:blip r:embed="rId3"/>
          <a:stretch>
            <a:fillRect/>
          </a:stretch>
        </p:blipFill>
        <p:spPr>
          <a:xfrm>
            <a:off x="3353401" y="2536936"/>
            <a:ext cx="5487325" cy="3390898"/>
          </a:xfrm>
          <a:prstGeom prst="rect">
            <a:avLst/>
          </a:prstGeom>
        </p:spPr>
      </p:pic>
    </p:spTree>
    <p:extLst>
      <p:ext uri="{BB962C8B-B14F-4D97-AF65-F5344CB8AC3E}">
        <p14:creationId xmlns:p14="http://schemas.microsoft.com/office/powerpoint/2010/main" val="2189765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a:t>“virtual” </a:t>
            </a:r>
            <a:r>
              <a:rPr lang="en-US" dirty="0"/>
              <a:t>Enables Polymorphism</a:t>
            </a:r>
          </a:p>
        </p:txBody>
      </p:sp>
      <p:sp>
        <p:nvSpPr>
          <p:cNvPr id="3" name="Content Placeholder 2"/>
          <p:cNvSpPr>
            <a:spLocks noGrp="1"/>
          </p:cNvSpPr>
          <p:nvPr>
            <p:ph sz="half" idx="1"/>
          </p:nvPr>
        </p:nvSpPr>
        <p:spPr/>
        <p:txBody>
          <a:bodyPr>
            <a:normAutofit fontScale="92500" lnSpcReduction="20000"/>
          </a:bodyPr>
          <a:lstStyle/>
          <a:p>
            <a:pPr marL="0" indent="0">
              <a:lnSpc>
                <a:spcPct val="120000"/>
              </a:lnSpc>
              <a:spcBef>
                <a:spcPts val="0"/>
              </a:spcBef>
              <a:buNone/>
            </a:pPr>
            <a:r>
              <a:rPr lang="en-US" dirty="0">
                <a:latin typeface="Courier New" panose="02070309020205020404" pitchFamily="49" charset="0"/>
                <a:cs typeface="Courier New" panose="02070309020205020404" pitchFamily="49" charset="0"/>
              </a:rPr>
              <a:t>class Shape</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public:</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virtual void draw();</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a:t>
            </a:r>
          </a:p>
          <a:p>
            <a:pPr marL="0" indent="0">
              <a:lnSpc>
                <a:spcPct val="120000"/>
              </a:lnSpc>
              <a:spcBef>
                <a:spcPts val="0"/>
              </a:spcBef>
              <a:buNone/>
            </a:pPr>
            <a:endParaRPr lang="en-US" dirty="0">
              <a:latin typeface="Courier New" panose="02070309020205020404" pitchFamily="49" charset="0"/>
              <a:cs typeface="Courier New" panose="02070309020205020404" pitchFamily="49" charset="0"/>
            </a:endParaRP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class Circle : public Shape</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public:</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virtual void draw();</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a:t>
            </a:r>
          </a:p>
        </p:txBody>
      </p:sp>
      <p:sp>
        <p:nvSpPr>
          <p:cNvPr id="4" name="Content Placeholder 3"/>
          <p:cNvSpPr>
            <a:spLocks noGrp="1"/>
          </p:cNvSpPr>
          <p:nvPr>
            <p:ph sz="half" idx="2"/>
          </p:nvPr>
        </p:nvSpPr>
        <p:spPr/>
        <p:txBody>
          <a:bodyPr>
            <a:normAutofit fontScale="92500" lnSpcReduction="20000"/>
          </a:bodyPr>
          <a:lstStyle/>
          <a:p>
            <a:pPr marL="0" indent="0">
              <a:lnSpc>
                <a:spcPct val="120000"/>
              </a:lnSpc>
              <a:spcBef>
                <a:spcPts val="0"/>
              </a:spcBef>
              <a:buNone/>
            </a:pPr>
            <a:r>
              <a:rPr lang="en-US" dirty="0">
                <a:latin typeface="Courier New" panose="02070309020205020404" pitchFamily="49" charset="0"/>
                <a:cs typeface="Courier New" panose="02070309020205020404" pitchFamily="49" charset="0"/>
              </a:rPr>
              <a:t>class Rectangle : public Shape</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public:</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virtual void draw();</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a:t>
            </a:r>
          </a:p>
          <a:p>
            <a:pPr marL="0" indent="0">
              <a:lnSpc>
                <a:spcPct val="120000"/>
              </a:lnSpc>
              <a:spcBef>
                <a:spcPts val="0"/>
              </a:spcBef>
              <a:buNone/>
            </a:pPr>
            <a:endParaRPr lang="en-US" dirty="0">
              <a:latin typeface="Courier New" panose="02070309020205020404" pitchFamily="49" charset="0"/>
              <a:cs typeface="Courier New" panose="02070309020205020404" pitchFamily="49" charset="0"/>
            </a:endParaRP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class Triangle : public Shape</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public:</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virtual void draw();</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886210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Assignment</a:t>
            </a:r>
          </a:p>
        </p:txBody>
      </p:sp>
      <p:sp>
        <p:nvSpPr>
          <p:cNvPr id="3" name="Content Placeholder 2"/>
          <p:cNvSpPr>
            <a:spLocks noGrp="1"/>
          </p:cNvSpPr>
          <p:nvPr>
            <p:ph sz="half" idx="2"/>
          </p:nvPr>
        </p:nvSpPr>
        <p:spPr/>
        <p:txBody>
          <a:bodyPr/>
          <a:lstStyle/>
          <a:p>
            <a:r>
              <a:rPr lang="en-US" dirty="0">
                <a:latin typeface="Courier New" panose="02070309020205020404" pitchFamily="49" charset="0"/>
                <a:cs typeface="Courier New" panose="02070309020205020404" pitchFamily="49" charset="0"/>
              </a:rPr>
              <a:t>Shape* s = new Circle(...);</a:t>
            </a:r>
          </a:p>
        </p:txBody>
      </p:sp>
      <p:sp>
        <p:nvSpPr>
          <p:cNvPr id="4" name="Content Placeholder 3"/>
          <p:cNvSpPr>
            <a:spLocks noGrp="1"/>
          </p:cNvSpPr>
          <p:nvPr>
            <p:ph sz="quarter" idx="4"/>
          </p:nvPr>
        </p:nvSpPr>
        <p:spPr/>
        <p:txBody>
          <a:bodyPr/>
          <a:lstStyle/>
          <a:p>
            <a:r>
              <a:rPr lang="en-US" dirty="0">
                <a:latin typeface="Courier New" panose="02070309020205020404" pitchFamily="49" charset="0"/>
                <a:cs typeface="Courier New" panose="02070309020205020404" pitchFamily="49" charset="0"/>
              </a:rPr>
              <a:t>void render(Shape* s) {...}</a:t>
            </a:r>
          </a:p>
          <a:p>
            <a:r>
              <a:rPr lang="en-US" dirty="0">
                <a:latin typeface="Courier New" panose="02070309020205020404" pitchFamily="49" charset="0"/>
                <a:cs typeface="Courier New" panose="02070309020205020404" pitchFamily="49" charset="0"/>
              </a:rPr>
              <a:t>render(new Circle(...));</a:t>
            </a:r>
          </a:p>
        </p:txBody>
      </p:sp>
      <p:sp>
        <p:nvSpPr>
          <p:cNvPr id="5" name="Text Placeholder 4"/>
          <p:cNvSpPr>
            <a:spLocks noGrp="1"/>
          </p:cNvSpPr>
          <p:nvPr>
            <p:ph type="body" sz="quarter" idx="13"/>
          </p:nvPr>
        </p:nvSpPr>
        <p:spPr/>
        <p:txBody>
          <a:bodyPr/>
          <a:lstStyle/>
          <a:p>
            <a:r>
              <a:rPr lang="en-US" dirty="0"/>
              <a:t>Function call</a:t>
            </a:r>
          </a:p>
        </p:txBody>
      </p:sp>
      <p:sp>
        <p:nvSpPr>
          <p:cNvPr id="6" name="Title 5"/>
          <p:cNvSpPr>
            <a:spLocks noGrp="1"/>
          </p:cNvSpPr>
          <p:nvPr>
            <p:ph type="title"/>
          </p:nvPr>
        </p:nvSpPr>
        <p:spPr/>
        <p:txBody>
          <a:bodyPr/>
          <a:lstStyle/>
          <a:p>
            <a:r>
              <a:rPr lang="en-US" dirty="0"/>
              <a:t>Upcasting with pointers</a:t>
            </a:r>
          </a:p>
        </p:txBody>
      </p:sp>
    </p:spTree>
    <p:extLst>
      <p:ext uri="{BB962C8B-B14F-4D97-AF65-F5344CB8AC3E}">
        <p14:creationId xmlns:p14="http://schemas.microsoft.com/office/powerpoint/2010/main" val="4025511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Assignment</a:t>
            </a:r>
          </a:p>
        </p:txBody>
      </p:sp>
      <p:sp>
        <p:nvSpPr>
          <p:cNvPr id="3" name="Content Placeholder 2"/>
          <p:cNvSpPr>
            <a:spLocks noGrp="1"/>
          </p:cNvSpPr>
          <p:nvPr>
            <p:ph sz="half" idx="2"/>
          </p:nvPr>
        </p:nvSpPr>
        <p:spPr/>
        <p:txBody>
          <a:bodyPr/>
          <a:lstStyle/>
          <a:p>
            <a:r>
              <a:rPr lang="en-US" dirty="0">
                <a:solidFill>
                  <a:srgbClr val="0070C0"/>
                </a:solidFill>
                <a:latin typeface="Courier New" panose="02070309020205020404" pitchFamily="49" charset="0"/>
                <a:cs typeface="Courier New" panose="02070309020205020404" pitchFamily="49" charset="0"/>
              </a:rPr>
              <a:t>Shape</a:t>
            </a:r>
            <a:r>
              <a:rPr lang="en-US" dirty="0">
                <a:latin typeface="Courier New" panose="02070309020205020404" pitchFamily="49" charset="0"/>
                <a:cs typeface="Courier New" panose="02070309020205020404" pitchFamily="49" charset="0"/>
              </a:rPr>
              <a:t>* s = new Circle(...);</a:t>
            </a:r>
          </a:p>
        </p:txBody>
      </p:sp>
      <p:sp>
        <p:nvSpPr>
          <p:cNvPr id="4" name="Content Placeholder 3"/>
          <p:cNvSpPr>
            <a:spLocks noGrp="1"/>
          </p:cNvSpPr>
          <p:nvPr>
            <p:ph sz="quarter" idx="4"/>
          </p:nvPr>
        </p:nvSpPr>
        <p:spPr/>
        <p:txBody>
          <a:bodyPr/>
          <a:lstStyle/>
          <a:p>
            <a:r>
              <a:rPr lang="en-US" dirty="0">
                <a:latin typeface="Courier New" panose="02070309020205020404" pitchFamily="49" charset="0"/>
                <a:cs typeface="Courier New" panose="02070309020205020404" pitchFamily="49" charset="0"/>
              </a:rPr>
              <a:t>void render(</a:t>
            </a:r>
            <a:r>
              <a:rPr lang="en-US" dirty="0">
                <a:solidFill>
                  <a:srgbClr val="0070C0"/>
                </a:solidFill>
                <a:latin typeface="Courier New" panose="02070309020205020404" pitchFamily="49" charset="0"/>
                <a:cs typeface="Courier New" panose="02070309020205020404" pitchFamily="49" charset="0"/>
              </a:rPr>
              <a:t>Shape</a:t>
            </a:r>
            <a:r>
              <a:rPr lang="en-US" dirty="0">
                <a:latin typeface="Courier New" panose="02070309020205020404" pitchFamily="49" charset="0"/>
                <a:cs typeface="Courier New" panose="02070309020205020404" pitchFamily="49" charset="0"/>
              </a:rPr>
              <a:t>* s) {...}</a:t>
            </a:r>
          </a:p>
          <a:p>
            <a:r>
              <a:rPr lang="en-US" dirty="0">
                <a:latin typeface="Courier New" panose="02070309020205020404" pitchFamily="49" charset="0"/>
                <a:cs typeface="Courier New" panose="02070309020205020404" pitchFamily="49" charset="0"/>
              </a:rPr>
              <a:t>render(new Circle(...));</a:t>
            </a:r>
          </a:p>
        </p:txBody>
      </p:sp>
      <p:sp>
        <p:nvSpPr>
          <p:cNvPr id="5" name="Text Placeholder 4"/>
          <p:cNvSpPr>
            <a:spLocks noGrp="1"/>
          </p:cNvSpPr>
          <p:nvPr>
            <p:ph type="body" sz="quarter" idx="13"/>
          </p:nvPr>
        </p:nvSpPr>
        <p:spPr/>
        <p:txBody>
          <a:bodyPr/>
          <a:lstStyle/>
          <a:p>
            <a:r>
              <a:rPr lang="en-US" dirty="0"/>
              <a:t>Function call</a:t>
            </a:r>
          </a:p>
        </p:txBody>
      </p:sp>
      <p:sp>
        <p:nvSpPr>
          <p:cNvPr id="6" name="Title 5"/>
          <p:cNvSpPr>
            <a:spLocks noGrp="1"/>
          </p:cNvSpPr>
          <p:nvPr>
            <p:ph type="title"/>
          </p:nvPr>
        </p:nvSpPr>
        <p:spPr/>
        <p:txBody>
          <a:bodyPr/>
          <a:lstStyle/>
          <a:p>
            <a:r>
              <a:rPr lang="en-US" dirty="0"/>
              <a:t>Upcasting with pointers</a:t>
            </a:r>
          </a:p>
        </p:txBody>
      </p:sp>
      <p:sp>
        <p:nvSpPr>
          <p:cNvPr id="8" name="TextBox 7"/>
          <p:cNvSpPr txBox="1"/>
          <p:nvPr/>
        </p:nvSpPr>
        <p:spPr>
          <a:xfrm>
            <a:off x="5315309" y="4356340"/>
            <a:ext cx="1561382" cy="369332"/>
          </a:xfrm>
          <a:prstGeom prst="rect">
            <a:avLst/>
          </a:prstGeom>
          <a:noFill/>
        </p:spPr>
        <p:txBody>
          <a:bodyPr wrap="square" rtlCol="0">
            <a:spAutoFit/>
          </a:bodyPr>
          <a:lstStyle/>
          <a:p>
            <a:r>
              <a:rPr lang="en-US" dirty="0">
                <a:solidFill>
                  <a:srgbClr val="0070C0"/>
                </a:solidFill>
                <a:latin typeface="Courier New" panose="02070309020205020404" pitchFamily="49" charset="0"/>
                <a:cs typeface="Courier New" panose="02070309020205020404" pitchFamily="49" charset="0"/>
              </a:rPr>
              <a:t>s-&gt;draw();</a:t>
            </a:r>
          </a:p>
        </p:txBody>
      </p:sp>
      <p:sp>
        <p:nvSpPr>
          <p:cNvPr id="7" name="TextBox 6">
            <a:extLst>
              <a:ext uri="{FF2B5EF4-FFF2-40B4-BE49-F238E27FC236}">
                <a16:creationId xmlns:a16="http://schemas.microsoft.com/office/drawing/2014/main" id="{E309E668-9E24-45F5-8C11-C2DC3C89770D}"/>
              </a:ext>
            </a:extLst>
          </p:cNvPr>
          <p:cNvSpPr txBox="1"/>
          <p:nvPr/>
        </p:nvSpPr>
        <p:spPr>
          <a:xfrm>
            <a:off x="4261104" y="5248656"/>
            <a:ext cx="3675888" cy="369332"/>
          </a:xfrm>
          <a:prstGeom prst="rect">
            <a:avLst/>
          </a:prstGeom>
          <a:noFill/>
        </p:spPr>
        <p:txBody>
          <a:bodyPr wrap="square" rtlCol="0">
            <a:spAutoFit/>
          </a:bodyPr>
          <a:lstStyle/>
          <a:p>
            <a:pPr algn="ctr"/>
            <a:r>
              <a:rPr lang="en-US" dirty="0">
                <a:solidFill>
                  <a:srgbClr val="0070C0"/>
                </a:solidFill>
              </a:rPr>
              <a:t>when polymorphism is inactive (off)</a:t>
            </a:r>
          </a:p>
        </p:txBody>
      </p:sp>
    </p:spTree>
    <p:extLst>
      <p:ext uri="{BB962C8B-B14F-4D97-AF65-F5344CB8AC3E}">
        <p14:creationId xmlns:p14="http://schemas.microsoft.com/office/powerpoint/2010/main" val="1912450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Assignment</a:t>
            </a:r>
          </a:p>
        </p:txBody>
      </p:sp>
      <p:sp>
        <p:nvSpPr>
          <p:cNvPr id="3" name="Content Placeholder 2"/>
          <p:cNvSpPr>
            <a:spLocks noGrp="1"/>
          </p:cNvSpPr>
          <p:nvPr>
            <p:ph sz="half" idx="2"/>
          </p:nvPr>
        </p:nvSpPr>
        <p:spPr/>
        <p:txBody>
          <a:bodyPr/>
          <a:lstStyle/>
          <a:p>
            <a:r>
              <a:rPr lang="en-US" dirty="0">
                <a:latin typeface="Courier New" panose="02070309020205020404" pitchFamily="49" charset="0"/>
                <a:cs typeface="Courier New" panose="02070309020205020404" pitchFamily="49" charset="0"/>
              </a:rPr>
              <a:t>Shape* s = new </a:t>
            </a:r>
            <a:r>
              <a:rPr lang="en-US" dirty="0">
                <a:solidFill>
                  <a:srgbClr val="FF0000"/>
                </a:solidFill>
                <a:latin typeface="Courier New" panose="02070309020205020404" pitchFamily="49" charset="0"/>
                <a:cs typeface="Courier New" panose="02070309020205020404" pitchFamily="49" charset="0"/>
              </a:rPr>
              <a:t>Circle</a:t>
            </a:r>
            <a:r>
              <a:rPr lang="en-US" dirty="0">
                <a:latin typeface="Courier New" panose="02070309020205020404" pitchFamily="49" charset="0"/>
                <a:cs typeface="Courier New" panose="02070309020205020404" pitchFamily="49" charset="0"/>
              </a:rPr>
              <a:t>(...);</a:t>
            </a:r>
          </a:p>
        </p:txBody>
      </p:sp>
      <p:sp>
        <p:nvSpPr>
          <p:cNvPr id="4" name="Content Placeholder 3"/>
          <p:cNvSpPr>
            <a:spLocks noGrp="1"/>
          </p:cNvSpPr>
          <p:nvPr>
            <p:ph sz="quarter" idx="4"/>
          </p:nvPr>
        </p:nvSpPr>
        <p:spPr/>
        <p:txBody>
          <a:bodyPr/>
          <a:lstStyle/>
          <a:p>
            <a:r>
              <a:rPr lang="en-US" dirty="0">
                <a:latin typeface="Courier New" panose="02070309020205020404" pitchFamily="49" charset="0"/>
                <a:cs typeface="Courier New" panose="02070309020205020404" pitchFamily="49" charset="0"/>
              </a:rPr>
              <a:t>void render(Shape* s) {...}</a:t>
            </a:r>
          </a:p>
          <a:p>
            <a:r>
              <a:rPr lang="en-US" dirty="0">
                <a:latin typeface="Courier New" panose="02070309020205020404" pitchFamily="49" charset="0"/>
                <a:cs typeface="Courier New" panose="02070309020205020404" pitchFamily="49" charset="0"/>
              </a:rPr>
              <a:t>render(new </a:t>
            </a:r>
            <a:r>
              <a:rPr lang="en-US" dirty="0">
                <a:solidFill>
                  <a:srgbClr val="FF0000"/>
                </a:solidFill>
                <a:latin typeface="Courier New" panose="02070309020205020404" pitchFamily="49" charset="0"/>
                <a:cs typeface="Courier New" panose="02070309020205020404" pitchFamily="49" charset="0"/>
              </a:rPr>
              <a:t>Circle</a:t>
            </a:r>
            <a:r>
              <a:rPr lang="en-US" dirty="0">
                <a:latin typeface="Courier New" panose="02070309020205020404" pitchFamily="49" charset="0"/>
                <a:cs typeface="Courier New" panose="02070309020205020404" pitchFamily="49" charset="0"/>
              </a:rPr>
              <a:t>(...));</a:t>
            </a:r>
          </a:p>
        </p:txBody>
      </p:sp>
      <p:sp>
        <p:nvSpPr>
          <p:cNvPr id="5" name="Text Placeholder 4"/>
          <p:cNvSpPr>
            <a:spLocks noGrp="1"/>
          </p:cNvSpPr>
          <p:nvPr>
            <p:ph type="body" sz="quarter" idx="13"/>
          </p:nvPr>
        </p:nvSpPr>
        <p:spPr/>
        <p:txBody>
          <a:bodyPr/>
          <a:lstStyle/>
          <a:p>
            <a:r>
              <a:rPr lang="en-US" dirty="0"/>
              <a:t>Function call</a:t>
            </a:r>
          </a:p>
        </p:txBody>
      </p:sp>
      <p:sp>
        <p:nvSpPr>
          <p:cNvPr id="6" name="Title 5"/>
          <p:cNvSpPr>
            <a:spLocks noGrp="1"/>
          </p:cNvSpPr>
          <p:nvPr>
            <p:ph type="title"/>
          </p:nvPr>
        </p:nvSpPr>
        <p:spPr/>
        <p:txBody>
          <a:bodyPr/>
          <a:lstStyle/>
          <a:p>
            <a:r>
              <a:rPr lang="en-US" dirty="0"/>
              <a:t>Upcasting with pointers</a:t>
            </a:r>
          </a:p>
        </p:txBody>
      </p:sp>
      <p:sp>
        <p:nvSpPr>
          <p:cNvPr id="8" name="TextBox 7"/>
          <p:cNvSpPr txBox="1"/>
          <p:nvPr/>
        </p:nvSpPr>
        <p:spPr>
          <a:xfrm>
            <a:off x="5315309" y="4356340"/>
            <a:ext cx="1561382" cy="369332"/>
          </a:xfrm>
          <a:prstGeom prst="rect">
            <a:avLst/>
          </a:prstGeom>
          <a:noFill/>
        </p:spPr>
        <p:txBody>
          <a:bodyPr wrap="square" rtlCol="0">
            <a:spAutoFit/>
          </a:bodyPr>
          <a:lstStyle/>
          <a:p>
            <a:r>
              <a:rPr lang="en-US" dirty="0">
                <a:solidFill>
                  <a:srgbClr val="FF0000"/>
                </a:solidFill>
                <a:latin typeface="Courier New" panose="02070309020205020404" pitchFamily="49" charset="0"/>
                <a:cs typeface="Courier New" panose="02070309020205020404" pitchFamily="49" charset="0"/>
              </a:rPr>
              <a:t>s-&gt;draw();</a:t>
            </a:r>
          </a:p>
        </p:txBody>
      </p:sp>
      <p:sp>
        <p:nvSpPr>
          <p:cNvPr id="9" name="TextBox 8">
            <a:extLst>
              <a:ext uri="{FF2B5EF4-FFF2-40B4-BE49-F238E27FC236}">
                <a16:creationId xmlns:a16="http://schemas.microsoft.com/office/drawing/2014/main" id="{5149D93E-BF83-4E3B-B681-E8A7B0AB79C0}"/>
              </a:ext>
            </a:extLst>
          </p:cNvPr>
          <p:cNvSpPr txBox="1"/>
          <p:nvPr/>
        </p:nvSpPr>
        <p:spPr>
          <a:xfrm>
            <a:off x="4261104" y="5248656"/>
            <a:ext cx="3675888" cy="369332"/>
          </a:xfrm>
          <a:prstGeom prst="rect">
            <a:avLst/>
          </a:prstGeom>
          <a:noFill/>
        </p:spPr>
        <p:txBody>
          <a:bodyPr wrap="square" rtlCol="0">
            <a:spAutoFit/>
          </a:bodyPr>
          <a:lstStyle/>
          <a:p>
            <a:pPr algn="ctr"/>
            <a:r>
              <a:rPr lang="en-US" dirty="0">
                <a:solidFill>
                  <a:srgbClr val="FF0000"/>
                </a:solidFill>
              </a:rPr>
              <a:t>when polymorphism is active (on)</a:t>
            </a:r>
          </a:p>
        </p:txBody>
      </p:sp>
    </p:spTree>
    <p:extLst>
      <p:ext uri="{BB962C8B-B14F-4D97-AF65-F5344CB8AC3E}">
        <p14:creationId xmlns:p14="http://schemas.microsoft.com/office/powerpoint/2010/main" val="672672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Polymorphism</a:t>
            </a:r>
          </a:p>
        </p:txBody>
      </p:sp>
      <p:sp>
        <p:nvSpPr>
          <p:cNvPr id="4" name="Content Placeholder 3"/>
          <p:cNvSpPr>
            <a:spLocks noGrp="1"/>
          </p:cNvSpPr>
          <p:nvPr>
            <p:ph sz="half" idx="2"/>
          </p:nvPr>
        </p:nvSpPr>
        <p:spPr/>
        <p:txBody>
          <a:bodyPr/>
          <a:lstStyle/>
          <a:p>
            <a:r>
              <a:rPr lang="en-US" dirty="0"/>
              <a:t>In object speak, calling a function is often referred to as sending a message.</a:t>
            </a:r>
          </a:p>
          <a:p>
            <a:r>
              <a:rPr lang="en-US" dirty="0"/>
              <a:t>Send object s the “draw” message</a:t>
            </a:r>
          </a:p>
          <a:p>
            <a:r>
              <a:rPr lang="en-US" dirty="0"/>
              <a:t>Polymorphism:</a:t>
            </a:r>
          </a:p>
          <a:p>
            <a:pPr lvl="1"/>
            <a:r>
              <a:rPr lang="en-US" dirty="0"/>
              <a:t>An object responds appropriately to a message for the kind of object that it is</a:t>
            </a:r>
          </a:p>
          <a:p>
            <a:pPr lvl="1"/>
            <a:r>
              <a:rPr lang="en-US" dirty="0"/>
              <a:t>Function binding takes place at the time of the function call – binds to the function belonging to the object</a:t>
            </a:r>
          </a:p>
        </p:txBody>
      </p:sp>
      <p:sp>
        <p:nvSpPr>
          <p:cNvPr id="6" name="Content Placeholder 5"/>
          <p:cNvSpPr txBox="1">
            <a:spLocks noGrp="1"/>
          </p:cNvSpPr>
          <p:nvPr>
            <p:ph sz="half" idx="1"/>
          </p:nvPr>
        </p:nvSpPr>
        <p:spPr>
          <a:xfrm>
            <a:off x="1581912" y="2638044"/>
            <a:ext cx="4271771" cy="1488869"/>
          </a:xfrm>
          <a:prstGeom prst="rect">
            <a:avLst/>
          </a:prstGeom>
          <a:noFill/>
        </p:spPr>
        <p:txBody>
          <a:bodyPr wrap="square" rtlCol="0">
            <a:spAutoFit/>
          </a:bodyPr>
          <a:lstStyle/>
          <a:p>
            <a:pPr marL="0" indent="0">
              <a:lnSpc>
                <a:spcPts val="1800"/>
              </a:lnSpc>
              <a:spcBef>
                <a:spcPts val="0"/>
              </a:spcBef>
              <a:buNone/>
            </a:pPr>
            <a:r>
              <a:rPr lang="en-US" dirty="0">
                <a:latin typeface="Courier New" panose="02070309020205020404" pitchFamily="49" charset="0"/>
                <a:cs typeface="Courier New" panose="02070309020205020404" pitchFamily="49" charset="0"/>
              </a:rPr>
              <a:t>void render(Shape* s)</a:t>
            </a:r>
          </a:p>
          <a:p>
            <a:pPr marL="0" indent="0">
              <a:lnSpc>
                <a:spcPts val="1800"/>
              </a:lnSpc>
              <a:spcBef>
                <a:spcPts val="0"/>
              </a:spcBef>
              <a:buNone/>
            </a:pPr>
            <a:r>
              <a:rPr lang="en-US" dirty="0">
                <a:latin typeface="Courier New" panose="02070309020205020404" pitchFamily="49" charset="0"/>
                <a:cs typeface="Courier New" panose="02070309020205020404" pitchFamily="49" charset="0"/>
              </a:rPr>
              <a:t>{</a:t>
            </a:r>
          </a:p>
          <a:p>
            <a:pPr marL="0" indent="0">
              <a:lnSpc>
                <a:spcPts val="1800"/>
              </a:lnSpc>
              <a:spcBef>
                <a:spcPts val="0"/>
              </a:spcBef>
              <a:buNone/>
            </a:pPr>
            <a:r>
              <a:rPr lang="en-US" dirty="0">
                <a:latin typeface="Courier New" panose="02070309020205020404" pitchFamily="49" charset="0"/>
                <a:cs typeface="Courier New" panose="02070309020205020404" pitchFamily="49" charset="0"/>
              </a:rPr>
              <a:t>	    . . .</a:t>
            </a:r>
          </a:p>
          <a:p>
            <a:pPr marL="0" indent="0">
              <a:lnSpc>
                <a:spcPts val="1800"/>
              </a:lnSpc>
              <a:spcBef>
                <a:spcPts val="0"/>
              </a:spcBef>
              <a:buNone/>
            </a:pPr>
            <a:r>
              <a:rPr lang="en-US" dirty="0">
                <a:latin typeface="Courier New" panose="02070309020205020404" pitchFamily="49" charset="0"/>
                <a:cs typeface="Courier New" panose="02070309020205020404" pitchFamily="49" charset="0"/>
              </a:rPr>
              <a:t>	s-&gt;draw();</a:t>
            </a:r>
          </a:p>
          <a:p>
            <a:pPr marL="0" indent="0">
              <a:lnSpc>
                <a:spcPts val="1800"/>
              </a:lnSpc>
              <a:spcBef>
                <a:spcPts val="0"/>
              </a:spcBef>
              <a:buNone/>
            </a:pPr>
            <a:r>
              <a:rPr lang="en-US" dirty="0">
                <a:latin typeface="Courier New" panose="02070309020205020404" pitchFamily="49" charset="0"/>
                <a:cs typeface="Courier New" panose="02070309020205020404" pitchFamily="49" charset="0"/>
              </a:rPr>
              <a:t>	    . . .</a:t>
            </a:r>
          </a:p>
          <a:p>
            <a:pPr marL="0" indent="0">
              <a:lnSpc>
                <a:spcPts val="1800"/>
              </a:lnSpc>
              <a:spcBef>
                <a:spcPts val="0"/>
              </a:spcBef>
              <a:buNone/>
            </a:pP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908314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79398A9-0D0D-4901-BDDF-B3D93CECA7B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6706" y="964692"/>
            <a:ext cx="3986784"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11FEC3B-E514-4E21-B2CB-7903A73569E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1298" y="1128683"/>
            <a:ext cx="3657600" cy="46085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Content Placeholder 4">
            <a:extLst>
              <a:ext uri="{FF2B5EF4-FFF2-40B4-BE49-F238E27FC236}">
                <a16:creationId xmlns:a16="http://schemas.microsoft.com/office/drawing/2014/main" id="{D00DFF5A-5BED-45D2-9A1B-3CED7806CC56}"/>
              </a:ext>
            </a:extLst>
          </p:cNvPr>
          <p:cNvPicPr>
            <a:picLocks noGrp="1" noChangeAspect="1"/>
          </p:cNvPicPr>
          <p:nvPr>
            <p:ph sz="half" idx="1"/>
          </p:nvPr>
        </p:nvPicPr>
        <p:blipFill>
          <a:blip r:embed="rId3"/>
          <a:stretch>
            <a:fillRect/>
          </a:stretch>
        </p:blipFill>
        <p:spPr>
          <a:xfrm>
            <a:off x="8345722" y="1293275"/>
            <a:ext cx="2068752" cy="4279392"/>
          </a:xfrm>
          <a:prstGeom prst="rect">
            <a:avLst/>
          </a:prstGeom>
        </p:spPr>
      </p:pic>
      <p:sp>
        <p:nvSpPr>
          <p:cNvPr id="2" name="Title 1">
            <a:extLst>
              <a:ext uri="{FF2B5EF4-FFF2-40B4-BE49-F238E27FC236}">
                <a16:creationId xmlns:a16="http://schemas.microsoft.com/office/drawing/2014/main" id="{21C13FBA-6F26-4F08-8E59-56BCAEB76585}"/>
              </a:ext>
            </a:extLst>
          </p:cNvPr>
          <p:cNvSpPr>
            <a:spLocks noGrp="1"/>
          </p:cNvSpPr>
          <p:nvPr>
            <p:ph type="title"/>
          </p:nvPr>
        </p:nvSpPr>
        <p:spPr>
          <a:xfrm>
            <a:off x="804672" y="964692"/>
            <a:ext cx="5894832" cy="1188720"/>
          </a:xfrm>
        </p:spPr>
        <p:txBody>
          <a:bodyPr vert="horz" lIns="182880" tIns="182880" rIns="182880" bIns="182880" rtlCol="0" anchor="ctr">
            <a:normAutofit/>
          </a:bodyPr>
          <a:lstStyle/>
          <a:p>
            <a:r>
              <a:rPr lang="en-US" sz="2600" dirty="0"/>
              <a:t>Accessing Member variables Without Downcasting</a:t>
            </a:r>
          </a:p>
        </p:txBody>
      </p:sp>
      <p:sp>
        <p:nvSpPr>
          <p:cNvPr id="4" name="Content Placeholder 3">
            <a:extLst>
              <a:ext uri="{FF2B5EF4-FFF2-40B4-BE49-F238E27FC236}">
                <a16:creationId xmlns:a16="http://schemas.microsoft.com/office/drawing/2014/main" id="{8704CEA1-33BE-4842-A2BB-CDBBCFFB530F}"/>
              </a:ext>
            </a:extLst>
          </p:cNvPr>
          <p:cNvSpPr>
            <a:spLocks noGrp="1"/>
          </p:cNvSpPr>
          <p:nvPr>
            <p:ph sz="half" idx="2"/>
          </p:nvPr>
        </p:nvSpPr>
        <p:spPr>
          <a:xfrm>
            <a:off x="803243" y="2638044"/>
            <a:ext cx="5963317" cy="3263206"/>
          </a:xfrm>
        </p:spPr>
        <p:txBody>
          <a:bodyPr vert="horz" lIns="91440" tIns="45720" rIns="91440" bIns="45720" rtlCol="0">
            <a:normAutofit/>
          </a:bodyPr>
          <a:lstStyle/>
          <a:p>
            <a:r>
              <a:rPr lang="en-US" dirty="0"/>
              <a:t>SalariedEmployee has a private member named salary</a:t>
            </a:r>
          </a:p>
          <a:p>
            <a:pPr lvl="1"/>
            <a:r>
              <a:rPr lang="en-US" dirty="0"/>
              <a:t>pay = salary / 24</a:t>
            </a:r>
          </a:p>
          <a:p>
            <a:r>
              <a:rPr lang="en-US" dirty="0"/>
              <a:t>SalesEmployee</a:t>
            </a:r>
          </a:p>
          <a:p>
            <a:pPr lvl="1"/>
            <a:r>
              <a:rPr lang="en-US" dirty="0"/>
              <a:t>Inherits salary</a:t>
            </a:r>
          </a:p>
          <a:p>
            <a:pPr lvl="1"/>
            <a:r>
              <a:rPr lang="en-US" dirty="0"/>
              <a:t>Has a private member named commission</a:t>
            </a:r>
          </a:p>
          <a:p>
            <a:pPr lvl="1"/>
            <a:r>
              <a:rPr lang="en-US" dirty="0"/>
              <a:t>pay = salary / 24 + commission</a:t>
            </a:r>
          </a:p>
          <a:p>
            <a:pPr lvl="1"/>
            <a:r>
              <a:rPr lang="en-US" dirty="0"/>
              <a:t>But a SalesEmployee object cannot access salary!</a:t>
            </a:r>
          </a:p>
        </p:txBody>
      </p:sp>
    </p:spTree>
    <p:extLst>
      <p:ext uri="{BB962C8B-B14F-4D97-AF65-F5344CB8AC3E}">
        <p14:creationId xmlns:p14="http://schemas.microsoft.com/office/powerpoint/2010/main" val="89423084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515</TotalTime>
  <Words>2941</Words>
  <Application>Microsoft Office PowerPoint</Application>
  <PresentationFormat>Widescreen</PresentationFormat>
  <Paragraphs>340</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Courier New</vt:lpstr>
      <vt:lpstr>Gill Sans MT</vt:lpstr>
      <vt:lpstr>Parcel</vt:lpstr>
      <vt:lpstr>Polymorphism In Depth</vt:lpstr>
      <vt:lpstr>Requirements</vt:lpstr>
      <vt:lpstr>Inheritance and Overridden Functions</vt:lpstr>
      <vt:lpstr>“virtual” Enables Polymorphism</vt:lpstr>
      <vt:lpstr>Upcasting with pointers</vt:lpstr>
      <vt:lpstr>Upcasting with pointers</vt:lpstr>
      <vt:lpstr>Upcasting with pointers</vt:lpstr>
      <vt:lpstr>Using Polymorphism</vt:lpstr>
      <vt:lpstr>Accessing Member variables Without Downcasting</vt:lpstr>
      <vt:lpstr>Using Public Functions To Access Private Data</vt:lpstr>
      <vt:lpstr>Polymorphism Reduces the need to downcast</vt:lpstr>
      <vt:lpstr>Quiz: Group 1</vt:lpstr>
      <vt:lpstr>Quiz: Group 1</vt:lpstr>
      <vt:lpstr>Quiz: Group 2</vt:lpstr>
      <vt:lpstr>Quiz: Group 2</vt:lpstr>
      <vt:lpstr>Quiz: Group 3</vt:lpstr>
      <vt:lpstr>Quiz: Group 3</vt:lpstr>
      <vt:lpstr>Quiz: Group 4</vt:lpstr>
      <vt:lpstr>Quiz: Group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40</cp:revision>
  <dcterms:created xsi:type="dcterms:W3CDTF">2016-07-13T22:03:45Z</dcterms:created>
  <dcterms:modified xsi:type="dcterms:W3CDTF">2022-05-16T15:51:48Z</dcterms:modified>
</cp:coreProperties>
</file>