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3.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4.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9" r:id="rId3"/>
    <p:sldId id="257"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EBBB99-CD67-4098-814F-F602C9E926F2}" type="datetimeFigureOut">
              <a:rPr lang="en-US" smtClean="0"/>
              <a:t>11/21/2024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D0D2B6-AC41-4888-99F9-1A50E306F117}" type="slidenum">
              <a:rPr lang="en-US" smtClean="0"/>
              <a:t>‹#›</a:t>
            </a:fld>
            <a:endParaRPr lang="en-US"/>
          </a:p>
        </p:txBody>
      </p:sp>
    </p:spTree>
    <p:extLst>
      <p:ext uri="{BB962C8B-B14F-4D97-AF65-F5344CB8AC3E}">
        <p14:creationId xmlns:p14="http://schemas.microsoft.com/office/powerpoint/2010/main" val="20183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templates are a generalizing mechanism that helps programmers create reusable library classes and functions. A helpful parallel is viewing function variables as placeholders later replaced with values provided by an application program. Templates take the generalizing mechanism further by generalizing the data types in functions and class specifications.</a:t>
            </a:r>
          </a:p>
          <a:p>
            <a:endParaRPr lang="en-US" dirty="0"/>
          </a:p>
        </p:txBody>
      </p:sp>
      <p:sp>
        <p:nvSpPr>
          <p:cNvPr id="4" name="Slide Number Placeholder 3"/>
          <p:cNvSpPr>
            <a:spLocks noGrp="1"/>
          </p:cNvSpPr>
          <p:nvPr>
            <p:ph type="sldNum" sz="quarter" idx="5"/>
          </p:nvPr>
        </p:nvSpPr>
        <p:spPr/>
        <p:txBody>
          <a:bodyPr/>
          <a:lstStyle/>
          <a:p>
            <a:fld id="{66D0D2B6-AC41-4888-99F9-1A50E306F117}" type="slidenum">
              <a:rPr lang="en-US" smtClean="0"/>
              <a:t>1</a:t>
            </a:fld>
            <a:endParaRPr lang="en-US"/>
          </a:p>
        </p:txBody>
      </p:sp>
    </p:spTree>
    <p:extLst>
      <p:ext uri="{BB962C8B-B14F-4D97-AF65-F5344CB8AC3E}">
        <p14:creationId xmlns:p14="http://schemas.microsoft.com/office/powerpoint/2010/main" val="68889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Functions are among the oldest and most fundamental programming constructs, conceived when programmers noticed repeating code patterns in their programs. Functions help programmers manage complexity by grouping the repeating patterns into reusable programming components representing frequently used operations. However, they would be less reusable and, therefore, less helpful if constrained to work on a fixed set of values. So, modern programming languages parameterize functions, allowing programs to provide different values for functions to process – functions always perform the same operations but with various values. The parameter names are placeholders in the function used to access the program-provided values.</a:t>
            </a:r>
          </a:p>
          <a:p>
            <a:endParaRPr lang="en-US" dirty="0"/>
          </a:p>
        </p:txBody>
      </p:sp>
      <p:sp>
        <p:nvSpPr>
          <p:cNvPr id="4" name="Slide Number Placeholder 3"/>
          <p:cNvSpPr>
            <a:spLocks noGrp="1"/>
          </p:cNvSpPr>
          <p:nvPr>
            <p:ph type="sldNum" sz="quarter" idx="5"/>
          </p:nvPr>
        </p:nvSpPr>
        <p:spPr/>
        <p:txBody>
          <a:bodyPr/>
          <a:lstStyle/>
          <a:p>
            <a:fld id="{66D0D2B6-AC41-4888-99F9-1A50E306F117}" type="slidenum">
              <a:rPr lang="en-US" smtClean="0"/>
              <a:t>2</a:t>
            </a:fld>
            <a:endParaRPr lang="en-US"/>
          </a:p>
        </p:txBody>
      </p:sp>
    </p:spTree>
    <p:extLst>
      <p:ext uri="{BB962C8B-B14F-4D97-AF65-F5344CB8AC3E}">
        <p14:creationId xmlns:p14="http://schemas.microsoft.com/office/powerpoint/2010/main" val="1487391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 programming language forced programmers to write multiple uniquely named functions to process different data types, even when the functions performed the same operations. Alternatively, C++ supports function overloading, still requiring multiple functions but permitting access with a single name.</a:t>
            </a:r>
          </a:p>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Limiting the parameters to the fundamental types still results in many functions. Templates help manage the number of functions by using a general type, T, to represent all integral types (i.e., integers of all sizes).</a:t>
            </a:r>
          </a:p>
          <a:p>
            <a:endParaRPr lang="en-US" dirty="0"/>
          </a:p>
        </p:txBody>
      </p:sp>
      <p:sp>
        <p:nvSpPr>
          <p:cNvPr id="4" name="Slide Number Placeholder 3"/>
          <p:cNvSpPr>
            <a:spLocks noGrp="1"/>
          </p:cNvSpPr>
          <p:nvPr>
            <p:ph type="sldNum" sz="quarter" idx="5"/>
          </p:nvPr>
        </p:nvSpPr>
        <p:spPr/>
        <p:txBody>
          <a:bodyPr/>
          <a:lstStyle/>
          <a:p>
            <a:fld id="{66D0D2B6-AC41-4888-99F9-1A50E306F117}" type="slidenum">
              <a:rPr lang="en-US" smtClean="0"/>
              <a:t>3</a:t>
            </a:fld>
            <a:endParaRPr lang="en-US"/>
          </a:p>
        </p:txBody>
      </p:sp>
    </p:spTree>
    <p:extLst>
      <p:ext uri="{BB962C8B-B14F-4D97-AF65-F5344CB8AC3E}">
        <p14:creationId xmlns:p14="http://schemas.microsoft.com/office/powerpoint/2010/main" val="4285486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Application programmers can also use templates, which is especially helpful if we expand the allowed parameter types to include classes, such as “Person” and “Shape.” The first part of the function definition is “boilerplate” code introducing the template mechanism and the template variable T. Programmers can use any appropriate variable name, but T is traditional when there is only one template variable. Templates initially used the keyword “class” but now also allow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typename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Both keywords still work, but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typename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seems more appropriate here because the function is not part of a class. Programmers use the template variable, T, wherever the function refers to the data type it’s currently processing.</a:t>
            </a:r>
          </a:p>
          <a:p>
            <a:endParaRPr lang="en-US" dirty="0"/>
          </a:p>
        </p:txBody>
      </p:sp>
      <p:sp>
        <p:nvSpPr>
          <p:cNvPr id="4" name="Slide Number Placeholder 3"/>
          <p:cNvSpPr>
            <a:spLocks noGrp="1"/>
          </p:cNvSpPr>
          <p:nvPr>
            <p:ph type="sldNum" sz="quarter" idx="5"/>
          </p:nvPr>
        </p:nvSpPr>
        <p:spPr/>
        <p:txBody>
          <a:bodyPr/>
          <a:lstStyle/>
          <a:p>
            <a:fld id="{66D0D2B6-AC41-4888-99F9-1A50E306F117}" type="slidenum">
              <a:rPr lang="en-US" smtClean="0"/>
              <a:t>4</a:t>
            </a:fld>
            <a:endParaRPr lang="en-US"/>
          </a:p>
        </p:txBody>
      </p:sp>
    </p:spTree>
    <p:extLst>
      <p:ext uri="{BB962C8B-B14F-4D97-AF65-F5344CB8AC3E}">
        <p14:creationId xmlns:p14="http://schemas.microsoft.com/office/powerpoint/2010/main" val="3460131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Data structures, called containers when implemented with C++ classes, store and organize data in various ways. Binary trees are data structures consisting of stored data and two pointers. The operations maintaining the tree must compare data but are otherwise independent of it. The independence makes binary trees good candidates for inclusion in programming libraries. The library programmers can create a family of overloaded functions to deal with the known fundamental data types. However, they can’t anticipate every class an application programmer may eventually create.</a:t>
            </a:r>
          </a:p>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Library programmers use templates to generalize container classes. The first line is “boilerplate” syntax introducing the template mechanism and variable. As before, we can choose either the “class” or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typename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keyword, but here, “class” seems appropriate. The class specification, including its member functions, uses the template variable to refer to the stored data’s type. The template variable is a placeholder, which the compiler replaces with a “real” type when compiling a program.</a:t>
            </a:r>
          </a:p>
          <a:p>
            <a:endParaRPr lang="en-US" dirty="0"/>
          </a:p>
        </p:txBody>
      </p:sp>
      <p:sp>
        <p:nvSpPr>
          <p:cNvPr id="4" name="Slide Number Placeholder 3"/>
          <p:cNvSpPr>
            <a:spLocks noGrp="1"/>
          </p:cNvSpPr>
          <p:nvPr>
            <p:ph type="sldNum" sz="quarter" idx="5"/>
          </p:nvPr>
        </p:nvSpPr>
        <p:spPr/>
        <p:txBody>
          <a:bodyPr/>
          <a:lstStyle/>
          <a:p>
            <a:fld id="{66D0D2B6-AC41-4888-99F9-1A50E306F117}" type="slidenum">
              <a:rPr lang="en-US" smtClean="0"/>
              <a:t>5</a:t>
            </a:fld>
            <a:endParaRPr lang="en-US"/>
          </a:p>
        </p:txBody>
      </p:sp>
    </p:spTree>
    <p:extLst>
      <p:ext uri="{BB962C8B-B14F-4D97-AF65-F5344CB8AC3E}">
        <p14:creationId xmlns:p14="http://schemas.microsoft.com/office/powerpoint/2010/main" val="30919621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4.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11/21/2024</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0FB4B4-2185-4162-9846-7C5876CD7D32}" type="datetimeFigureOut">
              <a:rPr lang="en-US" smtClean="0"/>
              <a:t>11/21/2024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11/21/2024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11/21/2024</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11/21/2024</a:t>
            </a:fld>
            <a:endParaRPr lang="en-US" dirty="0"/>
          </a:p>
        </p:txBody>
      </p:sp>
      <p:sp>
        <p:nvSpPr>
          <p:cNvPr id="8" name="Footer Placeholder 7"/>
          <p:cNvSpPr>
            <a:spLocks noGrp="1"/>
          </p:cNvSpPr>
          <p:nvPr>
            <p:ph type="ftr" sz="quarter" idx="11"/>
            <p:custDataLst>
              <p:tags r:id="rId6"/>
            </p:custDataLst>
          </p:nvPr>
        </p:nvSpPr>
        <p:spPr/>
        <p:txBody>
          <a:bodyPr/>
          <a:lstStyle/>
          <a:p>
            <a:endParaRPr lang="en-US" dirty="0"/>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11/21/2024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11/21/2024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11/21/2024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11/21/2024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11/21/2024</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tags" Target="../tags/tag32.xml"/><Relationship Id="rId7" Type="http://schemas.openxmlformats.org/officeDocument/2006/relationships/notesSlide" Target="../notesSlides/notesSlide3.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slideLayout" Target="../slideLayouts/slideLayout5.xml"/><Relationship Id="rId5" Type="http://schemas.openxmlformats.org/officeDocument/2006/relationships/tags" Target="../tags/tag34.xml"/><Relationship Id="rId4" Type="http://schemas.openxmlformats.org/officeDocument/2006/relationships/tags" Target="../tags/tag33.xml"/></Relationships>
</file>

<file path=ppt/slides/_rels/slide4.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2.png"/><Relationship Id="rId4"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Introduction to Templates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Variables generalize data values</a:t>
            </a:r>
          </a:p>
          <a:p>
            <a:r>
              <a:rPr lang="en-US" dirty="0"/>
              <a:t>Templates generalize data types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181E0-822A-44D2-64D0-9D2EBFB0CB0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Function Parameters are</a:t>
            </a:r>
            <a:br>
              <a:rPr lang="en-US" dirty="0"/>
            </a:br>
            <a:r>
              <a:rPr lang="en-US" dirty="0"/>
              <a:t>placeholders</a:t>
            </a:r>
          </a:p>
        </p:txBody>
      </p:sp>
      <p:pic>
        <p:nvPicPr>
          <p:cNvPr id="6" name="Content Placeholder 5">
            <a:extLst>
              <a:ext uri="{FF2B5EF4-FFF2-40B4-BE49-F238E27FC236}">
                <a16:creationId xmlns:a16="http://schemas.microsoft.com/office/drawing/2014/main" id="{BD0BE863-525A-6BC3-E914-9AB5F3C4FFB1}"/>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1583438" y="2790502"/>
            <a:ext cx="4029711" cy="2641996"/>
          </a:xfrm>
        </p:spPr>
      </p:pic>
      <p:sp>
        <p:nvSpPr>
          <p:cNvPr id="4" name="Content Placeholder 3">
            <a:extLst>
              <a:ext uri="{FF2B5EF4-FFF2-40B4-BE49-F238E27FC236}">
                <a16:creationId xmlns:a16="http://schemas.microsoft.com/office/drawing/2014/main" id="{56260CD5-71B9-F99E-2C03-E37DAEC3EFB4}"/>
              </a:ext>
            </a:extLst>
          </p:cNvPr>
          <p:cNvSpPr>
            <a:spLocks noGrp="1"/>
          </p:cNvSpPr>
          <p:nvPr>
            <p:ph sz="half" idx="2"/>
            <p:custDataLst>
              <p:tags r:id="rId2"/>
            </p:custDataLst>
          </p:nvPr>
        </p:nvSpPr>
        <p:spPr>
          <a:xfrm>
            <a:off x="6338315" y="2638044"/>
            <a:ext cx="4270247" cy="3101982"/>
          </a:xfrm>
        </p:spPr>
        <p:txBody>
          <a:bodyPr/>
          <a:lstStyle/>
          <a:p>
            <a:r>
              <a:rPr lang="en-US" dirty="0"/>
              <a:t>Functions define reusable operations</a:t>
            </a:r>
          </a:p>
          <a:p>
            <a:r>
              <a:rPr lang="en-US" dirty="0"/>
              <a:t>Parameters are placeholders for function data</a:t>
            </a:r>
          </a:p>
          <a:p>
            <a:pPr lvl="1"/>
            <a:r>
              <a:rPr lang="en-US" dirty="0"/>
              <a:t>Programs pass data to function parameters</a:t>
            </a:r>
          </a:p>
          <a:p>
            <a:pPr lvl="1"/>
            <a:r>
              <a:rPr lang="en-US" dirty="0"/>
              <a:t>Functions use parameters wherever they need the corresponding data</a:t>
            </a:r>
          </a:p>
          <a:p>
            <a:pPr lvl="1"/>
            <a:r>
              <a:rPr lang="en-US" dirty="0"/>
              <a:t>Parameters can have different data each time the program calls the function</a:t>
            </a:r>
          </a:p>
          <a:p>
            <a:pPr lvl="1"/>
            <a:endParaRPr lang="en-US" dirty="0"/>
          </a:p>
          <a:p>
            <a:endParaRPr lang="en-US" dirty="0"/>
          </a:p>
        </p:txBody>
      </p:sp>
    </p:spTree>
    <p:extLst>
      <p:ext uri="{BB962C8B-B14F-4D97-AF65-F5344CB8AC3E}">
        <p14:creationId xmlns:p14="http://schemas.microsoft.com/office/powerpoint/2010/main" val="289866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BD5B89-B81D-4C1A-86C8-8EBF9A22F093}"/>
              </a:ext>
            </a:extLst>
          </p:cNvPr>
          <p:cNvSpPr>
            <a:spLocks noGrp="1"/>
          </p:cNvSpPr>
          <p:nvPr>
            <p:ph type="body" idx="1"/>
            <p:custDataLst>
              <p:tags r:id="rId1"/>
            </p:custDataLst>
          </p:nvPr>
        </p:nvSpPr>
        <p:spPr>
          <a:xfrm>
            <a:off x="868218" y="2313433"/>
            <a:ext cx="4985466" cy="704087"/>
          </a:xfrm>
        </p:spPr>
        <p:txBody>
          <a:bodyPr/>
          <a:lstStyle/>
          <a:p>
            <a:r>
              <a:rPr lang="en-US" dirty="0"/>
              <a:t>C</a:t>
            </a:r>
          </a:p>
        </p:txBody>
      </p:sp>
      <p:sp>
        <p:nvSpPr>
          <p:cNvPr id="3" name="Content Placeholder 2">
            <a:extLst>
              <a:ext uri="{FF2B5EF4-FFF2-40B4-BE49-F238E27FC236}">
                <a16:creationId xmlns:a16="http://schemas.microsoft.com/office/drawing/2014/main" id="{4609F047-561C-4F9E-9415-4B4419295B4C}"/>
              </a:ext>
            </a:extLst>
          </p:cNvPr>
          <p:cNvSpPr>
            <a:spLocks noGrp="1"/>
          </p:cNvSpPr>
          <p:nvPr>
            <p:ph sz="half" idx="2"/>
            <p:custDataLst>
              <p:tags r:id="rId2"/>
            </p:custDataLst>
          </p:nvPr>
        </p:nvSpPr>
        <p:spPr>
          <a:xfrm>
            <a:off x="868218" y="3143250"/>
            <a:ext cx="4985466" cy="2596776"/>
          </a:xfrm>
        </p:spPr>
        <p:txBody>
          <a:bodyPr/>
          <a:lstStyle/>
          <a:p>
            <a:r>
              <a:rPr lang="en-US" dirty="0">
                <a:latin typeface="Consolas" panose="020B0609020204030204" pitchFamily="49" charset="0"/>
                <a:cs typeface="Courier New" panose="02070309020205020404" pitchFamily="49" charset="0"/>
              </a:rPr>
              <a:t>double	sqrt(double x);</a:t>
            </a:r>
          </a:p>
          <a:p>
            <a:r>
              <a:rPr lang="en-US" dirty="0">
                <a:latin typeface="Consolas" panose="020B0609020204030204" pitchFamily="49" charset="0"/>
                <a:cs typeface="Courier New" panose="02070309020205020404" pitchFamily="49" charset="0"/>
              </a:rPr>
              <a:t>float		</a:t>
            </a:r>
            <a:r>
              <a:rPr lang="en-US" dirty="0" err="1">
                <a:latin typeface="Consolas" panose="020B0609020204030204" pitchFamily="49" charset="0"/>
                <a:cs typeface="Courier New" panose="02070309020205020404" pitchFamily="49" charset="0"/>
              </a:rPr>
              <a:t>sqrtf</a:t>
            </a:r>
            <a:r>
              <a:rPr lang="en-US" dirty="0">
                <a:latin typeface="Consolas" panose="020B0609020204030204" pitchFamily="49" charset="0"/>
                <a:cs typeface="Courier New" panose="02070309020205020404" pitchFamily="49" charset="0"/>
              </a:rPr>
              <a:t>(float x);</a:t>
            </a:r>
          </a:p>
          <a:p>
            <a:r>
              <a:rPr lang="en-US" dirty="0">
                <a:latin typeface="Consolas" panose="020B0609020204030204" pitchFamily="49" charset="0"/>
                <a:cs typeface="Courier New" panose="02070309020205020404" pitchFamily="49" charset="0"/>
              </a:rPr>
              <a:t>long double	</a:t>
            </a:r>
            <a:r>
              <a:rPr lang="en-US" dirty="0" err="1">
                <a:latin typeface="Consolas" panose="020B0609020204030204" pitchFamily="49" charset="0"/>
                <a:cs typeface="Courier New" panose="02070309020205020404" pitchFamily="49" charset="0"/>
              </a:rPr>
              <a:t>sqrtl</a:t>
            </a:r>
            <a:r>
              <a:rPr lang="en-US" dirty="0">
                <a:latin typeface="Consolas" panose="020B0609020204030204" pitchFamily="49" charset="0"/>
                <a:cs typeface="Courier New" panose="02070309020205020404" pitchFamily="49" charset="0"/>
              </a:rPr>
              <a:t>(long double x);</a:t>
            </a:r>
          </a:p>
        </p:txBody>
      </p:sp>
      <p:sp>
        <p:nvSpPr>
          <p:cNvPr id="4" name="Content Placeholder 3">
            <a:extLst>
              <a:ext uri="{FF2B5EF4-FFF2-40B4-BE49-F238E27FC236}">
                <a16:creationId xmlns:a16="http://schemas.microsoft.com/office/drawing/2014/main" id="{29345F75-3302-48FF-B4F4-3F93A94FFBC7}"/>
              </a:ext>
            </a:extLst>
          </p:cNvPr>
          <p:cNvSpPr>
            <a:spLocks noGrp="1"/>
          </p:cNvSpPr>
          <p:nvPr>
            <p:ph sz="quarter" idx="4"/>
            <p:custDataLst>
              <p:tags r:id="rId3"/>
            </p:custDataLst>
          </p:nvPr>
        </p:nvSpPr>
        <p:spPr>
          <a:xfrm>
            <a:off x="6338315" y="3143250"/>
            <a:ext cx="4809976" cy="2596776"/>
          </a:xfrm>
        </p:spPr>
        <p:txBody>
          <a:bodyPr/>
          <a:lstStyle/>
          <a:p>
            <a:r>
              <a:rPr lang="en-US" dirty="0">
                <a:latin typeface="Consolas" panose="020B0609020204030204" pitchFamily="49" charset="0"/>
                <a:cs typeface="Courier New" panose="02070309020205020404" pitchFamily="49" charset="0"/>
              </a:rPr>
              <a:t>double	sqrt(double x);</a:t>
            </a:r>
          </a:p>
          <a:p>
            <a:r>
              <a:rPr lang="en-US" dirty="0">
                <a:latin typeface="Consolas" panose="020B0609020204030204" pitchFamily="49" charset="0"/>
                <a:cs typeface="Courier New" panose="02070309020205020404" pitchFamily="49" charset="0"/>
              </a:rPr>
              <a:t>float		sqrt(float x);</a:t>
            </a:r>
          </a:p>
          <a:p>
            <a:r>
              <a:rPr lang="en-US" dirty="0">
                <a:latin typeface="Consolas" panose="020B0609020204030204" pitchFamily="49" charset="0"/>
                <a:cs typeface="Courier New" panose="02070309020205020404" pitchFamily="49" charset="0"/>
              </a:rPr>
              <a:t>long double	sqrt(long double x);</a:t>
            </a:r>
          </a:p>
          <a:p>
            <a:r>
              <a:rPr lang="en-US" dirty="0">
                <a:latin typeface="Consolas" panose="020B0609020204030204" pitchFamily="49" charset="0"/>
                <a:cs typeface="Courier New" panose="02070309020205020404" pitchFamily="49" charset="0"/>
              </a:rPr>
              <a:t>double	sqrt(</a:t>
            </a:r>
            <a:r>
              <a:rPr lang="en-US" dirty="0">
                <a:solidFill>
                  <a:srgbClr val="FF0000"/>
                </a:solidFill>
                <a:latin typeface="Consolas" panose="020B0609020204030204" pitchFamily="49" charset="0"/>
                <a:cs typeface="Courier New" panose="02070309020205020404" pitchFamily="49" charset="0"/>
              </a:rPr>
              <a:t>T</a:t>
            </a:r>
            <a:r>
              <a:rPr lang="en-US" dirty="0">
                <a:latin typeface="Consolas" panose="020B0609020204030204" pitchFamily="49" charset="0"/>
                <a:cs typeface="Courier New" panose="02070309020205020404" pitchFamily="49" charset="0"/>
              </a:rPr>
              <a:t> x);</a:t>
            </a:r>
          </a:p>
          <a:p>
            <a:pPr lvl="1"/>
            <a:r>
              <a:rPr lang="en-US" dirty="0">
                <a:latin typeface="Consolas" panose="020B0609020204030204" pitchFamily="49" charset="0"/>
                <a:cs typeface="Courier New" panose="02070309020205020404" pitchFamily="49" charset="0"/>
              </a:rPr>
              <a:t>T is a template variable matching any integral type</a:t>
            </a:r>
          </a:p>
        </p:txBody>
      </p:sp>
      <p:sp>
        <p:nvSpPr>
          <p:cNvPr id="5" name="Text Placeholder 4">
            <a:extLst>
              <a:ext uri="{FF2B5EF4-FFF2-40B4-BE49-F238E27FC236}">
                <a16:creationId xmlns:a16="http://schemas.microsoft.com/office/drawing/2014/main" id="{0866EEAF-8ECC-42B7-972F-5116A350AEB8}"/>
              </a:ext>
            </a:extLst>
          </p:cNvPr>
          <p:cNvSpPr>
            <a:spLocks noGrp="1"/>
          </p:cNvSpPr>
          <p:nvPr>
            <p:ph type="body" sz="quarter" idx="13"/>
            <p:custDataLst>
              <p:tags r:id="rId4"/>
            </p:custDataLst>
          </p:nvPr>
        </p:nvSpPr>
        <p:spPr>
          <a:xfrm>
            <a:off x="6338315" y="2313433"/>
            <a:ext cx="4809975" cy="704087"/>
          </a:xfrm>
        </p:spPr>
        <p:txBody>
          <a:bodyPr/>
          <a:lstStyle/>
          <a:p>
            <a:r>
              <a:rPr lang="en-US" dirty="0"/>
              <a:t>C++</a:t>
            </a:r>
          </a:p>
        </p:txBody>
      </p:sp>
      <p:sp>
        <p:nvSpPr>
          <p:cNvPr id="6" name="Title 5">
            <a:extLst>
              <a:ext uri="{FF2B5EF4-FFF2-40B4-BE49-F238E27FC236}">
                <a16:creationId xmlns:a16="http://schemas.microsoft.com/office/drawing/2014/main" id="{143DFA0E-A1FE-40C6-AE05-C7A66AD73AB5}"/>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Same Operation</a:t>
            </a:r>
            <a:br>
              <a:rPr lang="en-US" dirty="0"/>
            </a:br>
            <a:r>
              <a:rPr lang="en-US" dirty="0"/>
              <a:t>Different Data Types</a:t>
            </a:r>
          </a:p>
        </p:txBody>
      </p:sp>
    </p:spTree>
    <p:extLst>
      <p:ext uri="{BB962C8B-B14F-4D97-AF65-F5344CB8AC3E}">
        <p14:creationId xmlns:p14="http://schemas.microsoft.com/office/powerpoint/2010/main" val="3683852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0E6B7-0461-43F1-8BCC-61641E908F5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When Overloading doesn’t work,</a:t>
            </a:r>
            <a:br>
              <a:rPr lang="en-US" dirty="0"/>
            </a:br>
            <a:r>
              <a:rPr lang="en-US" dirty="0"/>
              <a:t>Use templates</a:t>
            </a:r>
          </a:p>
        </p:txBody>
      </p:sp>
      <p:sp>
        <p:nvSpPr>
          <p:cNvPr id="3" name="Content Placeholder 2">
            <a:extLst>
              <a:ext uri="{FF2B5EF4-FFF2-40B4-BE49-F238E27FC236}">
                <a16:creationId xmlns:a16="http://schemas.microsoft.com/office/drawing/2014/main" id="{6B380873-3D52-4CD5-BF22-99FA1D1D3DF8}"/>
              </a:ext>
            </a:extLst>
          </p:cNvPr>
          <p:cNvSpPr>
            <a:spLocks noGrp="1"/>
          </p:cNvSpPr>
          <p:nvPr>
            <p:ph sz="half" idx="1"/>
            <p:custDataLst>
              <p:tags r:id="rId2"/>
            </p:custDataLst>
          </p:nvPr>
        </p:nvSpPr>
        <p:spPr>
          <a:xfrm>
            <a:off x="1581912" y="2638044"/>
            <a:ext cx="4271771" cy="3101982"/>
          </a:xfrm>
        </p:spPr>
        <p:txBody>
          <a:bodyPr>
            <a:normAutofit/>
          </a:bodyPr>
          <a:lstStyle/>
          <a:p>
            <a:r>
              <a:rPr lang="en-US" dirty="0">
                <a:latin typeface="Consolas" panose="020B0609020204030204" pitchFamily="49" charset="0"/>
              </a:rPr>
              <a:t>int f(int a);</a:t>
            </a:r>
          </a:p>
          <a:p>
            <a:r>
              <a:rPr lang="en-US" dirty="0">
                <a:latin typeface="Consolas" panose="020B0609020204030204" pitchFamily="49" charset="0"/>
              </a:rPr>
              <a:t>double f(double a);</a:t>
            </a:r>
          </a:p>
          <a:p>
            <a:r>
              <a:rPr lang="en-US" dirty="0">
                <a:latin typeface="Consolas" panose="020B0609020204030204" pitchFamily="49" charset="0"/>
              </a:rPr>
              <a:t>char f(char a);</a:t>
            </a:r>
          </a:p>
          <a:p>
            <a:endParaRPr lang="en-US" dirty="0">
              <a:latin typeface="Consolas" panose="020B0609020204030204" pitchFamily="49" charset="0"/>
            </a:endParaRPr>
          </a:p>
          <a:p>
            <a:r>
              <a:rPr lang="en-US" dirty="0">
                <a:latin typeface="Consolas" panose="020B0609020204030204" pitchFamily="49" charset="0"/>
              </a:rPr>
              <a:t>Person f(Person a);</a:t>
            </a:r>
          </a:p>
          <a:p>
            <a:r>
              <a:rPr lang="en-US" dirty="0">
                <a:latin typeface="Consolas" panose="020B0609020204030204" pitchFamily="49" charset="0"/>
              </a:rPr>
              <a:t>Shape f(Shape a);</a:t>
            </a:r>
          </a:p>
        </p:txBody>
      </p:sp>
      <p:sp>
        <p:nvSpPr>
          <p:cNvPr id="4" name="Content Placeholder 3">
            <a:extLst>
              <a:ext uri="{FF2B5EF4-FFF2-40B4-BE49-F238E27FC236}">
                <a16:creationId xmlns:a16="http://schemas.microsoft.com/office/drawing/2014/main" id="{44122C76-C541-6653-5751-26513A7C9C4C}"/>
              </a:ext>
            </a:extLst>
          </p:cNvPr>
          <p:cNvSpPr>
            <a:spLocks noGrp="1"/>
          </p:cNvSpPr>
          <p:nvPr>
            <p:ph sz="half" idx="2"/>
            <p:custDataLst>
              <p:tags r:id="rId3"/>
            </p:custDataLst>
          </p:nvPr>
        </p:nvSpPr>
        <p:spPr>
          <a:xfrm>
            <a:off x="6338315" y="2638044"/>
            <a:ext cx="4270247" cy="3101982"/>
          </a:xfrm>
        </p:spPr>
        <p:txBody>
          <a:bodyPr>
            <a:normAutofit/>
          </a:bodyPr>
          <a:lstStyle/>
          <a:p>
            <a:pPr marL="0" indent="0">
              <a:spcBef>
                <a:spcPts val="0"/>
              </a:spcBef>
              <a:buNone/>
            </a:pPr>
            <a:r>
              <a:rPr lang="en-US" dirty="0">
                <a:latin typeface="Consolas" panose="020B0609020204030204" pitchFamily="49" charset="0"/>
              </a:rPr>
              <a:t>template &lt;</a:t>
            </a:r>
            <a:r>
              <a:rPr lang="en-US" dirty="0" err="1">
                <a:latin typeface="Consolas" panose="020B0609020204030204" pitchFamily="49" charset="0"/>
              </a:rPr>
              <a:t>typename</a:t>
            </a:r>
            <a:r>
              <a:rPr lang="en-US" dirty="0">
                <a:latin typeface="Consolas" panose="020B0609020204030204" pitchFamily="49" charset="0"/>
              </a:rPr>
              <a:t> T&gt;</a:t>
            </a:r>
          </a:p>
          <a:p>
            <a:pPr marL="0" indent="0">
              <a:spcBef>
                <a:spcPts val="0"/>
              </a:spcBef>
              <a:buNone/>
            </a:pPr>
            <a:r>
              <a:rPr lang="en-US" dirty="0">
                <a:solidFill>
                  <a:srgbClr val="FF0000"/>
                </a:solidFill>
                <a:latin typeface="Consolas" panose="020B0609020204030204" pitchFamily="49" charset="0"/>
              </a:rPr>
              <a:t>T</a:t>
            </a:r>
            <a:r>
              <a:rPr lang="en-US" dirty="0">
                <a:latin typeface="Consolas" panose="020B0609020204030204" pitchFamily="49" charset="0"/>
              </a:rPr>
              <a:t> f(</a:t>
            </a:r>
            <a:r>
              <a:rPr lang="en-US" dirty="0">
                <a:solidFill>
                  <a:srgbClr val="FF0000"/>
                </a:solidFill>
                <a:latin typeface="Consolas" panose="020B0609020204030204" pitchFamily="49" charset="0"/>
              </a:rPr>
              <a:t>T</a:t>
            </a:r>
            <a:r>
              <a:rPr lang="en-US" dirty="0">
                <a:latin typeface="Consolas" panose="020B0609020204030204" pitchFamily="49" charset="0"/>
              </a:rPr>
              <a:t> p)</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T</a:t>
            </a:r>
            <a:r>
              <a:rPr lang="en-US" dirty="0">
                <a:latin typeface="Consolas" panose="020B0609020204030204" pitchFamily="49" charset="0"/>
              </a:rPr>
              <a:t> t1 = p;</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T</a:t>
            </a:r>
            <a:r>
              <a:rPr lang="en-US" dirty="0">
                <a:latin typeface="Consolas" panose="020B0609020204030204" pitchFamily="49" charset="0"/>
              </a:rPr>
              <a:t> t2 =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return t2;</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3233658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D438-1855-B7A0-D3EF-6641CD97722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Generalized template classes</a:t>
            </a:r>
          </a:p>
        </p:txBody>
      </p:sp>
      <p:pic>
        <p:nvPicPr>
          <p:cNvPr id="6" name="Content Placeholder 5">
            <a:extLst>
              <a:ext uri="{FF2B5EF4-FFF2-40B4-BE49-F238E27FC236}">
                <a16:creationId xmlns:a16="http://schemas.microsoft.com/office/drawing/2014/main" id="{D8FEC4D1-F060-13F8-859A-15753A7EE3FE}"/>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1872823" y="2638425"/>
            <a:ext cx="3688617" cy="3101975"/>
          </a:xfrm>
        </p:spPr>
      </p:pic>
      <p:sp>
        <p:nvSpPr>
          <p:cNvPr id="4" name="Content Placeholder 3">
            <a:extLst>
              <a:ext uri="{FF2B5EF4-FFF2-40B4-BE49-F238E27FC236}">
                <a16:creationId xmlns:a16="http://schemas.microsoft.com/office/drawing/2014/main" id="{2CC4F9E1-154F-93AC-A41A-D09717BCCD32}"/>
              </a:ext>
            </a:extLst>
          </p:cNvPr>
          <p:cNvSpPr>
            <a:spLocks noGrp="1"/>
          </p:cNvSpPr>
          <p:nvPr>
            <p:ph sz="half" idx="2"/>
            <p:custDataLst>
              <p:tags r:id="rId2"/>
            </p:custDataLst>
          </p:nvPr>
        </p:nvSpPr>
        <p:spPr>
          <a:xfrm>
            <a:off x="6338315" y="2534971"/>
            <a:ext cx="4270247" cy="3567065"/>
          </a:xfrm>
        </p:spPr>
        <p:txBody>
          <a:bodyPr>
            <a:normAutofit fontScale="85000" lnSpcReduction="20000"/>
          </a:bodyPr>
          <a:lstStyle/>
          <a:p>
            <a:pPr marL="0" indent="0">
              <a:lnSpc>
                <a:spcPct val="120000"/>
              </a:lnSpc>
              <a:spcBef>
                <a:spcPts val="0"/>
              </a:spcBef>
              <a:buNone/>
            </a:pPr>
            <a:r>
              <a:rPr lang="en-US" dirty="0">
                <a:latin typeface="Consolas" panose="020B0609020204030204" pitchFamily="49" charset="0"/>
              </a:rPr>
              <a:t>template &lt;class </a:t>
            </a:r>
            <a:r>
              <a:rPr lang="en-US" dirty="0">
                <a:solidFill>
                  <a:srgbClr val="FF0000"/>
                </a:solidFill>
                <a:latin typeface="Consolas" panose="020B0609020204030204" pitchFamily="49" charset="0"/>
              </a:rPr>
              <a:t>T</a:t>
            </a:r>
            <a:r>
              <a:rPr lang="en-US" dirty="0">
                <a:latin typeface="Consolas" panose="020B0609020204030204" pitchFamily="49" charset="0"/>
              </a:rPr>
              <a:t>&gt;</a:t>
            </a:r>
          </a:p>
          <a:p>
            <a:pPr marL="0" indent="0">
              <a:lnSpc>
                <a:spcPct val="120000"/>
              </a:lnSpc>
              <a:spcBef>
                <a:spcPts val="0"/>
              </a:spcBef>
              <a:buNone/>
            </a:pPr>
            <a:r>
              <a:rPr lang="en-US" dirty="0">
                <a:latin typeface="Consolas" panose="020B0609020204030204" pitchFamily="49" charset="0"/>
              </a:rPr>
              <a:t>class </a:t>
            </a:r>
            <a:r>
              <a:rPr lang="en-US" dirty="0" err="1">
                <a:latin typeface="Consolas" panose="020B0609020204030204" pitchFamily="49" charset="0"/>
              </a:rPr>
              <a:t>BTree</a:t>
            </a:r>
            <a:endParaRPr lang="en-US" dirty="0">
              <a:latin typeface="Consolas" panose="020B0609020204030204" pitchFamily="49" charset="0"/>
            </a:endParaRPr>
          </a:p>
          <a:p>
            <a:pPr marL="0" indent="0">
              <a:lnSpc>
                <a:spcPct val="120000"/>
              </a:lnSpc>
              <a:spcBef>
                <a:spcPts val="0"/>
              </a:spcBef>
              <a:buNone/>
            </a:pP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private:</a:t>
            </a:r>
          </a:p>
          <a:p>
            <a:pPr marL="0" indent="0">
              <a:lnSpc>
                <a:spcPct val="120000"/>
              </a:lnSpc>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T</a:t>
            </a:r>
            <a:r>
              <a:rPr lang="en-US" dirty="0">
                <a:latin typeface="Consolas" panose="020B0609020204030204" pitchFamily="49" charset="0"/>
              </a:rPr>
              <a:t> data;</a:t>
            </a:r>
          </a:p>
          <a:p>
            <a:pPr marL="0" indent="0">
              <a:lnSpc>
                <a:spcPct val="120000"/>
              </a:lnSpc>
              <a:spcBef>
                <a:spcPts val="0"/>
              </a:spcBef>
              <a:buNone/>
            </a:pPr>
            <a:r>
              <a:rPr lang="en-US" dirty="0">
                <a:latin typeface="Consolas" panose="020B0609020204030204" pitchFamily="49" charset="0"/>
              </a:rPr>
              <a:t>    public:</a:t>
            </a:r>
          </a:p>
          <a:p>
            <a:pPr marL="0" indent="0">
              <a:lnSpc>
                <a:spcPct val="120000"/>
              </a:lnSpc>
              <a:spcBef>
                <a:spcPts val="0"/>
              </a:spcBef>
              <a:buNone/>
            </a:pPr>
            <a:r>
              <a:rPr lang="en-US" dirty="0">
                <a:latin typeface="Consolas" panose="020B0609020204030204" pitchFamily="49" charset="0"/>
              </a:rPr>
              <a:t>        void insert(</a:t>
            </a:r>
            <a:r>
              <a:rPr lang="en-US" dirty="0">
                <a:solidFill>
                  <a:srgbClr val="FF0000"/>
                </a:solidFill>
                <a:latin typeface="Consolas" panose="020B0609020204030204" pitchFamily="49" charset="0"/>
              </a:rPr>
              <a:t>T</a:t>
            </a:r>
            <a:r>
              <a:rPr lang="en-US" dirty="0">
                <a:latin typeface="Consolas" panose="020B0609020204030204" pitchFamily="49" charset="0"/>
              </a:rPr>
              <a:t> x);</a:t>
            </a:r>
          </a:p>
          <a:p>
            <a:pPr marL="0" indent="0">
              <a:lnSpc>
                <a:spcPct val="120000"/>
              </a:lnSpc>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T</a:t>
            </a:r>
            <a:r>
              <a:rPr lang="en-US" dirty="0">
                <a:latin typeface="Consolas" panose="020B0609020204030204" pitchFamily="49" charset="0"/>
              </a:rPr>
              <a:t> search(</a:t>
            </a:r>
            <a:r>
              <a:rPr lang="en-US" dirty="0">
                <a:solidFill>
                  <a:srgbClr val="FF0000"/>
                </a:solidFill>
                <a:latin typeface="Consolas" panose="020B0609020204030204" pitchFamily="49" charset="0"/>
              </a:rPr>
              <a:t>T</a:t>
            </a:r>
            <a:r>
              <a:rPr lang="en-US" dirty="0">
                <a:latin typeface="Consolas" panose="020B0609020204030204" pitchFamily="49" charset="0"/>
              </a:rPr>
              <a:t> key);</a:t>
            </a:r>
          </a:p>
          <a:p>
            <a:pPr marL="0" indent="0">
              <a:lnSpc>
                <a:spcPct val="120000"/>
              </a:lnSpc>
              <a:spcBef>
                <a:spcPts val="0"/>
              </a:spcBef>
              <a:buNone/>
            </a:pPr>
            <a:r>
              <a:rPr lang="en-US" dirty="0">
                <a:latin typeface="Consolas" panose="020B0609020204030204" pitchFamily="49" charset="0"/>
              </a:rPr>
              <a:t>};</a:t>
            </a:r>
          </a:p>
          <a:p>
            <a:pPr marL="0" indent="0">
              <a:lnSpc>
                <a:spcPct val="120000"/>
              </a:lnSpc>
              <a:spcBef>
                <a:spcPts val="0"/>
              </a:spcBef>
              <a:buNone/>
            </a:pPr>
            <a:endParaRPr lang="en-US" dirty="0">
              <a:latin typeface="Consolas" panose="020B0609020204030204" pitchFamily="49" charset="0"/>
            </a:endParaRPr>
          </a:p>
          <a:p>
            <a:pPr marL="0" indent="0">
              <a:lnSpc>
                <a:spcPct val="120000"/>
              </a:lnSpc>
              <a:spcBef>
                <a:spcPts val="0"/>
              </a:spcBef>
              <a:buNone/>
            </a:pPr>
            <a:r>
              <a:rPr lang="en-US" dirty="0">
                <a:latin typeface="Consolas" panose="020B0609020204030204" pitchFamily="49" charset="0"/>
              </a:rPr>
              <a:t>template &lt;class </a:t>
            </a:r>
            <a:r>
              <a:rPr lang="en-US" dirty="0">
                <a:solidFill>
                  <a:srgbClr val="FF0000"/>
                </a:solidFill>
                <a:latin typeface="Consolas" panose="020B0609020204030204" pitchFamily="49" charset="0"/>
              </a:rPr>
              <a:t>T</a:t>
            </a:r>
            <a:r>
              <a:rPr lang="en-US" dirty="0">
                <a:latin typeface="Consolas" panose="020B0609020204030204" pitchFamily="49" charset="0"/>
              </a:rPr>
              <a:t>&gt;</a:t>
            </a:r>
          </a:p>
          <a:p>
            <a:pPr marL="0" indent="0">
              <a:lnSpc>
                <a:spcPct val="120000"/>
              </a:lnSpc>
              <a:spcBef>
                <a:spcPts val="0"/>
              </a:spcBef>
              <a:buNone/>
            </a:pPr>
            <a:r>
              <a:rPr lang="en-US" dirty="0">
                <a:latin typeface="Consolas" panose="020B0609020204030204" pitchFamily="49" charset="0"/>
              </a:rPr>
              <a:t>void insert(</a:t>
            </a:r>
            <a:r>
              <a:rPr lang="en-US" dirty="0">
                <a:solidFill>
                  <a:srgbClr val="FF0000"/>
                </a:solidFill>
                <a:latin typeface="Consolas" panose="020B0609020204030204" pitchFamily="49" charset="0"/>
              </a:rPr>
              <a:t>T</a:t>
            </a:r>
            <a:r>
              <a:rPr lang="en-US" dirty="0">
                <a:latin typeface="Consolas" panose="020B0609020204030204" pitchFamily="49" charset="0"/>
              </a:rPr>
              <a:t> x) { ... }</a:t>
            </a:r>
          </a:p>
          <a:p>
            <a:pPr marL="0" indent="0">
              <a:lnSpc>
                <a:spcPct val="120000"/>
              </a:lnSpc>
              <a:spcBef>
                <a:spcPts val="0"/>
              </a:spcBef>
              <a:buNone/>
            </a:pPr>
            <a:endParaRPr lang="en-US" dirty="0">
              <a:latin typeface="Consolas" panose="020B0609020204030204" pitchFamily="49" charset="0"/>
            </a:endParaRPr>
          </a:p>
          <a:p>
            <a:pPr marL="0" indent="0">
              <a:lnSpc>
                <a:spcPct val="120000"/>
              </a:lnSpc>
              <a:spcBef>
                <a:spcPts val="0"/>
              </a:spcBef>
              <a:buNone/>
            </a:pPr>
            <a:r>
              <a:rPr lang="en-US" dirty="0">
                <a:latin typeface="Consolas" panose="020B0609020204030204" pitchFamily="49" charset="0"/>
              </a:rPr>
              <a:t>template &lt;class </a:t>
            </a:r>
            <a:r>
              <a:rPr lang="en-US" dirty="0">
                <a:solidFill>
                  <a:srgbClr val="FF0000"/>
                </a:solidFill>
                <a:latin typeface="Consolas" panose="020B0609020204030204" pitchFamily="49" charset="0"/>
              </a:rPr>
              <a:t>T</a:t>
            </a:r>
            <a:r>
              <a:rPr lang="en-US" dirty="0">
                <a:latin typeface="Consolas" panose="020B0609020204030204" pitchFamily="49" charset="0"/>
              </a:rPr>
              <a:t>&gt;</a:t>
            </a:r>
          </a:p>
          <a:p>
            <a:pPr marL="0" indent="0">
              <a:lnSpc>
                <a:spcPct val="120000"/>
              </a:lnSpc>
              <a:spcBef>
                <a:spcPts val="0"/>
              </a:spcBef>
              <a:buNone/>
            </a:pPr>
            <a:r>
              <a:rPr lang="en-US" dirty="0">
                <a:solidFill>
                  <a:srgbClr val="FF0000"/>
                </a:solidFill>
                <a:latin typeface="Consolas" panose="020B0609020204030204" pitchFamily="49" charset="0"/>
              </a:rPr>
              <a:t>T</a:t>
            </a:r>
            <a:r>
              <a:rPr lang="en-US" dirty="0">
                <a:latin typeface="Consolas" panose="020B0609020204030204" pitchFamily="49" charset="0"/>
              </a:rPr>
              <a:t> search(</a:t>
            </a:r>
            <a:r>
              <a:rPr lang="en-US" dirty="0">
                <a:solidFill>
                  <a:srgbClr val="FF0000"/>
                </a:solidFill>
                <a:latin typeface="Consolas" panose="020B0609020204030204" pitchFamily="49" charset="0"/>
              </a:rPr>
              <a:t>T</a:t>
            </a:r>
            <a:r>
              <a:rPr lang="en-US" dirty="0">
                <a:latin typeface="Consolas" panose="020B0609020204030204" pitchFamily="49" charset="0"/>
              </a:rPr>
              <a:t> key) { ... }</a:t>
            </a:r>
          </a:p>
        </p:txBody>
      </p:sp>
    </p:spTree>
    <p:extLst>
      <p:ext uri="{BB962C8B-B14F-4D97-AF65-F5344CB8AC3E}">
        <p14:creationId xmlns:p14="http://schemas.microsoft.com/office/powerpoint/2010/main" val="37200608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PRESENTER_DUMMYTAG" val="&lt;DummyForForceWrite&gt;&lt;/DummyForForceWrite&gt;"/>
  <p:tag name="HTML_SHAPEINFO" val="&lt;ThreeDShapeInfo&gt;&lt;uuid val=&quot;{54E43EFB-42B2-4E16-B962-4F4E7DFAA721}&quot;/&gt;&lt;isInvalidForFieldText val=&quot;0&quot;/&gt;&lt;Image&gt;&lt;filename val=&quot;C:\Users\delroy\AppData\Local\Temp\CP1454021134750Session\CPTrustFolder1454021134750\PPTImport1454021183531\data\asimages\{54E43EFB-42B2-4E16-B962-4F4E7DFAA721}_1.png&quot;/&gt;&lt;left val=&quot;167&quot;/&gt;&lt;top val=&quot;249&quot;/&gt;&lt;width val=&quot;945&quot;/&gt;&lt;height val=&quot;174&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3&quot;/&gt;&lt;lineCharCount val=&quot;31&quot;/&gt;&lt;/TableIndex&gt;&lt;/ShapeTextInfo&gt;"/>
  <p:tag name="PRESENTER_DUMMYTAG" val="&lt;DummyForForceWrite&gt;&lt;/DummyForForceWrite&gt;"/>
  <p:tag name="HTML_SHAPEINFO" val="&lt;ThreeDShapeInfo&gt;&lt;uuid val=&quot;{BBC10447-5164-42FD-BFED-05F551A78AF2}&quot;/&gt;&lt;isInvalidForFieldText val=&quot;0&quot;/&gt;&lt;Image&gt;&lt;filename val=&quot;C:\Users\delroy\AppData\Local\Temp\CP1454021134750Session\CPTrustFolder1454021134750\PPTImport1454021183531\data\asimages\{BBC10447-5164-42FD-BFED-05F551A78AF2}_1.png&quot;/&gt;&lt;left val=&quot;282&quot;/&gt;&lt;top val=&quot;452&quot;/&gt;&lt;width val=&quot;715&quot;/&gt;&lt;height val=&quot;135&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C765D420-57E9-41BD-AF66-18C2D6884BD4}&quot;/&gt;&lt;isInvalidForFieldText val=&quot;0&quot;/&gt;&lt;Image&gt;&lt;filename val=&quot;C:\Users\delroy\AppData\Local\Temp\CP1454021134750Session\CPTrustFolder1454021134750\PPTImport1454021183531\data\asimages\{C765D420-57E9-41BD-AF66-18C2D6884BD4}_1.png&quot;/&gt;&lt;left val=&quot;167&quot;/&gt;&lt;top val=&quot;647&quot;/&gt;&lt;width val=&quot;159&quot;/&gt;&lt;height val=&quot;3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4&quot;/&gt;&lt;lineCharCount val=&quot;12&quot;/&gt;&lt;/TableIndex&gt;&lt;/ShapeTextInfo&gt;"/>
  <p:tag name="HTML_SHAPEINFO" val="&lt;ThreeDShapeInfo&gt;&lt;uuid val=&quot;{D542A18A-C224-4317-9F9F-564D4E83B3C0}&quot;/&gt;&lt;isInvalidForFieldText val=&quot;0&quot;/&gt;&lt;Image&gt;&lt;filename val=&quot;C:\Users\delroy\AppData\Local\Temp\CP1454021134750Session\CPTrustFolder1454021134750\PPTImport1454021183531\data\asimages\{D542A18A-C224-4317-9F9F-564D4E83B3C0}_2.png&quot;/&gt;&lt;left val=&quot;233&quot;/&gt;&lt;top val=&quot;100&quot;/&gt;&lt;width val=&quot;813&quot;/&gt;&lt;height val=&quot;12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37&quot;/&gt;&lt;lineCharCount val=&quot;41&quot;/&gt;&lt;lineCharCount val=&quot;5&quot;/&gt;&lt;lineCharCount val=&quot;42&quot;/&gt;&lt;lineCharCount val=&quot;39&quot;/&gt;&lt;lineCharCount val=&quot;28&quot;/&gt;&lt;lineCharCount val=&quot;40&quot;/&gt;&lt;lineCharCount val=&quot;36&quot;/&gt;&lt;lineCharCount val=&quot;1&quot;/&gt;&lt;/TableIndex&gt;&lt;/ShapeTextInfo&gt;"/>
  <p:tag name="HTML_SHAPEINFO" val="&lt;ThreeDShapeInfo&gt;&lt;uuid val=&quot;{6D6800A2-BF32-4034-8FEF-FAF3FEFA9212}&quot;/&gt;&lt;isInvalidForFieldText val=&quot;0&quot;/&gt;&lt;Image&gt;&lt;filename val=&quot;C:\Users\delroy\AppData\Local\Temp\CP1454021134750Session\CPTrustFolder1454021134750\PPTImport1454021183531\data\asimages\{6D6800A2-BF32-4034-8FEF-FAF3FEFA9212}_2.png&quot;/&gt;&lt;left val=&quot;660&quot;/&gt;&lt;top val=&quot;273&quot;/&gt;&lt;width val=&quot;457&quot;/&gt;&lt;height val=&quot;329&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BBA01527-733C-4339-ADBD-EA622EB70D47}&quot;/&gt;&lt;isInvalidForFieldText val=&quot;0&quot;/&gt;&lt;Image&gt;&lt;filename val=&quot;C:\Users\delroy\AppData\Local\Temp\CP1454021134750Session\CPTrustFolder1454021134750\PPTImport1454021183531\data\asimages\{BBA01527-733C-4339-ADBD-EA622EB70D47}_3.png&quot;/&gt;&lt;left val=&quot;90&quot;/&gt;&lt;top val=&quot;242&quot;/&gt;&lt;width val=&quot;524&quot;/&gt;&lt;height val=&quot;85&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3&quot;/&gt;&lt;lineCharCount val=&quot;23&quot;/&gt;&lt;lineCharCount val=&quot;33&quot;/&gt;&lt;/TableIndex&gt;&lt;/ShapeTextInfo&gt;"/>
  <p:tag name="HTML_SHAPEINFO" val="&lt;ThreeDShapeInfo&gt;&lt;uuid val=&quot;{9CE948E2-A11A-4504-880E-FB05D011D5B8}&quot;/&gt;&lt;isInvalidForFieldText val=&quot;0&quot;/&gt;&lt;Image&gt;&lt;filename val=&quot;C:\Users\delroy\AppData\Local\Temp\CP1454021134750Session\CPTrustFolder1454021134750\PPTImport1454021183531\data\asimages\{9CE948E2-A11A-4504-880E-FB05D011D5B8}_3.png&quot;/&gt;&lt;left val=&quot;86&quot;/&gt;&lt;top val=&quot;326&quot;/&gt;&lt;width val=&quot;528&quot;/&gt;&lt;height val=&quot;276&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3&quot;/&gt;&lt;lineCharCount val=&quot;22&quot;/&gt;&lt;lineCharCount val=&quot;33&quot;/&gt;&lt;lineCharCount val=&quot;18&quot;/&gt;&lt;lineCharCount val=&quot;38&quot;/&gt;&lt;lineCharCount val=&quot;13&quot;/&gt;&lt;/TableIndex&gt;&lt;/ShapeTextInfo&gt;"/>
  <p:tag name="HTML_SHAPEINFO" val="&lt;ThreeDShapeInfo&gt;&lt;uuid val=&quot;{AAE17228-38D1-481D-BF10-BBF49EA14C99}&quot;/&gt;&lt;isInvalidForFieldText val=&quot;0&quot;/&gt;&lt;Image&gt;&lt;filename val=&quot;C:\Users\delroy\AppData\Local\Temp\CP1454021134750Session\CPTrustFolder1454021134750\PPTImport1454021183531\data\asimages\{AAE17228-38D1-481D-BF10-BBF49EA14C99}_3.png&quot;/&gt;&lt;left val=&quot;660&quot;/&gt;&lt;top val=&quot;326&quot;/&gt;&lt;width val=&quot;519&quot;/&gt;&lt;height val=&quot;276&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 name="HTML_SHAPEINFO" val="&lt;ThreeDShapeInfo&gt;&lt;uuid val=&quot;{F48C620A-365C-4AFA-A22B-1C93C1EA18E7}&quot;/&gt;&lt;isInvalidForFieldText val=&quot;0&quot;/&gt;&lt;Image&gt;&lt;filename val=&quot;C:\Users\delroy\AppData\Local\Temp\CP1454021134750Session\CPTrustFolder1454021134750\PPTImport1454021183531\data\asimages\{F48C620A-365C-4AFA-A22B-1C93C1EA18E7}_3.png&quot;/&gt;&lt;left val=&quot;664&quot;/&gt;&lt;top val=&quot;242&quot;/&gt;&lt;width val=&quot;506&quot;/&gt;&lt;height val=&quot;8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20&quot;/&gt;&lt;/TableIndex&gt;&lt;/ShapeTextInfo&gt;"/>
  <p:tag name="HTML_SHAPEINFO" val="&lt;ThreeDShapeInfo&gt;&lt;uuid val=&quot;{084D37B5-35FB-4644-9C4C-11C5DA92FCEC}&quot;/&gt;&lt;isInvalidForFieldText val=&quot;0&quot;/&gt;&lt;Image&gt;&lt;filename val=&quot;C:\Users\delroy\AppData\Local\Temp\CP1454021134750Session\CPTrustFolder1454021134750\PPTImport1454021183531\data\asimages\{084D37B5-35FB-4644-9C4C-11C5DA92FCEC}_3.png&quot;/&gt;&lt;left val=&quot;233&quot;/&gt;&lt;top val=&quot;100&quot;/&gt;&lt;width val=&quot;813&quot;/&gt;&lt;height val=&quot;126&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13&quot;/&gt;&lt;/TableIndex&gt;&lt;/ShapeTextInfo&gt;"/>
  <p:tag name="HTML_SHAPEINFO" val="&lt;ThreeDShapeInfo&gt;&lt;uuid val=&quot;{7C983C33-1AB6-4EED-A522-DCF646A43269}&quot;/&gt;&lt;isInvalidForFieldText val=&quot;0&quot;/&gt;&lt;Image&gt;&lt;filename val=&quot;C:\Users\delroy\AppData\Local\Temp\CP1454021134750Session\CPTrustFolder1454021134750\PPTImport1454021183531\data\asimages\{7C983C33-1AB6-4EED-A522-DCF646A43269}_4.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14&quot;/&gt;&lt;lineCharCount val=&quot;20&quot;/&gt;&lt;lineCharCount val=&quot;16&quot;/&gt;&lt;lineCharCount val=&quot;1&quot;/&gt;&lt;lineCharCount val=&quot;20&quot;/&gt;&lt;lineCharCount val=&quot;17&quot;/&gt;&lt;/TableIndex&gt;&lt;/ShapeTextInfo&gt;"/>
  <p:tag name="HTML_SHAPEINFO" val="&lt;ThreeDShapeInfo&gt;&lt;uuid val=&quot;{E7605F18-5517-4511-A087-A5D72F9B453F}&quot;/&gt;&lt;isInvalidForFieldText val=&quot;0&quot;/&gt;&lt;Image&gt;&lt;filename val=&quot;C:\Users\delroy\AppData\Local\Temp\CP1454021134750Session\CPTrustFolder1454021134750\PPTImport1454021183531\data\asimages\{E7605F18-5517-4511-A087-A5D72F9B453F}_4.png&quot;/&gt;&lt;left val=&quot;161&quot;/&gt;&lt;top val=&quot;273&quot;/&gt;&lt;width val=&quot;453&quot;/&gt;&lt;height val=&quot;329&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22&quot;/&gt;&lt;lineCharCount val=&quot;9&quot;/&gt;&lt;lineCharCount val=&quot;2&quot;/&gt;&lt;lineCharCount val=&quot;11&quot;/&gt;&lt;lineCharCount val=&quot;11&quot;/&gt;&lt;lineCharCount val=&quot;3&quot;/&gt;&lt;lineCharCount val=&quot;12&quot;/&gt;&lt;lineCharCount val=&quot;1&quot;/&gt;&lt;/TableIndex&gt;&lt;/ShapeTextInfo&gt;"/>
  <p:tag name="HTML_SHAPEINFO" val="&lt;ThreeDShapeInfo&gt;&lt;uuid val=&quot;{7C6A216F-3AF7-426C-964A-851F8FB37B5F}&quot;/&gt;&lt;isInvalidForFieldText val=&quot;0&quot;/&gt;&lt;Image&gt;&lt;filename val=&quot;C:\Users\delroy\AppData\Local\Temp\CP1454021134750Session\CPTrustFolder1454021134750\PPTImport1454021183531\data\asimages\{7C6A216F-3AF7-426C-964A-851F8FB37B5F}_4.png&quot;/&gt;&lt;left val=&quot;659&quot;/&gt;&lt;top val=&quot;273&quot;/&gt;&lt;width val=&quot;454&quot;/&gt;&lt;height val=&quot;329&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 name="HTML_SHAPEINFO" val="&lt;ThreeDShapeInfo&gt;&lt;uuid val=&quot;{18EBA292-9B95-472F-ABA0-D6A9E78388AD}&quot;/&gt;&lt;isInvalidForFieldText val=&quot;0&quot;/&gt;&lt;Image&gt;&lt;filename val=&quot;C:\Users\delroy\AppData\Local\Temp\CP1454021134750Session\CPTrustFolder1454021134750\PPTImport1454021183531\data\asimages\{18EBA292-9B95-472F-ABA0-D6A9E78388AD}_5.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5&quot;/&gt;&lt;lineCharCount val=&quot;19&quot;/&gt;&lt;lineCharCount val=&quot;12&quot;/&gt;&lt;lineCharCount val=&quot;2&quot;/&gt;&lt;lineCharCount val=&quot;13&quot;/&gt;&lt;lineCharCount val=&quot;16&quot;/&gt;&lt;lineCharCount val=&quot;12&quot;/&gt;&lt;lineCharCount val=&quot;26&quot;/&gt;&lt;lineCharCount val=&quot;25&quot;/&gt;&lt;lineCharCount val=&quot;3&quot;/&gt;&lt;lineCharCount val=&quot;1&quot;/&gt;&lt;lineCharCount val=&quot;19&quot;/&gt;&lt;lineCharCount val=&quot;25&quot;/&gt;&lt;lineCharCount val=&quot;1&quot;/&gt;&lt;lineCharCount val=&quot;19&quot;/&gt;&lt;lineCharCount val=&quot;23&quot;/&gt;&lt;/TableIndex&gt;&lt;/ShapeTextInfo&gt;"/>
  <p:tag name="HTML_SHAPEINFO" val="&lt;ThreeDShapeInfo&gt;&lt;uuid val=&quot;{0190121A-E269-474A-9B70-8471E255B517}&quot;/&gt;&lt;isInvalidForFieldText val=&quot;0&quot;/&gt;&lt;Image&gt;&lt;filename val=&quot;C:\Users\delroy\AppData\Local\Temp\CP1454021134750Session\CPTrustFolder1454021134750\PPTImport1454021183531\data\asimages\{0190121A-E269-474A-9B70-8471E255B517}_5.png&quot;/&gt;&lt;left val=&quot;662&quot;/&gt;&lt;top val=&quot;264&quot;/&gt;&lt;width val=&quot;452&quot;/&gt;&lt;height val=&quot;379&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484</TotalTime>
  <Words>838</Words>
  <Application>Microsoft Office PowerPoint</Application>
  <PresentationFormat>Widescreen</PresentationFormat>
  <Paragraphs>64</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Consolas</vt:lpstr>
      <vt:lpstr>Gill Sans MT</vt:lpstr>
      <vt:lpstr>Parcel</vt:lpstr>
      <vt:lpstr>Introduction to Templates</vt:lpstr>
      <vt:lpstr>Function Parameters are placeholders</vt:lpstr>
      <vt:lpstr>Same Operation Different Data Types</vt:lpstr>
      <vt:lpstr>When Overloading doesn’t work, Use templates</vt:lpstr>
      <vt:lpstr>Generalized template classes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Templates</dc:title>
  <dc:creator>Delroy Brinkerhoff</dc:creator>
  <cp:lastModifiedBy>delroy</cp:lastModifiedBy>
  <cp:revision>16</cp:revision>
  <dcterms:created xsi:type="dcterms:W3CDTF">2016-07-13T22:03:45Z</dcterms:created>
  <dcterms:modified xsi:type="dcterms:W3CDTF">2024-11-22T03:32:52Z</dcterms:modified>
</cp:coreProperties>
</file>