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heme/theme2.xml" ContentType="application/vnd.openxmlformats-officedocument.them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3.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4.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5.xml" ContentType="application/vnd.openxmlformats-officedocument.presentationml.notesSlide+xml"/>
  <Override PartName="/ppt/ink/ink1.xml" ContentType="application/inkml+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6.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7.xml" ContentType="application/vnd.openxmlformats-officedocument.presentationml.notesSlide+xml"/>
  <Override PartName="/ppt/ink/ink2.xml" ContentType="application/inkml+xml"/>
  <Override PartName="/ppt/tags/tag40.xml" ContentType="application/vnd.openxmlformats-officedocument.presentationml.tags+xml"/>
  <Override PartName="/ppt/tags/tag41.xml" ContentType="application/vnd.openxmlformats-officedocument.presentationml.tags+xml"/>
  <Override PartName="/ppt/notesSlides/notesSlide8.xml" ContentType="application/vnd.openxmlformats-officedocument.presentationml.notesSlide+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64" r:id="rId4"/>
    <p:sldId id="258" r:id="rId5"/>
    <p:sldId id="260" r:id="rId6"/>
    <p:sldId id="265"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80" autoAdjust="0"/>
    <p:restoredTop sz="94660"/>
  </p:normalViewPr>
  <p:slideViewPr>
    <p:cSldViewPr snapToGrid="0">
      <p:cViewPr varScale="1">
        <p:scale>
          <a:sx n="106" d="100"/>
          <a:sy n="106" d="100"/>
        </p:scale>
        <p:origin x="63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8T15:31:06.545"/>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1,'23133'0,"-23117"0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8T15:43:49.522"/>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1,'22291'0,"-22275"0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1-28T15:57:28.042"/>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0,'23021'0,"-23004"0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B3EEC8-62EE-4C13-A8AB-7EA06B650A83}" type="datetimeFigureOut">
              <a:rPr lang="en-US" smtClean="0"/>
              <a:t>12/6/2024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A09057-A3B0-4043-B363-0BCF46E52C02}" type="slidenum">
              <a:rPr lang="en-US" smtClean="0"/>
              <a:t>‹#›</a:t>
            </a:fld>
            <a:endParaRPr lang="en-US" dirty="0"/>
          </a:p>
        </p:txBody>
      </p:sp>
    </p:spTree>
    <p:extLst>
      <p:ext uri="{BB962C8B-B14F-4D97-AF65-F5344CB8AC3E}">
        <p14:creationId xmlns:p14="http://schemas.microsoft.com/office/powerpoint/2010/main" val="41726402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Well-formed functions perform a single task. Parameterizing them separates the operations from their data, typically supplied by a client or application program. Templates further generalize functions by divorcing the data from a specific type.</a:t>
            </a:r>
          </a:p>
          <a:p>
            <a:endParaRPr lang="en-US" dirty="0"/>
          </a:p>
        </p:txBody>
      </p:sp>
      <p:sp>
        <p:nvSpPr>
          <p:cNvPr id="4" name="Slide Number Placeholder 3"/>
          <p:cNvSpPr>
            <a:spLocks noGrp="1"/>
          </p:cNvSpPr>
          <p:nvPr>
            <p:ph type="sldNum" sz="quarter" idx="5"/>
          </p:nvPr>
        </p:nvSpPr>
        <p:spPr/>
        <p:txBody>
          <a:bodyPr/>
          <a:lstStyle/>
          <a:p>
            <a:fld id="{A0A09057-A3B0-4043-B363-0BCF46E52C02}" type="slidenum">
              <a:rPr lang="en-US" smtClean="0"/>
              <a:t>1</a:t>
            </a:fld>
            <a:endParaRPr lang="en-US" dirty="0"/>
          </a:p>
        </p:txBody>
      </p:sp>
    </p:spTree>
    <p:extLst>
      <p:ext uri="{BB962C8B-B14F-4D97-AF65-F5344CB8AC3E}">
        <p14:creationId xmlns:p14="http://schemas.microsoft.com/office/powerpoint/2010/main" val="655178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swap function demonstrates the template syntax and how it benefits some functions. The first line activates the templating mechanism and introduces the template variable. Initially, C++ only recognized the “class” keyword in the template statement but now also accepts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typename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The template variable, T, replaces the data type name throughout the function definition, allowing the swap function to operate with all data types supporting the assignment operation. Programmers may choose any appropriate variable name, but T is traditional.</a:t>
            </a:r>
          </a:p>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Calling a template function from an application program looks like any other function call. In this example, the compiler deduces the data types “double” and “Person” from the calls’ arguments, making one instance of the swap function for each type: one capable of swapping doubles and another for swapping Person objects.</a:t>
            </a:r>
          </a:p>
          <a:p>
            <a:endParaRPr lang="en-US" dirty="0"/>
          </a:p>
        </p:txBody>
      </p:sp>
      <p:sp>
        <p:nvSpPr>
          <p:cNvPr id="4" name="Slide Number Placeholder 3"/>
          <p:cNvSpPr>
            <a:spLocks noGrp="1"/>
          </p:cNvSpPr>
          <p:nvPr>
            <p:ph type="sldNum" sz="quarter" idx="5"/>
          </p:nvPr>
        </p:nvSpPr>
        <p:spPr/>
        <p:txBody>
          <a:bodyPr/>
          <a:lstStyle/>
          <a:p>
            <a:fld id="{A0A09057-A3B0-4043-B363-0BCF46E52C02}" type="slidenum">
              <a:rPr lang="en-US" smtClean="0"/>
              <a:t>2</a:t>
            </a:fld>
            <a:endParaRPr lang="en-US" dirty="0"/>
          </a:p>
        </p:txBody>
      </p:sp>
    </p:spTree>
    <p:extLst>
      <p:ext uri="{BB962C8B-B14F-4D97-AF65-F5344CB8AC3E}">
        <p14:creationId xmlns:p14="http://schemas.microsoft.com/office/powerpoint/2010/main" val="1002443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Although the calling syntax for template and non-template functions is the same, their organization and the way the C++ compiler system processes them are very different:</a:t>
            </a:r>
          </a:p>
          <a:p>
            <a:pPr marL="342900" marR="0" lvl="0" indent="-342900">
              <a:lnSpc>
                <a:spcPct val="107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Unlike “normal” functions, application programmers put template functions in header files.</a:t>
            </a:r>
          </a:p>
          <a:p>
            <a:pPr marL="342900" marR="0" lvl="0" indent="-342900">
              <a:lnSpc>
                <a:spcPct val="107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Application programs #include the header file.</a:t>
            </a:r>
          </a:p>
          <a:p>
            <a:pPr marL="342900" marR="0" lvl="0" indent="-342900">
              <a:lnSpc>
                <a:spcPct val="107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preprocessor copies the C++ source code from the header to the application program file.</a:t>
            </a:r>
          </a:p>
          <a:p>
            <a:pPr marL="342900" marR="0" lvl="0" indent="-342900">
              <a:lnSpc>
                <a:spcPct val="107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compiler deduces the argument’s type from their definition in the function.</a:t>
            </a:r>
          </a:p>
          <a:p>
            <a:pPr marL="342900" marR="0" lvl="0" indent="-342900">
              <a:lnSpc>
                <a:spcPct val="107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compiler expands or replaces the template variable with the deduced data type, making one instance or copy of the function for each deduced data type.</a:t>
            </a:r>
          </a:p>
          <a:p>
            <a:pPr marL="342900" marR="0" lvl="0" indent="-342900">
              <a:lnSpc>
                <a:spcPct val="107000"/>
              </a:lnSpc>
              <a:spcAft>
                <a:spcPts val="800"/>
              </a:spcAft>
              <a:buFont typeface="+mj-lt"/>
              <a:buAutoNum type="arabicPeriod"/>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Only after the preprocessor copies the function into the application, deduces the type, and replaces the template variable with the type can the compiler translate the function into machine code.</a:t>
            </a:r>
          </a:p>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One observation clarifies template organization and processing: The compiler must “see” how the application program defines the data passed to the function’s parameters to deduce its type, and it can only “see” the definition in the function’s source code.</a:t>
            </a:r>
          </a:p>
          <a:p>
            <a:endParaRPr lang="en-US" dirty="0"/>
          </a:p>
        </p:txBody>
      </p:sp>
      <p:sp>
        <p:nvSpPr>
          <p:cNvPr id="4" name="Slide Number Placeholder 3"/>
          <p:cNvSpPr>
            <a:spLocks noGrp="1"/>
          </p:cNvSpPr>
          <p:nvPr>
            <p:ph type="sldNum" sz="quarter" idx="5"/>
          </p:nvPr>
        </p:nvSpPr>
        <p:spPr/>
        <p:txBody>
          <a:bodyPr/>
          <a:lstStyle/>
          <a:p>
            <a:fld id="{A0A09057-A3B0-4043-B363-0BCF46E52C02}" type="slidenum">
              <a:rPr lang="en-US" smtClean="0"/>
              <a:t>3</a:t>
            </a:fld>
            <a:endParaRPr lang="en-US" dirty="0"/>
          </a:p>
        </p:txBody>
      </p:sp>
    </p:spTree>
    <p:extLst>
      <p:ext uri="{BB962C8B-B14F-4D97-AF65-F5344CB8AC3E}">
        <p14:creationId xmlns:p14="http://schemas.microsoft.com/office/powerpoint/2010/main" val="101295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provides a rich set of template functions and classes collectively called the “Standard Template Library” or STL. There are too many library components to examine in detail, so we take one function, min, from the &lt;algorithm&gt; header file as a representative example. The min function orders its two parameters (i.e., determines which one comes first) and returns the smallest. The fundamental types are naturally orderable – 5 is naturally less than 10. Making min a template function allows it to work with integers, doubles, and the rest of the fundamental types.</a:t>
            </a:r>
          </a:p>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An application program uses min by including the &lt;algorithm&gt; header file and calling the function. The compiler determines the data type to replace the template variable, T, from the function arguments. However, objects are typically more complex than the fundamental types and may lack a “natural” ordering, or the order may be unclear.</a:t>
            </a:r>
          </a:p>
          <a:p>
            <a:endParaRPr lang="en-US" dirty="0"/>
          </a:p>
        </p:txBody>
      </p:sp>
      <p:sp>
        <p:nvSpPr>
          <p:cNvPr id="4" name="Slide Number Placeholder 3"/>
          <p:cNvSpPr>
            <a:spLocks noGrp="1"/>
          </p:cNvSpPr>
          <p:nvPr>
            <p:ph type="sldNum" sz="quarter" idx="5"/>
          </p:nvPr>
        </p:nvSpPr>
        <p:spPr/>
        <p:txBody>
          <a:bodyPr/>
          <a:lstStyle/>
          <a:p>
            <a:fld id="{A0A09057-A3B0-4043-B363-0BCF46E52C02}" type="slidenum">
              <a:rPr lang="en-US" smtClean="0"/>
              <a:t>4</a:t>
            </a:fld>
            <a:endParaRPr lang="en-US" dirty="0"/>
          </a:p>
        </p:txBody>
      </p:sp>
    </p:spTree>
    <p:extLst>
      <p:ext uri="{BB962C8B-B14F-4D97-AF65-F5344CB8AC3E}">
        <p14:creationId xmlns:p14="http://schemas.microsoft.com/office/powerpoint/2010/main" val="2892560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To illustrate the challenge of ordering objects, imagine an application program with a class named Employee. The class has two attributes: a name and an identification number. It seems “natural” to order two Employee objects alphabetically by their names, but this is not an intrinsic or automatic operation like it is with the fundamental types. However, a class programmer can make it automatic by overloading the “less than” operator for the Employee class.</a:t>
            </a:r>
          </a:p>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overloaded Employee operator extracts the name from each parameter and uses the overloaded string operator to complete the comparison. The min template function requires the ordering function to return a Boolean value or one it can unambiguously convert to a Boolean. The string operator returns a Boolean value, which the Employee operator passes along, satisfying the min function’s ordering requirement. Given the illustrated overloaded operator, the min function works seamlessly with Employee objects.</a:t>
            </a:r>
          </a:p>
          <a:p>
            <a:endParaRPr lang="en-US" dirty="0"/>
          </a:p>
        </p:txBody>
      </p:sp>
      <p:sp>
        <p:nvSpPr>
          <p:cNvPr id="4" name="Slide Number Placeholder 3"/>
          <p:cNvSpPr>
            <a:spLocks noGrp="1"/>
          </p:cNvSpPr>
          <p:nvPr>
            <p:ph type="sldNum" sz="quarter" idx="5"/>
          </p:nvPr>
        </p:nvSpPr>
        <p:spPr/>
        <p:txBody>
          <a:bodyPr/>
          <a:lstStyle/>
          <a:p>
            <a:fld id="{A0A09057-A3B0-4043-B363-0BCF46E52C02}" type="slidenum">
              <a:rPr lang="en-US" smtClean="0"/>
              <a:t>5</a:t>
            </a:fld>
            <a:endParaRPr lang="en-US" dirty="0"/>
          </a:p>
        </p:txBody>
      </p:sp>
    </p:spTree>
    <p:extLst>
      <p:ext uri="{BB962C8B-B14F-4D97-AF65-F5344CB8AC3E}">
        <p14:creationId xmlns:p14="http://schemas.microsoft.com/office/powerpoint/2010/main" val="2033294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Implementing object ordering by overloading the “less than” operator is insufficient in two situations. The first is when a class doesn’t have an overloaded operator, and the application programmers don’t “own” the class, implying they can’t add the operator. The second is when the application needs to order objects in multiple ways at different times. For example, sometimes the application must order Employee objects by name and other times by id number. A second STL min function solves this problem with a third parameter called a comparator, denoting its type with a second template variable called “Compare.”</a:t>
            </a:r>
          </a:p>
          <a:p>
            <a:pPr marL="0" marR="0">
              <a:lnSpc>
                <a:spcPct val="107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STL functions support two kinds of comparators: a function comparing two template objects and returning a Boolean value based on a programmer-specified ordering or an instance of a class defining such a function. In this example, one comparator can order Employee objects by name, while another orders them by id number. STL functions pass function comparators as pointers and comparator objects by reference.</a:t>
            </a:r>
          </a:p>
          <a:p>
            <a:endParaRPr lang="en-US" dirty="0"/>
          </a:p>
        </p:txBody>
      </p:sp>
      <p:sp>
        <p:nvSpPr>
          <p:cNvPr id="4" name="Slide Number Placeholder 3"/>
          <p:cNvSpPr>
            <a:spLocks noGrp="1"/>
          </p:cNvSpPr>
          <p:nvPr>
            <p:ph type="sldNum" sz="quarter" idx="5"/>
          </p:nvPr>
        </p:nvSpPr>
        <p:spPr/>
        <p:txBody>
          <a:bodyPr/>
          <a:lstStyle/>
          <a:p>
            <a:fld id="{A0A09057-A3B0-4043-B363-0BCF46E52C02}" type="slidenum">
              <a:rPr lang="en-US" smtClean="0"/>
              <a:t>6</a:t>
            </a:fld>
            <a:endParaRPr lang="en-US" dirty="0"/>
          </a:p>
        </p:txBody>
      </p:sp>
    </p:spTree>
    <p:extLst>
      <p:ext uri="{BB962C8B-B14F-4D97-AF65-F5344CB8AC3E}">
        <p14:creationId xmlns:p14="http://schemas.microsoft.com/office/powerpoint/2010/main" val="4286797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Creating and using comparator functions is straightforward – the hard part is the declaration syntax, which the template library handles. This example assumes that the Employee class defines the comparator functions or that the application programmers can add them. Rather than directly accessing a class’s private member variables, programmers can implement comparator functions in the application as non-friend functions using a class’s getter functions. Applications can’t use this technique if the class doesn’t define the comparators or getter functions.</a:t>
            </a:r>
          </a:p>
          <a:p>
            <a:endParaRPr lang="en-US" dirty="0"/>
          </a:p>
        </p:txBody>
      </p:sp>
      <p:sp>
        <p:nvSpPr>
          <p:cNvPr id="4" name="Slide Number Placeholder 3"/>
          <p:cNvSpPr>
            <a:spLocks noGrp="1"/>
          </p:cNvSpPr>
          <p:nvPr>
            <p:ph type="sldNum" sz="quarter" idx="5"/>
          </p:nvPr>
        </p:nvSpPr>
        <p:spPr/>
        <p:txBody>
          <a:bodyPr/>
          <a:lstStyle/>
          <a:p>
            <a:fld id="{A0A09057-A3B0-4043-B363-0BCF46E52C02}" type="slidenum">
              <a:rPr lang="en-US" smtClean="0"/>
              <a:t>7</a:t>
            </a:fld>
            <a:endParaRPr lang="en-US" dirty="0"/>
          </a:p>
        </p:txBody>
      </p:sp>
    </p:spTree>
    <p:extLst>
      <p:ext uri="{BB962C8B-B14F-4D97-AF65-F5344CB8AC3E}">
        <p14:creationId xmlns:p14="http://schemas.microsoft.com/office/powerpoint/2010/main" val="23434741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Implementing a comparator object is straightforward, assuming that the ordered objects provide appropriate getter functions. Comparator objects override the “function call” operator, formed by a pair of parentheses. Objects overloading this operator are often called “functors.” Once an application specifies a comparator class and instantiates an object from it, using the comparator object is easy: the object becomes the third min function argument.</a:t>
            </a:r>
          </a:p>
          <a:p>
            <a:endParaRPr lang="en-US" dirty="0"/>
          </a:p>
        </p:txBody>
      </p:sp>
      <p:sp>
        <p:nvSpPr>
          <p:cNvPr id="4" name="Slide Number Placeholder 3"/>
          <p:cNvSpPr>
            <a:spLocks noGrp="1"/>
          </p:cNvSpPr>
          <p:nvPr>
            <p:ph type="sldNum" sz="quarter" idx="5"/>
          </p:nvPr>
        </p:nvSpPr>
        <p:spPr/>
        <p:txBody>
          <a:bodyPr/>
          <a:lstStyle/>
          <a:p>
            <a:fld id="{A0A09057-A3B0-4043-B363-0BCF46E52C02}" type="slidenum">
              <a:rPr lang="en-US" smtClean="0"/>
              <a:t>8</a:t>
            </a:fld>
            <a:endParaRPr lang="en-US" dirty="0"/>
          </a:p>
        </p:txBody>
      </p:sp>
    </p:spTree>
    <p:extLst>
      <p:ext uri="{BB962C8B-B14F-4D97-AF65-F5344CB8AC3E}">
        <p14:creationId xmlns:p14="http://schemas.microsoft.com/office/powerpoint/2010/main" val="14840652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12/6/2024</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12/6/2024</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12/6/2024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12/6/2024</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12/6/2024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12/6/2024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12/6/2024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12/6/2024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12/6/2024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12/6/2024</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2.png"/><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customXml" Target="../ink/ink1.xml"/><Relationship Id="rId5" Type="http://schemas.openxmlformats.org/officeDocument/2006/relationships/image" Target="../media/image1.pn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3.png"/><Relationship Id="rId5" Type="http://schemas.openxmlformats.org/officeDocument/2006/relationships/customXml" Target="../ink/ink2.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image" Target="../media/image4.png"/><Relationship Id="rId5" Type="http://schemas.openxmlformats.org/officeDocument/2006/relationships/customXml" Target="../ink/ink3.xml"/><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Template Functions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Creating functions operating on general data types</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D57DABA-D84A-426E-A130-9C5B4EB358E9}"/>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Generalized Data Types</a:t>
            </a:r>
          </a:p>
        </p:txBody>
      </p:sp>
      <p:sp>
        <p:nvSpPr>
          <p:cNvPr id="3" name="Content Placeholder 2">
            <a:extLst>
              <a:ext uri="{FF2B5EF4-FFF2-40B4-BE49-F238E27FC236}">
                <a16:creationId xmlns:a16="http://schemas.microsoft.com/office/drawing/2014/main" id="{65182CE7-5E25-42E1-8EFE-7EF6C48D686A}"/>
              </a:ext>
            </a:extLst>
          </p:cNvPr>
          <p:cNvSpPr>
            <a:spLocks noGrp="1"/>
          </p:cNvSpPr>
          <p:nvPr>
            <p:ph sz="half" idx="1"/>
            <p:custDataLst>
              <p:tags r:id="rId2"/>
            </p:custDataLst>
          </p:nvPr>
        </p:nvSpPr>
        <p:spPr>
          <a:xfrm>
            <a:off x="1949570" y="2638044"/>
            <a:ext cx="3904113" cy="3101982"/>
          </a:xfrm>
        </p:spPr>
        <p:txBody>
          <a:bodyPr>
            <a:normAutofit/>
          </a:bodyPr>
          <a:lstStyle/>
          <a:p>
            <a:pPr marL="0" indent="0">
              <a:spcBef>
                <a:spcPts val="0"/>
              </a:spcBef>
              <a:buNone/>
            </a:pPr>
            <a:r>
              <a:rPr lang="en-US" dirty="0">
                <a:latin typeface="Consolas" panose="020B0609020204030204" pitchFamily="49" charset="0"/>
                <a:cs typeface="Courier New" panose="02070309020205020404" pitchFamily="49" charset="0"/>
              </a:rPr>
              <a:t>//template &lt;</a:t>
            </a:r>
            <a:r>
              <a:rPr lang="en-US" dirty="0">
                <a:highlight>
                  <a:srgbClr val="FFFF00"/>
                </a:highlight>
                <a:latin typeface="Consolas" panose="020B0609020204030204" pitchFamily="49" charset="0"/>
                <a:cs typeface="Courier New" panose="02070309020205020404" pitchFamily="49" charset="0"/>
              </a:rPr>
              <a:t>class</a:t>
            </a:r>
            <a:r>
              <a:rPr lang="en-US" dirty="0">
                <a:latin typeface="Consolas" panose="020B0609020204030204" pitchFamily="49" charset="0"/>
                <a:cs typeface="Courier New" panose="02070309020205020404" pitchFamily="49" charset="0"/>
              </a:rPr>
              <a:t> </a:t>
            </a:r>
            <a:r>
              <a:rPr lang="en-US" dirty="0">
                <a:solidFill>
                  <a:srgbClr val="FF0000"/>
                </a:solidFill>
                <a:latin typeface="Consolas" panose="020B0609020204030204" pitchFamily="49" charset="0"/>
                <a:cs typeface="Courier New" panose="02070309020205020404" pitchFamily="49" charset="0"/>
              </a:rPr>
              <a:t>T</a:t>
            </a:r>
            <a:r>
              <a:rPr lang="en-US" dirty="0">
                <a:latin typeface="Consolas" panose="020B0609020204030204" pitchFamily="49" charset="0"/>
                <a:cs typeface="Courier New" panose="02070309020205020404" pitchFamily="49" charset="0"/>
              </a:rPr>
              <a:t>&gt;</a:t>
            </a:r>
          </a:p>
          <a:p>
            <a:pPr marL="0" indent="0">
              <a:spcBef>
                <a:spcPts val="0"/>
              </a:spcBef>
              <a:buNone/>
            </a:pPr>
            <a:r>
              <a:rPr lang="en-US" dirty="0">
                <a:latin typeface="Consolas" panose="020B0609020204030204" pitchFamily="49" charset="0"/>
                <a:cs typeface="Courier New" panose="02070309020205020404" pitchFamily="49" charset="0"/>
              </a:rPr>
              <a:t>template &lt;</a:t>
            </a:r>
            <a:r>
              <a:rPr lang="en-US" dirty="0">
                <a:highlight>
                  <a:srgbClr val="FFFF00"/>
                </a:highlight>
                <a:latin typeface="Consolas" panose="020B0609020204030204" pitchFamily="49" charset="0"/>
                <a:cs typeface="Courier New" panose="02070309020205020404" pitchFamily="49" charset="0"/>
              </a:rPr>
              <a:t>typename</a:t>
            </a:r>
            <a:r>
              <a:rPr lang="en-US" dirty="0">
                <a:latin typeface="Consolas" panose="020B0609020204030204" pitchFamily="49" charset="0"/>
                <a:cs typeface="Courier New" panose="02070309020205020404" pitchFamily="49" charset="0"/>
              </a:rPr>
              <a:t> </a:t>
            </a:r>
            <a:r>
              <a:rPr lang="en-US" dirty="0">
                <a:solidFill>
                  <a:srgbClr val="FF0000"/>
                </a:solidFill>
                <a:latin typeface="Consolas" panose="020B0609020204030204" pitchFamily="49" charset="0"/>
                <a:cs typeface="Courier New" panose="02070309020205020404" pitchFamily="49" charset="0"/>
              </a:rPr>
              <a:t>T</a:t>
            </a:r>
            <a:r>
              <a:rPr lang="en-US" dirty="0">
                <a:latin typeface="Consolas" panose="020B0609020204030204" pitchFamily="49" charset="0"/>
                <a:cs typeface="Courier New" panose="02070309020205020404" pitchFamily="49" charset="0"/>
              </a:rPr>
              <a:t>&gt;</a:t>
            </a:r>
          </a:p>
          <a:p>
            <a:pPr marL="0" indent="0">
              <a:spcBef>
                <a:spcPts val="0"/>
              </a:spcBef>
              <a:buNone/>
            </a:pPr>
            <a:r>
              <a:rPr lang="fr-FR" dirty="0">
                <a:latin typeface="Consolas" panose="020B0609020204030204" pitchFamily="49" charset="0"/>
                <a:cs typeface="Courier New" panose="02070309020205020404" pitchFamily="49" charset="0"/>
              </a:rPr>
              <a:t>void swap(</a:t>
            </a:r>
            <a:r>
              <a:rPr lang="fr-FR" dirty="0">
                <a:solidFill>
                  <a:srgbClr val="FF0000"/>
                </a:solidFill>
                <a:latin typeface="Consolas" panose="020B0609020204030204" pitchFamily="49" charset="0"/>
                <a:cs typeface="Courier New" panose="02070309020205020404" pitchFamily="49" charset="0"/>
              </a:rPr>
              <a:t>T</a:t>
            </a:r>
            <a:r>
              <a:rPr lang="fr-FR" dirty="0">
                <a:latin typeface="Consolas" panose="020B0609020204030204" pitchFamily="49" charset="0"/>
                <a:cs typeface="Courier New" panose="02070309020205020404" pitchFamily="49" charset="0"/>
              </a:rPr>
              <a:t>&amp; x, </a:t>
            </a:r>
            <a:r>
              <a:rPr lang="fr-FR" dirty="0">
                <a:solidFill>
                  <a:srgbClr val="FF0000"/>
                </a:solidFill>
                <a:latin typeface="Consolas" panose="020B0609020204030204" pitchFamily="49" charset="0"/>
                <a:cs typeface="Courier New" panose="02070309020205020404" pitchFamily="49" charset="0"/>
              </a:rPr>
              <a:t>T</a:t>
            </a:r>
            <a:r>
              <a:rPr lang="fr-FR" dirty="0">
                <a:latin typeface="Consolas" panose="020B0609020204030204" pitchFamily="49" charset="0"/>
                <a:cs typeface="Courier New" panose="02070309020205020404" pitchFamily="49" charset="0"/>
              </a:rPr>
              <a:t>&amp; y)</a:t>
            </a:r>
          </a:p>
          <a:p>
            <a:pPr marL="0" indent="0">
              <a:spcBef>
                <a:spcPts val="0"/>
              </a:spcBef>
              <a:buNone/>
            </a:pPr>
            <a:r>
              <a:rPr lang="fr-FR" dirty="0">
                <a:latin typeface="Consolas" panose="020B0609020204030204" pitchFamily="49" charset="0"/>
                <a:cs typeface="Courier New" panose="02070309020205020404" pitchFamily="49" charset="0"/>
              </a:rPr>
              <a:t>{</a:t>
            </a:r>
          </a:p>
          <a:p>
            <a:pPr marL="0" indent="0">
              <a:spcBef>
                <a:spcPts val="0"/>
              </a:spcBef>
              <a:buNone/>
            </a:pPr>
            <a:r>
              <a:rPr lang="fr-FR" dirty="0">
                <a:latin typeface="Consolas" panose="020B0609020204030204" pitchFamily="49" charset="0"/>
                <a:cs typeface="Courier New" panose="02070309020205020404" pitchFamily="49" charset="0"/>
              </a:rPr>
              <a:t>	</a:t>
            </a:r>
            <a:r>
              <a:rPr lang="fr-FR" dirty="0">
                <a:solidFill>
                  <a:srgbClr val="FF0000"/>
                </a:solidFill>
                <a:latin typeface="Consolas" panose="020B0609020204030204" pitchFamily="49" charset="0"/>
                <a:cs typeface="Courier New" panose="02070309020205020404" pitchFamily="49" charset="0"/>
              </a:rPr>
              <a:t>T</a:t>
            </a:r>
            <a:r>
              <a:rPr lang="fr-FR" dirty="0">
                <a:latin typeface="Consolas" panose="020B0609020204030204" pitchFamily="49" charset="0"/>
                <a:cs typeface="Courier New" panose="02070309020205020404" pitchFamily="49" charset="0"/>
              </a:rPr>
              <a:t> temp = x;</a:t>
            </a:r>
          </a:p>
          <a:p>
            <a:pPr marL="0" indent="0">
              <a:spcBef>
                <a:spcPts val="0"/>
              </a:spcBef>
              <a:buNone/>
            </a:pPr>
            <a:r>
              <a:rPr lang="fr-FR" dirty="0">
                <a:latin typeface="Consolas" panose="020B0609020204030204" pitchFamily="49" charset="0"/>
                <a:cs typeface="Courier New" panose="02070309020205020404" pitchFamily="49" charset="0"/>
              </a:rPr>
              <a:t>	x = y;</a:t>
            </a:r>
          </a:p>
          <a:p>
            <a:pPr marL="0" indent="0">
              <a:spcBef>
                <a:spcPts val="0"/>
              </a:spcBef>
              <a:buNone/>
            </a:pPr>
            <a:r>
              <a:rPr lang="fr-FR" dirty="0">
                <a:latin typeface="Consolas" panose="020B0609020204030204" pitchFamily="49" charset="0"/>
                <a:cs typeface="Courier New" panose="02070309020205020404" pitchFamily="49" charset="0"/>
              </a:rPr>
              <a:t>	y = temp;</a:t>
            </a:r>
          </a:p>
          <a:p>
            <a:pPr marL="0" indent="0">
              <a:spcBef>
                <a:spcPts val="0"/>
              </a:spcBef>
              <a:buNone/>
            </a:pPr>
            <a:r>
              <a:rPr lang="fr-FR" dirty="0">
                <a:latin typeface="Consolas" panose="020B0609020204030204" pitchFamily="49" charset="0"/>
                <a:cs typeface="Courier New" panose="02070309020205020404" pitchFamily="49" charset="0"/>
              </a:rPr>
              <a:t>}</a:t>
            </a:r>
            <a:endParaRPr lang="en-US" dirty="0">
              <a:latin typeface="Consolas" panose="020B0609020204030204" pitchFamily="49" charset="0"/>
              <a:cs typeface="Courier New" panose="02070309020205020404" pitchFamily="49" charset="0"/>
            </a:endParaRPr>
          </a:p>
        </p:txBody>
      </p:sp>
      <p:sp>
        <p:nvSpPr>
          <p:cNvPr id="4" name="Content Placeholder 3">
            <a:extLst>
              <a:ext uri="{FF2B5EF4-FFF2-40B4-BE49-F238E27FC236}">
                <a16:creationId xmlns:a16="http://schemas.microsoft.com/office/drawing/2014/main" id="{0D667C51-305E-49FA-97DB-1E1F92F55314}"/>
              </a:ext>
            </a:extLst>
          </p:cNvPr>
          <p:cNvSpPr>
            <a:spLocks noGrp="1"/>
          </p:cNvSpPr>
          <p:nvPr>
            <p:ph sz="half" idx="2"/>
            <p:custDataLst>
              <p:tags r:id="rId3"/>
            </p:custDataLst>
          </p:nvPr>
        </p:nvSpPr>
        <p:spPr>
          <a:xfrm>
            <a:off x="6338315" y="2638044"/>
            <a:ext cx="4270247" cy="3101982"/>
          </a:xfrm>
        </p:spPr>
        <p:txBody>
          <a:bodyPr>
            <a:normAutofit/>
          </a:bodyPr>
          <a:lstStyle/>
          <a:p>
            <a:pPr marL="0" indent="0">
              <a:spcBef>
                <a:spcPts val="0"/>
              </a:spcBef>
              <a:buNone/>
            </a:pPr>
            <a:r>
              <a:rPr lang="en-US" dirty="0">
                <a:latin typeface="Consolas" panose="020B0609020204030204" pitchFamily="49" charset="0"/>
              </a:rPr>
              <a:t>double	data[1000];</a:t>
            </a:r>
          </a:p>
          <a:p>
            <a:pPr marL="0" indent="0">
              <a:spcBef>
                <a:spcPts val="0"/>
              </a:spcBef>
              <a:buNone/>
            </a:pPr>
            <a:r>
              <a:rPr lang="en-US" dirty="0">
                <a:latin typeface="Consolas" panose="020B0609020204030204" pitchFamily="49" charset="0"/>
              </a:rPr>
              <a:t>	. . .</a:t>
            </a:r>
          </a:p>
          <a:p>
            <a:pPr marL="0" indent="0">
              <a:spcBef>
                <a:spcPts val="0"/>
              </a:spcBef>
              <a:buNone/>
            </a:pPr>
            <a:r>
              <a:rPr lang="en-US" dirty="0">
                <a:latin typeface="Consolas" panose="020B0609020204030204" pitchFamily="49" charset="0"/>
              </a:rPr>
              <a:t>swap(data[i], data[j]);</a:t>
            </a:r>
          </a:p>
          <a:p>
            <a:pPr marL="0" indent="0">
              <a:spcBef>
                <a:spcPts val="0"/>
              </a:spcBef>
              <a:buNone/>
            </a:pPr>
            <a:endParaRPr lang="en-US" dirty="0">
              <a:latin typeface="Consolas" panose="020B0609020204030204" pitchFamily="49" charset="0"/>
            </a:endParaRPr>
          </a:p>
          <a:p>
            <a:pPr marL="0" indent="0">
              <a:spcBef>
                <a:spcPts val="0"/>
              </a:spcBef>
              <a:buNone/>
            </a:pPr>
            <a:endParaRPr lang="en-US" dirty="0">
              <a:latin typeface="Consolas" panose="020B0609020204030204" pitchFamily="49" charset="0"/>
            </a:endParaRP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Person	people = new Person[100];</a:t>
            </a:r>
          </a:p>
          <a:p>
            <a:pPr marL="0" indent="0">
              <a:spcBef>
                <a:spcPts val="0"/>
              </a:spcBef>
              <a:buNone/>
            </a:pPr>
            <a:r>
              <a:rPr lang="en-US" dirty="0">
                <a:latin typeface="Consolas" panose="020B0609020204030204" pitchFamily="49" charset="0"/>
              </a:rPr>
              <a:t>	. . .</a:t>
            </a:r>
          </a:p>
          <a:p>
            <a:pPr marL="0" indent="0">
              <a:spcBef>
                <a:spcPts val="0"/>
              </a:spcBef>
              <a:buNone/>
            </a:pPr>
            <a:r>
              <a:rPr lang="en-US" dirty="0">
                <a:latin typeface="Consolas" panose="020B0609020204030204" pitchFamily="49" charset="0"/>
              </a:rPr>
              <a:t>swap(people[x], people[y]);</a:t>
            </a:r>
          </a:p>
        </p:txBody>
      </p:sp>
    </p:spTree>
    <p:extLst>
      <p:ext uri="{BB962C8B-B14F-4D97-AF65-F5344CB8AC3E}">
        <p14:creationId xmlns:p14="http://schemas.microsoft.com/office/powerpoint/2010/main" val="2620712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A3DDA4B-7870-ABBE-302B-5605DD06641F}"/>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Processing template functions</a:t>
            </a:r>
          </a:p>
        </p:txBody>
      </p:sp>
      <p:sp>
        <p:nvSpPr>
          <p:cNvPr id="10" name="Content Placeholder 9">
            <a:extLst>
              <a:ext uri="{FF2B5EF4-FFF2-40B4-BE49-F238E27FC236}">
                <a16:creationId xmlns:a16="http://schemas.microsoft.com/office/drawing/2014/main" id="{0A92EE04-4D60-997C-7E87-1373CCDDFEF4}"/>
              </a:ext>
            </a:extLst>
          </p:cNvPr>
          <p:cNvSpPr>
            <a:spLocks noGrp="1"/>
          </p:cNvSpPr>
          <p:nvPr>
            <p:ph idx="1"/>
            <p:custDataLst>
              <p:tags r:id="rId2"/>
            </p:custDataLst>
          </p:nvPr>
        </p:nvSpPr>
        <p:spPr>
          <a:xfrm>
            <a:off x="2231136" y="2638044"/>
            <a:ext cx="7729728" cy="3101983"/>
          </a:xfrm>
        </p:spPr>
        <p:txBody>
          <a:bodyPr>
            <a:normAutofit/>
          </a:bodyPr>
          <a:lstStyle/>
          <a:p>
            <a:r>
              <a:rPr lang="en-US" dirty="0"/>
              <a:t>Library programmers put template functions in header files</a:t>
            </a:r>
          </a:p>
          <a:p>
            <a:r>
              <a:rPr lang="en-US" dirty="0"/>
              <a:t>Application programs </a:t>
            </a:r>
            <a:r>
              <a:rPr lang="en-US" dirty="0">
                <a:latin typeface="Consolas" panose="020B0609020204030204" pitchFamily="49" charset="0"/>
              </a:rPr>
              <a:t>#include</a:t>
            </a:r>
            <a:r>
              <a:rPr lang="en-US" dirty="0"/>
              <a:t> the header</a:t>
            </a:r>
          </a:p>
          <a:p>
            <a:r>
              <a:rPr lang="en-US" dirty="0"/>
              <a:t>The preprocessor copies the header to the application</a:t>
            </a:r>
          </a:p>
          <a:p>
            <a:r>
              <a:rPr lang="en-US" dirty="0"/>
              <a:t>The compiler deduces the arguments’ type from their definition in the function</a:t>
            </a:r>
          </a:p>
          <a:p>
            <a:r>
              <a:rPr lang="en-US" dirty="0"/>
              <a:t>The compiler replaces the template variable with the deduced type, making one instance of the function for each type replacement</a:t>
            </a:r>
          </a:p>
          <a:p>
            <a:r>
              <a:rPr lang="en-US" dirty="0"/>
              <a:t>The compiler translates the function to machine code after the replacement</a:t>
            </a:r>
          </a:p>
          <a:p>
            <a:endParaRPr lang="en-US" dirty="0"/>
          </a:p>
        </p:txBody>
      </p:sp>
    </p:spTree>
    <p:extLst>
      <p:ext uri="{BB962C8B-B14F-4D97-AF65-F5344CB8AC3E}">
        <p14:creationId xmlns:p14="http://schemas.microsoft.com/office/powerpoint/2010/main" val="3041367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079C3-E24B-473D-9CB2-A3486F237B2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Standard Template Library (STL)</a:t>
            </a:r>
            <a:br>
              <a:rPr lang="en-US" dirty="0"/>
            </a:br>
            <a:r>
              <a:rPr lang="en-US" cap="none" dirty="0">
                <a:latin typeface="Consolas" panose="020B0609020204030204" pitchFamily="49" charset="0"/>
              </a:rPr>
              <a:t>&lt;algorithm&gt;</a:t>
            </a:r>
            <a:endParaRPr lang="en-US" dirty="0">
              <a:latin typeface="Consolas" panose="020B0609020204030204" pitchFamily="49" charset="0"/>
            </a:endParaRPr>
          </a:p>
        </p:txBody>
      </p:sp>
      <p:sp>
        <p:nvSpPr>
          <p:cNvPr id="3" name="Content Placeholder 2">
            <a:extLst>
              <a:ext uri="{FF2B5EF4-FFF2-40B4-BE49-F238E27FC236}">
                <a16:creationId xmlns:a16="http://schemas.microsoft.com/office/drawing/2014/main" id="{97F93281-0F9B-4760-AD50-8FD944B2FCEB}"/>
              </a:ext>
            </a:extLst>
          </p:cNvPr>
          <p:cNvSpPr>
            <a:spLocks noGrp="1"/>
          </p:cNvSpPr>
          <p:nvPr>
            <p:ph sz="half" idx="1"/>
            <p:custDataLst>
              <p:tags r:id="rId2"/>
            </p:custDataLst>
          </p:nvPr>
        </p:nvSpPr>
        <p:spPr>
          <a:xfrm>
            <a:off x="6248401" y="2516863"/>
            <a:ext cx="4422474" cy="3376445"/>
          </a:xfrm>
        </p:spPr>
        <p:txBody>
          <a:bodyPr>
            <a:noAutofit/>
          </a:bodyPr>
          <a:lstStyle/>
          <a:p>
            <a:pPr marL="0" indent="0">
              <a:spcBef>
                <a:spcPts val="0"/>
              </a:spcBef>
              <a:buNone/>
            </a:pPr>
            <a:r>
              <a:rPr lang="en-US" dirty="0">
                <a:latin typeface="Consolas" panose="020B0609020204030204" pitchFamily="49" charset="0"/>
                <a:cs typeface="Courier New" panose="02070309020205020404" pitchFamily="49" charset="0"/>
              </a:rPr>
              <a:t>#include &lt;iostream&gt;</a:t>
            </a:r>
          </a:p>
          <a:p>
            <a:pPr marL="0" indent="0">
              <a:spcBef>
                <a:spcPts val="0"/>
              </a:spcBef>
              <a:buNone/>
            </a:pPr>
            <a:r>
              <a:rPr lang="en-US" dirty="0">
                <a:highlight>
                  <a:srgbClr val="FFFF00"/>
                </a:highlight>
                <a:latin typeface="Consolas" panose="020B0609020204030204" pitchFamily="49" charset="0"/>
                <a:cs typeface="Courier New" panose="02070309020205020404" pitchFamily="49" charset="0"/>
              </a:rPr>
              <a:t>#include &lt;algorithm&gt;</a:t>
            </a:r>
          </a:p>
          <a:p>
            <a:pPr marL="0" indent="0">
              <a:spcBef>
                <a:spcPts val="0"/>
              </a:spcBef>
              <a:buNone/>
            </a:pPr>
            <a:r>
              <a:rPr lang="en-US" dirty="0">
                <a:latin typeface="Consolas" panose="020B0609020204030204" pitchFamily="49" charset="0"/>
                <a:cs typeface="Courier New" panose="02070309020205020404" pitchFamily="49" charset="0"/>
              </a:rPr>
              <a:t>using namespace std;</a:t>
            </a:r>
          </a:p>
          <a:p>
            <a:pPr marL="0" indent="0">
              <a:spcBef>
                <a:spcPts val="0"/>
              </a:spcBef>
              <a:buNone/>
            </a:pPr>
            <a:endParaRPr lang="en-US" dirty="0">
              <a:latin typeface="Consolas" panose="020B0609020204030204" pitchFamily="49" charset="0"/>
              <a:cs typeface="Courier New" panose="02070309020205020404" pitchFamily="49" charset="0"/>
            </a:endParaRPr>
          </a:p>
          <a:p>
            <a:pPr marL="0" indent="0">
              <a:spcBef>
                <a:spcPts val="0"/>
              </a:spcBef>
              <a:buNone/>
            </a:pPr>
            <a:r>
              <a:rPr lang="en-US" dirty="0">
                <a:latin typeface="Consolas" panose="020B0609020204030204" pitchFamily="49" charset="0"/>
                <a:cs typeface="Courier New" panose="02070309020205020404" pitchFamily="49" charset="0"/>
              </a:rPr>
              <a:t>int main()</a:t>
            </a:r>
          </a:p>
          <a:p>
            <a:pPr marL="0" indent="0">
              <a:spcBef>
                <a:spcPts val="0"/>
              </a:spcBef>
              <a:buNone/>
            </a:pPr>
            <a:r>
              <a:rPr lang="en-US" dirty="0">
                <a:latin typeface="Consolas" panose="020B0609020204030204" pitchFamily="49" charset="0"/>
                <a:cs typeface="Courier New" panose="02070309020205020404" pitchFamily="49" charset="0"/>
              </a:rPr>
              <a:t>{</a:t>
            </a:r>
          </a:p>
          <a:p>
            <a:pPr marL="0" indent="0">
              <a:spcBef>
                <a:spcPts val="0"/>
              </a:spcBef>
              <a:buNone/>
            </a:pPr>
            <a:r>
              <a:rPr lang="en-US" dirty="0">
                <a:latin typeface="Consolas" panose="020B0609020204030204" pitchFamily="49" charset="0"/>
                <a:cs typeface="Courier New" panose="02070309020205020404" pitchFamily="49" charset="0"/>
              </a:rPr>
              <a:t>    int	x = 20;</a:t>
            </a:r>
          </a:p>
          <a:p>
            <a:pPr marL="0" indent="0">
              <a:spcBef>
                <a:spcPts val="0"/>
              </a:spcBef>
              <a:buNone/>
            </a:pPr>
            <a:r>
              <a:rPr lang="en-US" dirty="0">
                <a:latin typeface="Consolas" panose="020B0609020204030204" pitchFamily="49" charset="0"/>
                <a:cs typeface="Courier New" panose="02070309020205020404" pitchFamily="49" charset="0"/>
              </a:rPr>
              <a:t>    int	y = 10;</a:t>
            </a:r>
          </a:p>
          <a:p>
            <a:pPr marL="0" indent="0">
              <a:spcBef>
                <a:spcPts val="0"/>
              </a:spcBef>
              <a:buNone/>
            </a:pPr>
            <a:r>
              <a:rPr lang="en-US" dirty="0">
                <a:latin typeface="Consolas" panose="020B0609020204030204" pitchFamily="49" charset="0"/>
                <a:cs typeface="Courier New" panose="02070309020205020404" pitchFamily="49" charset="0"/>
              </a:rPr>
              <a:t>    cout &lt;&lt; min(x, y) &lt;&lt; endl;</a:t>
            </a:r>
          </a:p>
          <a:p>
            <a:pPr marL="0" indent="0">
              <a:spcBef>
                <a:spcPts val="0"/>
              </a:spcBef>
              <a:buNone/>
            </a:pPr>
            <a:endParaRPr lang="en-US" dirty="0">
              <a:latin typeface="Consolas" panose="020B0609020204030204" pitchFamily="49" charset="0"/>
              <a:cs typeface="Courier New" panose="02070309020205020404" pitchFamily="49" charset="0"/>
            </a:endParaRPr>
          </a:p>
          <a:p>
            <a:pPr marL="0" indent="0">
              <a:spcBef>
                <a:spcPts val="0"/>
              </a:spcBef>
              <a:buNone/>
            </a:pPr>
            <a:r>
              <a:rPr lang="en-US" dirty="0">
                <a:latin typeface="Consolas" panose="020B0609020204030204" pitchFamily="49" charset="0"/>
                <a:cs typeface="Courier New" panose="02070309020205020404" pitchFamily="49" charset="0"/>
              </a:rPr>
              <a:t>    return 0;</a:t>
            </a:r>
          </a:p>
          <a:p>
            <a:pPr marL="0" indent="0">
              <a:spcBef>
                <a:spcPts val="0"/>
              </a:spcBef>
              <a:buNone/>
            </a:pPr>
            <a:r>
              <a:rPr lang="en-US" dirty="0">
                <a:latin typeface="Courier New" panose="02070309020205020404" pitchFamily="49" charset="0"/>
                <a:cs typeface="Courier New" panose="02070309020205020404" pitchFamily="49" charset="0"/>
              </a:rPr>
              <a:t>}</a:t>
            </a:r>
          </a:p>
        </p:txBody>
      </p:sp>
      <p:sp>
        <p:nvSpPr>
          <p:cNvPr id="4" name="Content Placeholder 3">
            <a:extLst>
              <a:ext uri="{FF2B5EF4-FFF2-40B4-BE49-F238E27FC236}">
                <a16:creationId xmlns:a16="http://schemas.microsoft.com/office/drawing/2014/main" id="{90E97883-DE05-0F97-A4DC-F2733350C484}"/>
              </a:ext>
            </a:extLst>
          </p:cNvPr>
          <p:cNvSpPr>
            <a:spLocks noGrp="1"/>
          </p:cNvSpPr>
          <p:nvPr>
            <p:ph sz="half" idx="2"/>
            <p:custDataLst>
              <p:tags r:id="rId3"/>
            </p:custDataLst>
          </p:nvPr>
        </p:nvSpPr>
        <p:spPr>
          <a:xfrm>
            <a:off x="1224951" y="2638044"/>
            <a:ext cx="4718650" cy="3446014"/>
          </a:xfrm>
        </p:spPr>
        <p:txBody>
          <a:bodyPr/>
          <a:lstStyle/>
          <a:p>
            <a:pPr marL="0" indent="0">
              <a:spcBef>
                <a:spcPts val="0"/>
              </a:spcBef>
              <a:buNone/>
            </a:pPr>
            <a:r>
              <a:rPr lang="fr-FR" dirty="0">
                <a:latin typeface="Consolas" panose="020B0609020204030204" pitchFamily="49" charset="0"/>
              </a:rPr>
              <a:t>template &lt;class </a:t>
            </a:r>
            <a:r>
              <a:rPr lang="fr-FR" dirty="0">
                <a:solidFill>
                  <a:srgbClr val="FF0000"/>
                </a:solidFill>
                <a:latin typeface="Consolas" panose="020B0609020204030204" pitchFamily="49" charset="0"/>
              </a:rPr>
              <a:t>T</a:t>
            </a:r>
            <a:r>
              <a:rPr lang="fr-FR" dirty="0">
                <a:latin typeface="Consolas" panose="020B0609020204030204" pitchFamily="49" charset="0"/>
              </a:rPr>
              <a:t>&gt;</a:t>
            </a:r>
          </a:p>
          <a:p>
            <a:pPr marL="0" indent="0">
              <a:spcBef>
                <a:spcPts val="0"/>
              </a:spcBef>
              <a:buNone/>
            </a:pPr>
            <a:r>
              <a:rPr lang="fr-FR" dirty="0">
                <a:latin typeface="Consolas" panose="020B0609020204030204" pitchFamily="49" charset="0"/>
              </a:rPr>
              <a:t>const </a:t>
            </a:r>
            <a:r>
              <a:rPr lang="fr-FR" dirty="0">
                <a:solidFill>
                  <a:srgbClr val="FF0000"/>
                </a:solidFill>
                <a:latin typeface="Consolas" panose="020B0609020204030204" pitchFamily="49" charset="0"/>
              </a:rPr>
              <a:t>T</a:t>
            </a:r>
            <a:r>
              <a:rPr lang="fr-FR" dirty="0">
                <a:latin typeface="Consolas" panose="020B0609020204030204" pitchFamily="49" charset="0"/>
              </a:rPr>
              <a:t>&amp; min(const </a:t>
            </a:r>
            <a:r>
              <a:rPr lang="fr-FR" dirty="0">
                <a:solidFill>
                  <a:srgbClr val="FF0000"/>
                </a:solidFill>
                <a:latin typeface="Consolas" panose="020B0609020204030204" pitchFamily="49" charset="0"/>
              </a:rPr>
              <a:t>T</a:t>
            </a:r>
            <a:r>
              <a:rPr lang="fr-FR" dirty="0">
                <a:latin typeface="Consolas" panose="020B0609020204030204" pitchFamily="49" charset="0"/>
              </a:rPr>
              <a:t>&amp; a, const </a:t>
            </a:r>
            <a:r>
              <a:rPr lang="fr-FR" dirty="0">
                <a:solidFill>
                  <a:srgbClr val="FF0000"/>
                </a:solidFill>
                <a:latin typeface="Consolas" panose="020B0609020204030204" pitchFamily="49" charset="0"/>
              </a:rPr>
              <a:t>T</a:t>
            </a:r>
            <a:r>
              <a:rPr lang="fr-FR" dirty="0">
                <a:latin typeface="Consolas" panose="020B0609020204030204" pitchFamily="49" charset="0"/>
              </a:rPr>
              <a:t>&amp; b)</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return (a &lt; b) ? a : b;</a:t>
            </a:r>
          </a:p>
          <a:p>
            <a:pPr marL="0" indent="0">
              <a:spcBef>
                <a:spcPts val="0"/>
              </a:spcBef>
              <a:buNone/>
            </a:pPr>
            <a:r>
              <a:rPr lang="en-US" dirty="0">
                <a:latin typeface="Consolas" panose="020B0609020204030204" pitchFamily="49" charset="0"/>
              </a:rPr>
              <a:t>}</a:t>
            </a:r>
            <a:endParaRPr lang="fr-FR" dirty="0">
              <a:latin typeface="Consolas" panose="020B0609020204030204" pitchFamily="49" charset="0"/>
            </a:endParaRPr>
          </a:p>
          <a:p>
            <a:pPr marL="0" indent="0">
              <a:spcBef>
                <a:spcPts val="0"/>
              </a:spcBef>
              <a:buNone/>
            </a:pPr>
            <a:endParaRPr lang="en-US" dirty="0">
              <a:latin typeface="Consolas" panose="020B0609020204030204" pitchFamily="49" charset="0"/>
            </a:endParaRPr>
          </a:p>
        </p:txBody>
      </p:sp>
    </p:spTree>
    <p:extLst>
      <p:ext uri="{BB962C8B-B14F-4D97-AF65-F5344CB8AC3E}">
        <p14:creationId xmlns:p14="http://schemas.microsoft.com/office/powerpoint/2010/main" val="125874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B9410-4A7F-DC9E-D333-B56F02CC5F98}"/>
              </a:ext>
            </a:extLst>
          </p:cNvPr>
          <p:cNvSpPr>
            <a:spLocks noGrp="1"/>
          </p:cNvSpPr>
          <p:nvPr>
            <p:ph type="title"/>
            <p:custDataLst>
              <p:tags r:id="rId1"/>
            </p:custDataLst>
          </p:nvPr>
        </p:nvSpPr>
        <p:spPr bwMode="black">
          <a:xfrm>
            <a:off x="2231135" y="964692"/>
            <a:ext cx="4583106" cy="1188720"/>
          </a:xfrm>
          <a:prstGeom prst="rect">
            <a:avLst/>
          </a:prstGeom>
          <a:solidFill>
            <a:srgbClr val="FFFFFF"/>
          </a:solidFill>
          <a:ln w="31750" cap="sq">
            <a:solidFill>
              <a:srgbClr val="404040"/>
            </a:solidFill>
            <a:miter lim="800000"/>
          </a:ln>
        </p:spPr>
        <p:txBody>
          <a:bodyPr/>
          <a:lstStyle/>
          <a:p>
            <a:r>
              <a:rPr lang="en-US" dirty="0"/>
              <a:t>Establishing a “natural” ordering</a:t>
            </a:r>
          </a:p>
        </p:txBody>
      </p:sp>
      <p:sp>
        <p:nvSpPr>
          <p:cNvPr id="3" name="Content Placeholder 2">
            <a:extLst>
              <a:ext uri="{FF2B5EF4-FFF2-40B4-BE49-F238E27FC236}">
                <a16:creationId xmlns:a16="http://schemas.microsoft.com/office/drawing/2014/main" id="{6D03B5A6-088A-361C-E9CC-0009C0EE020E}"/>
              </a:ext>
            </a:extLst>
          </p:cNvPr>
          <p:cNvSpPr>
            <a:spLocks noGrp="1"/>
          </p:cNvSpPr>
          <p:nvPr>
            <p:ph idx="1"/>
            <p:custDataLst>
              <p:tags r:id="rId2"/>
            </p:custDataLst>
          </p:nvPr>
        </p:nvSpPr>
        <p:spPr>
          <a:xfrm>
            <a:off x="2231135" y="3344211"/>
            <a:ext cx="7881585" cy="2622019"/>
          </a:xfrm>
        </p:spPr>
        <p:txBody>
          <a:bodyPr/>
          <a:lstStyle/>
          <a:p>
            <a:pPr marL="0" indent="0">
              <a:spcBef>
                <a:spcPts val="0"/>
              </a:spcBef>
              <a:buNone/>
            </a:pPr>
            <a:r>
              <a:rPr lang="en-US" dirty="0">
                <a:latin typeface="Consolas" panose="020B0609020204030204" pitchFamily="49" charset="0"/>
              </a:rPr>
              <a:t>friend bool operator&lt;(const Employee&amp; e1, const Employee&amp; e2)</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return e1.name &lt; e2.name;</a:t>
            </a:r>
          </a:p>
          <a:p>
            <a:pPr marL="0" indent="0">
              <a:spcBef>
                <a:spcPts val="0"/>
              </a:spcBef>
              <a:buNone/>
            </a:pP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endParaRPr lang="en-US" dirty="0">
              <a:latin typeface="Consolas" panose="020B0609020204030204" pitchFamily="49" charset="0"/>
            </a:endParaRPr>
          </a:p>
          <a:p>
            <a:pPr marL="0" indent="0">
              <a:spcBef>
                <a:spcPts val="0"/>
              </a:spcBef>
              <a:buNone/>
            </a:pPr>
            <a:r>
              <a:rPr lang="pt-BR" dirty="0">
                <a:latin typeface="Consolas" panose="020B0609020204030204" pitchFamily="49" charset="0"/>
              </a:rPr>
              <a:t>Employee e1("Dilbert", 123);</a:t>
            </a:r>
          </a:p>
          <a:p>
            <a:pPr marL="0" indent="0">
              <a:spcBef>
                <a:spcPts val="0"/>
              </a:spcBef>
              <a:buNone/>
            </a:pPr>
            <a:r>
              <a:rPr lang="pt-BR" dirty="0">
                <a:latin typeface="Consolas" panose="020B0609020204030204" pitchFamily="49" charset="0"/>
              </a:rPr>
              <a:t>Employee e2("Alice", 987);</a:t>
            </a:r>
          </a:p>
          <a:p>
            <a:pPr marL="0" indent="0">
              <a:spcBef>
                <a:spcPts val="0"/>
              </a:spcBef>
              <a:buNone/>
            </a:pPr>
            <a:r>
              <a:rPr lang="pt-BR" dirty="0">
                <a:latin typeface="Consolas" panose="020B0609020204030204" pitchFamily="49" charset="0"/>
              </a:rPr>
              <a:t>Employee e3 = min(e1, e2);</a:t>
            </a:r>
            <a:endParaRPr lang="en-US" dirty="0">
              <a:latin typeface="Consolas" panose="020B0609020204030204" pitchFamily="49" charset="0"/>
            </a:endParaRPr>
          </a:p>
        </p:txBody>
      </p:sp>
      <p:pic>
        <p:nvPicPr>
          <p:cNvPr id="5" name="Picture 4">
            <a:extLst>
              <a:ext uri="{FF2B5EF4-FFF2-40B4-BE49-F238E27FC236}">
                <a16:creationId xmlns:a16="http://schemas.microsoft.com/office/drawing/2014/main" id="{2555CCD3-25B7-6FA9-C324-640FD2603629}"/>
              </a:ext>
            </a:extLst>
          </p:cNvPr>
          <p:cNvPicPr>
            <a:picLocks noChangeAspect="1"/>
          </p:cNvPicPr>
          <p:nvPr/>
        </p:nvPicPr>
        <p:blipFill>
          <a:blip r:embed="rId5"/>
          <a:stretch>
            <a:fillRect/>
          </a:stretch>
        </p:blipFill>
        <p:spPr>
          <a:xfrm>
            <a:off x="7447984" y="894440"/>
            <a:ext cx="2512881" cy="2153898"/>
          </a:xfrm>
          <a:prstGeom prst="rect">
            <a:avLst/>
          </a:prstGeom>
        </p:spPr>
      </p:pic>
      <mc:AlternateContent xmlns:mc="http://schemas.openxmlformats.org/markup-compatibility/2006" xmlns:p14="http://schemas.microsoft.com/office/powerpoint/2010/main">
        <mc:Choice Requires="p14">
          <p:contentPart p14:bwMode="auto" r:id="rId6">
            <p14:nvContentPartPr>
              <p14:cNvPr id="8" name="Ink 7">
                <a:extLst>
                  <a:ext uri="{FF2B5EF4-FFF2-40B4-BE49-F238E27FC236}">
                    <a16:creationId xmlns:a16="http://schemas.microsoft.com/office/drawing/2014/main" id="{FD9765AA-BA81-7595-69E9-A1552061C953}"/>
                  </a:ext>
                </a:extLst>
              </p14:cNvPr>
              <p14:cNvContentPartPr/>
              <p14:nvPr/>
            </p14:nvContentPartPr>
            <p14:xfrm>
              <a:off x="1991623" y="4800465"/>
              <a:ext cx="8334000" cy="360"/>
            </p14:xfrm>
          </p:contentPart>
        </mc:Choice>
        <mc:Fallback xmlns="">
          <p:pic>
            <p:nvPicPr>
              <p:cNvPr id="8" name="Ink 7">
                <a:extLst>
                  <a:ext uri="{FF2B5EF4-FFF2-40B4-BE49-F238E27FC236}">
                    <a16:creationId xmlns:a16="http://schemas.microsoft.com/office/drawing/2014/main" id="{FD9765AA-BA81-7595-69E9-A1552061C953}"/>
                  </a:ext>
                </a:extLst>
              </p:cNvPr>
              <p:cNvPicPr/>
              <p:nvPr/>
            </p:nvPicPr>
            <p:blipFill>
              <a:blip r:embed="rId7"/>
              <a:stretch>
                <a:fillRect/>
              </a:stretch>
            </p:blipFill>
            <p:spPr>
              <a:xfrm>
                <a:off x="1982623" y="4791825"/>
                <a:ext cx="8351640" cy="18000"/>
              </a:xfrm>
              <a:prstGeom prst="rect">
                <a:avLst/>
              </a:prstGeom>
            </p:spPr>
          </p:pic>
        </mc:Fallback>
      </mc:AlternateContent>
    </p:spTree>
    <p:extLst>
      <p:ext uri="{BB962C8B-B14F-4D97-AF65-F5344CB8AC3E}">
        <p14:creationId xmlns:p14="http://schemas.microsoft.com/office/powerpoint/2010/main" val="70766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9D32C-FDB7-E38D-AD5D-D0F83A872E48}"/>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Ordering with a Comparator</a:t>
            </a:r>
          </a:p>
        </p:txBody>
      </p:sp>
      <p:sp>
        <p:nvSpPr>
          <p:cNvPr id="3" name="Content Placeholder 2">
            <a:extLst>
              <a:ext uri="{FF2B5EF4-FFF2-40B4-BE49-F238E27FC236}">
                <a16:creationId xmlns:a16="http://schemas.microsoft.com/office/drawing/2014/main" id="{C9BFFD3C-11F9-D2A4-EF36-F57B1FE98582}"/>
              </a:ext>
            </a:extLst>
          </p:cNvPr>
          <p:cNvSpPr>
            <a:spLocks noGrp="1"/>
          </p:cNvSpPr>
          <p:nvPr>
            <p:ph idx="1"/>
            <p:custDataLst>
              <p:tags r:id="rId2"/>
            </p:custDataLst>
          </p:nvPr>
        </p:nvSpPr>
        <p:spPr>
          <a:xfrm>
            <a:off x="2231136" y="4361742"/>
            <a:ext cx="7729728" cy="1176416"/>
          </a:xfrm>
        </p:spPr>
        <p:txBody>
          <a:bodyPr>
            <a:normAutofit/>
          </a:bodyPr>
          <a:lstStyle/>
          <a:p>
            <a:r>
              <a:rPr lang="en-US" dirty="0"/>
              <a:t>A comparator implements a programmer-specified ordering</a:t>
            </a:r>
          </a:p>
          <a:p>
            <a:r>
              <a:rPr lang="en-US" dirty="0"/>
              <a:t>Comparators can be passed as function pointers</a:t>
            </a:r>
          </a:p>
          <a:p>
            <a:r>
              <a:rPr lang="en-US" dirty="0"/>
              <a:t>Comparators can be passed as objects overloading </a:t>
            </a:r>
            <a:r>
              <a:rPr lang="en-US" dirty="0">
                <a:latin typeface="Consolas" panose="020B0609020204030204" pitchFamily="49" charset="0"/>
              </a:rPr>
              <a:t>operator&lt;</a:t>
            </a:r>
          </a:p>
        </p:txBody>
      </p:sp>
      <p:sp>
        <p:nvSpPr>
          <p:cNvPr id="4" name="TextBox 3">
            <a:extLst>
              <a:ext uri="{FF2B5EF4-FFF2-40B4-BE49-F238E27FC236}">
                <a16:creationId xmlns:a16="http://schemas.microsoft.com/office/drawing/2014/main" id="{988ADA9E-2D3A-0AB5-A84A-E9B0D36B97E3}"/>
              </a:ext>
            </a:extLst>
          </p:cNvPr>
          <p:cNvSpPr txBox="1"/>
          <p:nvPr>
            <p:custDataLst>
              <p:tags r:id="rId3"/>
            </p:custDataLst>
          </p:nvPr>
        </p:nvSpPr>
        <p:spPr>
          <a:xfrm>
            <a:off x="2231136" y="2518913"/>
            <a:ext cx="7729728" cy="1477328"/>
          </a:xfrm>
          <a:prstGeom prst="rect">
            <a:avLst/>
          </a:prstGeom>
          <a:noFill/>
        </p:spPr>
        <p:txBody>
          <a:bodyPr wrap="square" rtlCol="0">
            <a:spAutoFit/>
          </a:bodyPr>
          <a:lstStyle/>
          <a:p>
            <a:pPr marL="0" indent="0">
              <a:spcBef>
                <a:spcPts val="0"/>
              </a:spcBef>
              <a:buNone/>
            </a:pPr>
            <a:r>
              <a:rPr lang="fr-FR" dirty="0" err="1">
                <a:latin typeface="Consolas" panose="020B0609020204030204" pitchFamily="49" charset="0"/>
              </a:rPr>
              <a:t>template</a:t>
            </a:r>
            <a:r>
              <a:rPr lang="fr-FR" dirty="0">
                <a:latin typeface="Consolas" panose="020B0609020204030204" pitchFamily="49" charset="0"/>
              </a:rPr>
              <a:t> &lt;class </a:t>
            </a:r>
            <a:r>
              <a:rPr lang="fr-FR" dirty="0">
                <a:solidFill>
                  <a:srgbClr val="FF0000"/>
                </a:solidFill>
                <a:latin typeface="Consolas" panose="020B0609020204030204" pitchFamily="49" charset="0"/>
              </a:rPr>
              <a:t>T</a:t>
            </a:r>
            <a:r>
              <a:rPr lang="fr-FR" dirty="0">
                <a:latin typeface="Consolas" panose="020B0609020204030204" pitchFamily="49" charset="0"/>
              </a:rPr>
              <a:t>, class </a:t>
            </a:r>
            <a:r>
              <a:rPr lang="fr-FR" dirty="0">
                <a:highlight>
                  <a:srgbClr val="00FFFF"/>
                </a:highlight>
                <a:latin typeface="Consolas" panose="020B0609020204030204" pitchFamily="49" charset="0"/>
              </a:rPr>
              <a:t>Compare</a:t>
            </a:r>
            <a:r>
              <a:rPr lang="fr-FR" dirty="0">
                <a:latin typeface="Consolas" panose="020B0609020204030204" pitchFamily="49" charset="0"/>
              </a:rPr>
              <a:t>&gt;</a:t>
            </a:r>
          </a:p>
          <a:p>
            <a:pPr marL="0" indent="0">
              <a:spcBef>
                <a:spcPts val="0"/>
              </a:spcBef>
              <a:buNone/>
            </a:pPr>
            <a:r>
              <a:rPr lang="fr-FR" dirty="0" err="1">
                <a:latin typeface="Consolas" panose="020B0609020204030204" pitchFamily="49" charset="0"/>
              </a:rPr>
              <a:t>const</a:t>
            </a:r>
            <a:r>
              <a:rPr lang="fr-FR" dirty="0">
                <a:latin typeface="Consolas" panose="020B0609020204030204" pitchFamily="49" charset="0"/>
              </a:rPr>
              <a:t> </a:t>
            </a:r>
            <a:r>
              <a:rPr lang="fr-FR" dirty="0">
                <a:solidFill>
                  <a:srgbClr val="FF0000"/>
                </a:solidFill>
                <a:latin typeface="Consolas" panose="020B0609020204030204" pitchFamily="49" charset="0"/>
              </a:rPr>
              <a:t>T</a:t>
            </a:r>
            <a:r>
              <a:rPr lang="fr-FR" dirty="0">
                <a:latin typeface="Consolas" panose="020B0609020204030204" pitchFamily="49" charset="0"/>
              </a:rPr>
              <a:t>&amp; min(</a:t>
            </a:r>
            <a:r>
              <a:rPr lang="fr-FR" dirty="0" err="1">
                <a:latin typeface="Consolas" panose="020B0609020204030204" pitchFamily="49" charset="0"/>
              </a:rPr>
              <a:t>const</a:t>
            </a:r>
            <a:r>
              <a:rPr lang="fr-FR" dirty="0">
                <a:latin typeface="Consolas" panose="020B0609020204030204" pitchFamily="49" charset="0"/>
              </a:rPr>
              <a:t> </a:t>
            </a:r>
            <a:r>
              <a:rPr lang="fr-FR" dirty="0">
                <a:solidFill>
                  <a:srgbClr val="FF0000"/>
                </a:solidFill>
                <a:latin typeface="Consolas" panose="020B0609020204030204" pitchFamily="49" charset="0"/>
              </a:rPr>
              <a:t>T</a:t>
            </a:r>
            <a:r>
              <a:rPr lang="fr-FR" dirty="0">
                <a:latin typeface="Consolas" panose="020B0609020204030204" pitchFamily="49" charset="0"/>
              </a:rPr>
              <a:t>&amp; a, </a:t>
            </a:r>
            <a:r>
              <a:rPr lang="fr-FR" dirty="0" err="1">
                <a:latin typeface="Consolas" panose="020B0609020204030204" pitchFamily="49" charset="0"/>
              </a:rPr>
              <a:t>const</a:t>
            </a:r>
            <a:r>
              <a:rPr lang="fr-FR" dirty="0">
                <a:latin typeface="Consolas" panose="020B0609020204030204" pitchFamily="49" charset="0"/>
              </a:rPr>
              <a:t> </a:t>
            </a:r>
            <a:r>
              <a:rPr lang="fr-FR" dirty="0">
                <a:solidFill>
                  <a:srgbClr val="FF0000"/>
                </a:solidFill>
                <a:latin typeface="Consolas" panose="020B0609020204030204" pitchFamily="49" charset="0"/>
              </a:rPr>
              <a:t>T</a:t>
            </a:r>
            <a:r>
              <a:rPr lang="fr-FR" dirty="0">
                <a:latin typeface="Consolas" panose="020B0609020204030204" pitchFamily="49" charset="0"/>
              </a:rPr>
              <a:t>&amp; b, </a:t>
            </a:r>
            <a:r>
              <a:rPr lang="fr-FR" dirty="0">
                <a:highlight>
                  <a:srgbClr val="00FFFF"/>
                </a:highlight>
                <a:latin typeface="Consolas" panose="020B0609020204030204" pitchFamily="49" charset="0"/>
              </a:rPr>
              <a:t>Compare</a:t>
            </a:r>
            <a:r>
              <a:rPr lang="fr-FR" dirty="0">
                <a:latin typeface="Consolas" panose="020B0609020204030204" pitchFamily="49" charset="0"/>
              </a:rPr>
              <a:t> </a:t>
            </a:r>
            <a:r>
              <a:rPr lang="fr-FR" dirty="0" err="1">
                <a:latin typeface="Consolas" panose="020B0609020204030204" pitchFamily="49" charset="0"/>
              </a:rPr>
              <a:t>comp</a:t>
            </a:r>
            <a:r>
              <a:rPr lang="fr-FR" dirty="0">
                <a:latin typeface="Consolas" panose="020B0609020204030204" pitchFamily="49" charset="0"/>
              </a:rPr>
              <a:t>)</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return comp(a, b) ? a : b;</a:t>
            </a:r>
          </a:p>
          <a:p>
            <a:pPr marL="0" indent="0">
              <a:spcBef>
                <a:spcPts val="0"/>
              </a:spcBef>
              <a:buNone/>
            </a:pPr>
            <a:r>
              <a:rPr lang="en-US" dirty="0">
                <a:latin typeface="Consolas" panose="020B0609020204030204" pitchFamily="49" charset="0"/>
              </a:rPr>
              <a:t>}</a:t>
            </a:r>
            <a:endParaRPr lang="fr-FR" dirty="0">
              <a:latin typeface="Consolas" panose="020B0609020204030204" pitchFamily="49" charset="0"/>
            </a:endParaRPr>
          </a:p>
        </p:txBody>
      </p:sp>
    </p:spTree>
    <p:extLst>
      <p:ext uri="{BB962C8B-B14F-4D97-AF65-F5344CB8AC3E}">
        <p14:creationId xmlns:p14="http://schemas.microsoft.com/office/powerpoint/2010/main" val="4122570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F02E0-9257-2326-D2E5-C92906F96BDE}"/>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Comparator function pointers</a:t>
            </a:r>
          </a:p>
        </p:txBody>
      </p:sp>
      <p:sp>
        <p:nvSpPr>
          <p:cNvPr id="3" name="Content Placeholder 2">
            <a:extLst>
              <a:ext uri="{FF2B5EF4-FFF2-40B4-BE49-F238E27FC236}">
                <a16:creationId xmlns:a16="http://schemas.microsoft.com/office/drawing/2014/main" id="{15358DEB-F0F1-455D-7B23-A036812C6731}"/>
              </a:ext>
            </a:extLst>
          </p:cNvPr>
          <p:cNvSpPr>
            <a:spLocks noGrp="1"/>
          </p:cNvSpPr>
          <p:nvPr>
            <p:ph idx="1"/>
            <p:custDataLst>
              <p:tags r:id="rId2"/>
            </p:custDataLst>
          </p:nvPr>
        </p:nvSpPr>
        <p:spPr>
          <a:xfrm>
            <a:off x="2231136" y="2638044"/>
            <a:ext cx="7729728" cy="3101983"/>
          </a:xfrm>
        </p:spPr>
        <p:txBody>
          <a:bodyPr/>
          <a:lstStyle/>
          <a:p>
            <a:pPr marL="0" indent="0">
              <a:spcBef>
                <a:spcPts val="0"/>
              </a:spcBef>
              <a:buNone/>
            </a:pPr>
            <a:r>
              <a:rPr lang="en-US" dirty="0">
                <a:latin typeface="Consolas" panose="020B0609020204030204" pitchFamily="49" charset="0"/>
              </a:rPr>
              <a:t>friend bool </a:t>
            </a:r>
            <a:r>
              <a:rPr lang="en-US" dirty="0">
                <a:solidFill>
                  <a:srgbClr val="FF0000"/>
                </a:solidFill>
                <a:latin typeface="Consolas" panose="020B0609020204030204" pitchFamily="49" charset="0"/>
              </a:rPr>
              <a:t>comp1</a:t>
            </a:r>
            <a:r>
              <a:rPr lang="en-US" dirty="0">
                <a:latin typeface="Consolas" panose="020B0609020204030204" pitchFamily="49" charset="0"/>
              </a:rPr>
              <a:t>(const Employee&amp; e1, const Employee&amp; e2)</a:t>
            </a:r>
          </a:p>
          <a:p>
            <a:pPr marL="0" indent="0">
              <a:spcBef>
                <a:spcPts val="0"/>
              </a:spcBef>
              <a:buNone/>
            </a:pPr>
            <a:r>
              <a:rPr lang="en-US" dirty="0">
                <a:latin typeface="Consolas" panose="020B0609020204030204" pitchFamily="49" charset="0"/>
              </a:rPr>
              <a:t>	{ return e1.name &lt; e2.name; }</a:t>
            </a:r>
          </a:p>
          <a:p>
            <a:pPr marL="0" indent="0">
              <a:spcBef>
                <a:spcPts val="0"/>
              </a:spcBef>
              <a:buNone/>
            </a:pPr>
            <a:r>
              <a:rPr lang="en-US" dirty="0">
                <a:latin typeface="Consolas" panose="020B0609020204030204" pitchFamily="49" charset="0"/>
              </a:rPr>
              <a:t>friend bool </a:t>
            </a:r>
            <a:r>
              <a:rPr lang="en-US" dirty="0">
                <a:solidFill>
                  <a:srgbClr val="FF0000"/>
                </a:solidFill>
                <a:latin typeface="Consolas" panose="020B0609020204030204" pitchFamily="49" charset="0"/>
              </a:rPr>
              <a:t>comp2</a:t>
            </a:r>
            <a:r>
              <a:rPr lang="en-US" dirty="0">
                <a:latin typeface="Consolas" panose="020B0609020204030204" pitchFamily="49" charset="0"/>
              </a:rPr>
              <a:t>(const Employee&amp; e1, const Employee&amp; e2)</a:t>
            </a:r>
          </a:p>
          <a:p>
            <a:pPr marL="0" indent="0">
              <a:spcBef>
                <a:spcPts val="0"/>
              </a:spcBef>
              <a:buNone/>
            </a:pPr>
            <a:r>
              <a:rPr lang="en-US" dirty="0">
                <a:latin typeface="Consolas" panose="020B0609020204030204" pitchFamily="49" charset="0"/>
              </a:rPr>
              <a:t>	{ return e1.id &lt; e2.id; }</a:t>
            </a:r>
          </a:p>
          <a:p>
            <a:pPr marL="0" indent="0">
              <a:spcBef>
                <a:spcPts val="0"/>
              </a:spcBef>
              <a:buNone/>
            </a:pPr>
            <a:endParaRPr lang="en-US" dirty="0">
              <a:latin typeface="Consolas" panose="020B0609020204030204" pitchFamily="49" charset="0"/>
            </a:endParaRP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Employee e1("Dilbert", 123);</a:t>
            </a:r>
          </a:p>
          <a:p>
            <a:pPr marL="0" indent="0">
              <a:spcBef>
                <a:spcPts val="0"/>
              </a:spcBef>
              <a:buNone/>
            </a:pPr>
            <a:r>
              <a:rPr lang="en-US" dirty="0">
                <a:latin typeface="Consolas" panose="020B0609020204030204" pitchFamily="49" charset="0"/>
              </a:rPr>
              <a:t>Employee e2("Alice", 987);</a:t>
            </a:r>
          </a:p>
          <a:p>
            <a:pPr marL="0" indent="0">
              <a:spcBef>
                <a:spcPts val="0"/>
              </a:spcBef>
              <a:buNone/>
            </a:pPr>
            <a:r>
              <a:rPr lang="en-US" dirty="0">
                <a:latin typeface="Consolas" panose="020B0609020204030204" pitchFamily="49" charset="0"/>
              </a:rPr>
              <a:t>Employee e3 = min(e1, e2, </a:t>
            </a:r>
            <a:r>
              <a:rPr lang="en-US" dirty="0">
                <a:solidFill>
                  <a:srgbClr val="FF0000"/>
                </a:solidFill>
                <a:latin typeface="Consolas" panose="020B0609020204030204" pitchFamily="49" charset="0"/>
              </a:rPr>
              <a:t>comp1</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Employee e4 = min(e1, e2, </a:t>
            </a:r>
            <a:r>
              <a:rPr lang="en-US" dirty="0">
                <a:solidFill>
                  <a:srgbClr val="FF0000"/>
                </a:solidFill>
                <a:latin typeface="Consolas" panose="020B0609020204030204" pitchFamily="49" charset="0"/>
              </a:rPr>
              <a:t>comp2</a:t>
            </a:r>
            <a:r>
              <a:rPr lang="en-US" dirty="0">
                <a:latin typeface="Consolas" panose="020B0609020204030204" pitchFamily="49" charset="0"/>
              </a:rPr>
              <a:t>);</a:t>
            </a:r>
          </a:p>
        </p:txBody>
      </p:sp>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8D2B7F85-4892-DD8A-B2D2-795C028820E2}"/>
                  </a:ext>
                </a:extLst>
              </p14:cNvPr>
              <p14:cNvContentPartPr/>
              <p14:nvPr/>
            </p14:nvContentPartPr>
            <p14:xfrm>
              <a:off x="2163703" y="4093065"/>
              <a:ext cx="8030499" cy="360"/>
            </p14:xfrm>
          </p:contentPart>
        </mc:Choice>
        <mc:Fallback xmlns="">
          <p:pic>
            <p:nvPicPr>
              <p:cNvPr id="4" name="Ink 3">
                <a:extLst>
                  <a:ext uri="{FF2B5EF4-FFF2-40B4-BE49-F238E27FC236}">
                    <a16:creationId xmlns:a16="http://schemas.microsoft.com/office/drawing/2014/main" id="{8D2B7F85-4892-DD8A-B2D2-795C028820E2}"/>
                  </a:ext>
                </a:extLst>
              </p:cNvPr>
              <p:cNvPicPr/>
              <p:nvPr/>
            </p:nvPicPr>
            <p:blipFill>
              <a:blip r:embed="rId6"/>
              <a:stretch>
                <a:fillRect/>
              </a:stretch>
            </p:blipFill>
            <p:spPr>
              <a:xfrm>
                <a:off x="2154703" y="4084425"/>
                <a:ext cx="8048139" cy="18000"/>
              </a:xfrm>
              <a:prstGeom prst="rect">
                <a:avLst/>
              </a:prstGeom>
            </p:spPr>
          </p:pic>
        </mc:Fallback>
      </mc:AlternateContent>
    </p:spTree>
    <p:extLst>
      <p:ext uri="{BB962C8B-B14F-4D97-AF65-F5344CB8AC3E}">
        <p14:creationId xmlns:p14="http://schemas.microsoft.com/office/powerpoint/2010/main" val="674988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F976C-1821-C296-887F-1ABA10C0BD9E}"/>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Multiple, flexible orderings:</a:t>
            </a:r>
            <a:br>
              <a:rPr lang="en-US" dirty="0"/>
            </a:br>
            <a:r>
              <a:rPr lang="en-US" dirty="0"/>
              <a:t>comparator objects</a:t>
            </a:r>
          </a:p>
        </p:txBody>
      </p:sp>
      <p:sp>
        <p:nvSpPr>
          <p:cNvPr id="3" name="Content Placeholder 2">
            <a:extLst>
              <a:ext uri="{FF2B5EF4-FFF2-40B4-BE49-F238E27FC236}">
                <a16:creationId xmlns:a16="http://schemas.microsoft.com/office/drawing/2014/main" id="{D71E6D87-4B16-9CB5-26E8-1C3860E4684E}"/>
              </a:ext>
            </a:extLst>
          </p:cNvPr>
          <p:cNvSpPr>
            <a:spLocks noGrp="1"/>
          </p:cNvSpPr>
          <p:nvPr>
            <p:ph idx="1"/>
            <p:custDataLst>
              <p:tags r:id="rId2"/>
            </p:custDataLst>
          </p:nvPr>
        </p:nvSpPr>
        <p:spPr>
          <a:xfrm>
            <a:off x="2018923" y="2638044"/>
            <a:ext cx="8220545" cy="3346297"/>
          </a:xfrm>
        </p:spPr>
        <p:txBody>
          <a:bodyPr>
            <a:noAutofit/>
          </a:bodyPr>
          <a:lstStyle/>
          <a:p>
            <a:pPr marL="0" indent="0">
              <a:spcBef>
                <a:spcPts val="0"/>
              </a:spcBef>
              <a:buNone/>
            </a:pPr>
            <a:r>
              <a:rPr lang="en-US" dirty="0">
                <a:latin typeface="Consolas" panose="020B0609020204030204" pitchFamily="49" charset="0"/>
              </a:rPr>
              <a:t>class </a:t>
            </a:r>
            <a:r>
              <a:rPr lang="en-US" dirty="0">
                <a:highlight>
                  <a:srgbClr val="FFFF00"/>
                </a:highlight>
                <a:latin typeface="Consolas" panose="020B0609020204030204" pitchFamily="49" charset="0"/>
              </a:rPr>
              <a:t>CompareName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public:</a:t>
            </a:r>
          </a:p>
          <a:p>
            <a:pPr marL="0" indent="0">
              <a:spcBef>
                <a:spcPts val="0"/>
              </a:spcBef>
              <a:buNone/>
            </a:pPr>
            <a:r>
              <a:rPr lang="en-US" dirty="0">
                <a:latin typeface="Consolas" panose="020B0609020204030204" pitchFamily="49" charset="0"/>
              </a:rPr>
              <a:t>	bool operator() (const Employee&amp; e1, const Employee&amp; e2)</a:t>
            </a:r>
          </a:p>
          <a:p>
            <a:pPr marL="0" indent="0">
              <a:spcBef>
                <a:spcPts val="0"/>
              </a:spcBef>
              <a:buNone/>
            </a:pPr>
            <a:r>
              <a:rPr lang="en-US" dirty="0">
                <a:latin typeface="Consolas" panose="020B0609020204030204" pitchFamily="49" charset="0"/>
              </a:rPr>
              <a:t>	    { return e1.getName() &lt; e2.getName(); }</a:t>
            </a:r>
          </a:p>
          <a:p>
            <a:pPr marL="0" indent="0">
              <a:spcBef>
                <a:spcPts val="0"/>
              </a:spcBef>
              <a:buNone/>
            </a:pP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endParaRPr lang="en-US" dirty="0">
              <a:latin typeface="Consolas" panose="020B0609020204030204" pitchFamily="49" charset="0"/>
            </a:endParaRPr>
          </a:p>
          <a:p>
            <a:pPr marL="0" indent="0">
              <a:spcBef>
                <a:spcPts val="0"/>
              </a:spcBef>
              <a:buNone/>
            </a:pPr>
            <a:r>
              <a:rPr lang="en-US" dirty="0">
                <a:highlight>
                  <a:srgbClr val="FFFF00"/>
                </a:highlight>
                <a:latin typeface="Consolas" panose="020B0609020204030204" pitchFamily="49" charset="0"/>
              </a:rPr>
              <a:t>CompareName</a:t>
            </a:r>
            <a:r>
              <a:rPr lang="en-US" dirty="0">
                <a:latin typeface="Consolas" panose="020B0609020204030204" pitchFamily="49" charset="0"/>
              </a:rPr>
              <a:t>	</a:t>
            </a:r>
            <a:r>
              <a:rPr lang="en-US" dirty="0">
                <a:solidFill>
                  <a:srgbClr val="FF0000"/>
                </a:solidFill>
                <a:latin typeface="Consolas" panose="020B0609020204030204" pitchFamily="49" charset="0"/>
              </a:rPr>
              <a:t>c1</a:t>
            </a: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Employee	e1("Dilbert", 123);</a:t>
            </a:r>
          </a:p>
          <a:p>
            <a:pPr marL="0" indent="0">
              <a:spcBef>
                <a:spcPts val="0"/>
              </a:spcBef>
              <a:buNone/>
            </a:pPr>
            <a:r>
              <a:rPr lang="en-US" dirty="0">
                <a:latin typeface="Consolas" panose="020B0609020204030204" pitchFamily="49" charset="0"/>
              </a:rPr>
              <a:t>Employee	e2("Alice", 987);</a:t>
            </a:r>
          </a:p>
          <a:p>
            <a:pPr marL="0" indent="0">
              <a:spcBef>
                <a:spcPts val="0"/>
              </a:spcBef>
              <a:buNone/>
            </a:pPr>
            <a:r>
              <a:rPr lang="en-US" dirty="0">
                <a:latin typeface="Consolas" panose="020B0609020204030204" pitchFamily="49" charset="0"/>
              </a:rPr>
              <a:t>Employee	e3 = min(e1, e2, </a:t>
            </a:r>
            <a:r>
              <a:rPr lang="en-US" dirty="0">
                <a:solidFill>
                  <a:srgbClr val="FF0000"/>
                </a:solidFill>
                <a:latin typeface="Consolas" panose="020B0609020204030204" pitchFamily="49" charset="0"/>
              </a:rPr>
              <a:t>c1</a:t>
            </a:r>
            <a:r>
              <a:rPr lang="en-US" dirty="0">
                <a:latin typeface="Consolas" panose="020B0609020204030204" pitchFamily="49" charset="0"/>
              </a:rPr>
              <a:t>);</a:t>
            </a:r>
          </a:p>
        </p:txBody>
      </p:sp>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7263FD5A-58F4-CC17-21F5-FEF64AF6E57A}"/>
                  </a:ext>
                </a:extLst>
              </p14:cNvPr>
              <p14:cNvContentPartPr/>
              <p14:nvPr/>
            </p14:nvContentPartPr>
            <p14:xfrm>
              <a:off x="1964263" y="4637025"/>
              <a:ext cx="8294040" cy="360"/>
            </p14:xfrm>
          </p:contentPart>
        </mc:Choice>
        <mc:Fallback xmlns="">
          <p:pic>
            <p:nvPicPr>
              <p:cNvPr id="4" name="Ink 3">
                <a:extLst>
                  <a:ext uri="{FF2B5EF4-FFF2-40B4-BE49-F238E27FC236}">
                    <a16:creationId xmlns:a16="http://schemas.microsoft.com/office/drawing/2014/main" id="{7263FD5A-58F4-CC17-21F5-FEF64AF6E57A}"/>
                  </a:ext>
                </a:extLst>
              </p:cNvPr>
              <p:cNvPicPr/>
              <p:nvPr/>
            </p:nvPicPr>
            <p:blipFill>
              <a:blip r:embed="rId6"/>
              <a:stretch>
                <a:fillRect/>
              </a:stretch>
            </p:blipFill>
            <p:spPr>
              <a:xfrm>
                <a:off x="1955623" y="4628025"/>
                <a:ext cx="8311680" cy="18000"/>
              </a:xfrm>
              <a:prstGeom prst="rect">
                <a:avLst/>
              </a:prstGeom>
            </p:spPr>
          </p:pic>
        </mc:Fallback>
      </mc:AlternateContent>
    </p:spTree>
    <p:extLst>
      <p:ext uri="{BB962C8B-B14F-4D97-AF65-F5344CB8AC3E}">
        <p14:creationId xmlns:p14="http://schemas.microsoft.com/office/powerpoint/2010/main" val="39848388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 name="PRESENTER_DUMMYTAG" val="&lt;DummyForForceWrite&gt;&lt;/DummyForForceWrite&gt;"/>
  <p:tag name="HTML_SHAPEINFO" val="&lt;ThreeDShapeInfo&gt;&lt;uuid val=&quot;{1E6280E7-1399-4C4B-A580-87DF04898A81}&quot;/&gt;&lt;isInvalidForFieldText val=&quot;0&quot;/&gt;&lt;Image&gt;&lt;filename val=&quot;C:\Users\delroy\AppData\Local\Temp\CP1104412894078Session\CPTrustFolder1104412894078\PPTImport1104412942375\data\asimages\{1E6280E7-1399-4C4B-A580-87DF04898A81}_1.png&quot;/&gt;&lt;left val=&quot;167&quot;/&gt;&lt;top val=&quot;249&quot;/&gt;&lt;width val=&quot;945&quot;/&gt;&lt;height val=&quot;174&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50&quot;/&gt;&lt;/TableIndex&gt;&lt;/ShapeTextInfo&gt;"/>
  <p:tag name="PRESENTER_DUMMYTAG" val="&lt;DummyForForceWrite&gt;&lt;/DummyForForceWrite&gt;"/>
  <p:tag name="HTML_SHAPEINFO" val="&lt;ThreeDShapeInfo&gt;&lt;uuid val=&quot;{50FE5A8E-2CFC-4E73-9BD4-3C7F72BEA117}&quot;/&gt;&lt;isInvalidForFieldText val=&quot;0&quot;/&gt;&lt;Image&gt;&lt;filename val=&quot;C:\Users\delroy\AppData\Local\Temp\CP1104412894078Session\CPTrustFolder1104412894078\PPTImport1104412942375\data\asimages\{50FE5A8E-2CFC-4E73-9BD4-3C7F72BEA117}_1.png&quot;/&gt;&lt;left val=&quot;282&quot;/&gt;&lt;top val=&quot;452&quot;/&gt;&lt;width val=&quot;715&quot;/&gt;&lt;height val=&quot;135&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304A03BD-82FA-41D9-9FB0-4D3CCADB60E3}&quot;/&gt;&lt;isInvalidForFieldText val=&quot;0&quot;/&gt;&lt;Image&gt;&lt;filename val=&quot;C:\Users\delroy\AppData\Local\Temp\CP1104412894078Session\CPTrustFolder1104412894078\PPTImport1104412942375\data\asimages\{304A03BD-82FA-41D9-9FB0-4D3CCADB60E3}_1.png&quot;/&gt;&lt;left val=&quot;167&quot;/&gt;&lt;top val=&quot;647&quot;/&gt;&lt;width val=&quot;159&quot;/&gt;&lt;height val=&quot;3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 name="HTML_SHAPEINFO" val="&lt;ThreeDShapeInfo&gt;&lt;uuid val=&quot;{E7A53BBE-7525-4C6F-BD43-6956F57128EC}&quot;/&gt;&lt;isInvalidForFieldText val=&quot;0&quot;/&gt;&lt;Image&gt;&lt;filename val=&quot;C:\Users\delroy\AppData\Local\Temp\CP1104412894078Session\CPTrustFolder1104412894078\PPTImport1104412942375\data\asimages\{E7A53BBE-7525-4C6F-BD43-6956F57128EC}_2.png&quot;/&gt;&lt;left val=&quot;233&quot;/&gt;&lt;top val=&quot;100&quot;/&gt;&lt;width val=&quot;813&quot;/&gt;&lt;height val=&quot;126&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21&quot;/&gt;&lt;lineCharCount val=&quot;22&quot;/&gt;&lt;lineCharCount val=&quot;22&quot;/&gt;&lt;lineCharCount val=&quot;2&quot;/&gt;&lt;lineCharCount val=&quot;13&quot;/&gt;&lt;lineCharCount val=&quot;8&quot;/&gt;&lt;lineCharCount val=&quot;11&quot;/&gt;&lt;lineCharCount val=&quot;1&quot;/&gt;&lt;/TableIndex&gt;&lt;/ShapeTextInfo&gt;"/>
  <p:tag name="HTML_SHAPEINFO" val="&lt;ThreeDShapeInfo&gt;&lt;uuid val=&quot;{C9BF8A78-5DAD-4260-B4C7-9F80F6830D95}&quot;/&gt;&lt;isInvalidForFieldText val=&quot;0&quot;/&gt;&lt;Image&gt;&lt;filename val=&quot;C:\Users\delroy\AppData\Local\Temp\CP1104412894078Session\CPTrustFolder1104412894078\PPTImport1104412942375\data\asimages\{C9BF8A78-5DAD-4260-B4C7-9F80F6830D95}_2.png&quot;/&gt;&lt;left val=&quot;199&quot;/&gt;&lt;top val=&quot;273&quot;/&gt;&lt;width val=&quot;416&quot;/&gt;&lt;height val=&quot;329&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19&quot;/&gt;&lt;lineCharCount val=&quot;7&quot;/&gt;&lt;lineCharCount val=&quot;24&quot;/&gt;&lt;lineCharCount val=&quot;1&quot;/&gt;&lt;lineCharCount val=&quot;1&quot;/&gt;&lt;lineCharCount val=&quot;1&quot;/&gt;&lt;lineCharCount val=&quot;33&quot;/&gt;&lt;lineCharCount val=&quot;7&quot;/&gt;&lt;lineCharCount val=&quot;27&quot;/&gt;&lt;/TableIndex&gt;&lt;/ShapeTextInfo&gt;"/>
  <p:tag name="HTML_SHAPEINFO" val="&lt;ThreeDShapeInfo&gt;&lt;uuid val=&quot;{A6ED7549-7C86-470F-942D-B5D9B124C3B4}&quot;/&gt;&lt;isInvalidForFieldText val=&quot;0&quot;/&gt;&lt;Image&gt;&lt;filename val=&quot;C:\Users\delroy\AppData\Local\Temp\CP1104412894078Session\CPTrustFolder1104412894078\PPTImport1104412942375\data\asimages\{A6ED7549-7C86-470F-942D-B5D9B124C3B4}_2.png&quot;/&gt;&lt;left val=&quot;659&quot;/&gt;&lt;top val=&quot;273&quot;/&gt;&lt;width val=&quot;455&quot;/&gt;&lt;height val=&quot;329&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9&quot;/&gt;&lt;/TableIndex&gt;&lt;/ShapeTextInfo&gt;"/>
  <p:tag name="HTML_SHAPEINFO" val="&lt;ThreeDShapeInfo&gt;&lt;uuid val=&quot;{E13E6B0B-B8C6-4E18-A894-A78AEDCD3CD2}&quot;/&gt;&lt;isInvalidForFieldText val=&quot;0&quot;/&gt;&lt;Image&gt;&lt;filename val=&quot;C:\Users\delroy\AppData\Local\Temp\CP1104412894078Session\CPTrustFolder1104412894078\PPTImport1104412942375\data\asimages\{E13E6B0B-B8C6-4E18-A894-A78AEDCD3CD2}_3.png&quot;/&gt;&lt;left val=&quot;233&quot;/&gt;&lt;top val=&quot;100&quot;/&gt;&lt;width val=&quot;813&quot;/&gt;&lt;height val=&quot;126&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59&quot;/&gt;&lt;lineCharCount val=&quot;41&quot;/&gt;&lt;lineCharCount val=&quot;54&quot;/&gt;&lt;lineCharCount val=&quot;79&quot;/&gt;&lt;lineCharCount val=&quot;74&quot;/&gt;&lt;lineCharCount val=&quot;55&quot;/&gt;&lt;lineCharCount val=&quot;75&quot;/&gt;&lt;/TableIndex&gt;&lt;/ShapeTextInfo&gt;"/>
  <p:tag name="HTML_SHAPEINFO" val="&lt;ThreeDShapeInfo&gt;&lt;uuid val=&quot;{8907D71A-39BE-4ED7-A01C-4AA6E27E137E}&quot;/&gt;&lt;isInvalidForFieldText val=&quot;0&quot;/&gt;&lt;Image&gt;&lt;filename val=&quot;C:\Users\delroy\AppData\Local\Temp\CP1104412894078Session\CPTrustFolder1104412894078\PPTImport1104412942375\data\asimages\{8907D71A-39BE-4ED7-A01C-4AA6E27E137E}_3.png&quot;/&gt;&lt;left val=&quot;229&quot;/&gt;&lt;top val=&quot;273&quot;/&gt;&lt;width val=&quot;821&quot;/&gt;&lt;height val=&quot;329&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2&quot;/&gt;&lt;lineCharCount val=&quot;11&quot;/&gt;&lt;/TableIndex&gt;&lt;/ShapeTextInfo&gt;"/>
  <p:tag name="HTML_SHAPEINFO" val="&lt;ThreeDShapeInfo&gt;&lt;uuid val=&quot;{F83B9E99-B61A-4E7C-9137-2417907105EB}&quot;/&gt;&lt;isInvalidForFieldText val=&quot;0&quot;/&gt;&lt;Image&gt;&lt;filename val=&quot;C:\Users\delroy\AppData\Local\Temp\CP1104412894078Session\CPTrustFolder1104412894078\PPTImport1104412942375\data\asimages\{F83B9E99-B61A-4E7C-9137-2417907105EB}_4.png&quot;/&gt;&lt;left val=&quot;233&quot;/&gt;&lt;top val=&quot;100&quot;/&gt;&lt;width val=&quot;813&quot;/&gt;&lt;height val=&quot;126&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20&quot;/&gt;&lt;lineCharCount val=&quot;21&quot;/&gt;&lt;lineCharCount val=&quot;21&quot;/&gt;&lt;lineCharCount val=&quot;1&quot;/&gt;&lt;lineCharCount val=&quot;11&quot;/&gt;&lt;lineCharCount val=&quot;2&quot;/&gt;&lt;lineCharCount val=&quot;16&quot;/&gt;&lt;lineCharCount val=&quot;16&quot;/&gt;&lt;lineCharCount val=&quot;31&quot;/&gt;&lt;lineCharCount val=&quot;1&quot;/&gt;&lt;lineCharCount val=&quot;14&quot;/&gt;&lt;lineCharCount val=&quot;1&quot;/&gt;&lt;/TableIndex&gt;&lt;/ShapeTextInfo&gt;"/>
  <p:tag name="HTML_SHAPEINFO" val="&lt;ThreeDShapeInfo&gt;&lt;uuid val=&quot;{D106E81F-2BEE-41A5-9D9D-B0A146A529C1}&quot;/&gt;&lt;isInvalidForFieldText val=&quot;0&quot;/&gt;&lt;Image&gt;&lt;filename val=&quot;C:\Users\delroy\AppData\Local\Temp\CP1104412894078Session\CPTrustFolder1104412894078\PPTImport1104412942375\data\asimages\{D106E81F-2BEE-41A5-9D9D-B0A146A529C1}_4.png&quot;/&gt;&lt;left val=&quot;650&quot;/&gt;&lt;top val=&quot;260&quot;/&gt;&lt;width val=&quot;470&quot;/&gt;&lt;height val=&quot;368&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19&quot;/&gt;&lt;lineCharCount val=&quot;37&quot;/&gt;&lt;lineCharCount val=&quot;2&quot;/&gt;&lt;lineCharCount val=&quot;28&quot;/&gt;&lt;lineCharCount val=&quot;2&quot;/&gt;&lt;/TableIndex&gt;&lt;/ShapeTextInfo&gt;"/>
  <p:tag name="HTML_SHAPEINFO" val="&lt;ThreeDShapeInfo&gt;&lt;uuid val=&quot;{6F77F21C-2521-43DF-A0CF-ADF4F0631421}&quot;/&gt;&lt;isInvalidForFieldText val=&quot;0&quot;/&gt;&lt;Image&gt;&lt;filename val=&quot;C:\Users\delroy\AppData\Local\Temp\CP1104412894078Session\CPTrustFolder1104412894078\PPTImport1104412942375\data\asimages\{6F77F21C-2521-43DF-A0CF-ADF4F0631421}_4.png&quot;/&gt;&lt;left val=&quot;122&quot;/&gt;&lt;top val=&quot;273&quot;/&gt;&lt;width val=&quot;504&quot;/&gt;&lt;height val=&quot;365&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5&quot;/&gt;&lt;lineCharCount val=&quot;18&quot;/&gt;&lt;/TableIndex&gt;&lt;/ShapeTextInfo&gt;"/>
  <p:tag name="HTML_SHAPEINFO" val="&lt;ThreeDShapeInfo&gt;&lt;uuid val=&quot;{824D4E44-FF24-4C62-B499-9389911AF905}&quot;/&gt;&lt;isInvalidForFieldText val=&quot;0&quot;/&gt;&lt;Image&gt;&lt;filename val=&quot;C:\Users\delroy\AppData\Local\Temp\CP1104412894078Session\CPTrustFolder1104412894078\PPTImport1104412942375\data\asimages\{824D4E44-FF24-4C62-B499-9389911AF905}_5.png&quot;/&gt;&lt;left val=&quot;231&quot;/&gt;&lt;top val=&quot;100&quot;/&gt;&lt;width val=&quot;487&quot;/&gt;&lt;height val=&quot;126&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62&quot;/&gt;&lt;lineCharCount val=&quot;2&quot;/&gt;&lt;lineCharCount val=&quot;30&quot;/&gt;&lt;lineCharCount val=&quot;2&quot;/&gt;&lt;lineCharCount val=&quot;1&quot;/&gt;&lt;lineCharCount val=&quot;1&quot;/&gt;&lt;lineCharCount val=&quot;29&quot;/&gt;&lt;lineCharCount val=&quot;27&quot;/&gt;&lt;lineCharCount val=&quot;26&quot;/&gt;&lt;/TableIndex&gt;&lt;/ShapeTextInfo&gt;"/>
  <p:tag name="HTML_SHAPEINFO" val="&lt;ThreeDShapeInfo&gt;&lt;uuid val=&quot;{2C89CF76-7BE4-4EDF-9462-97288EE8BCB8}&quot;/&gt;&lt;isInvalidForFieldText val=&quot;0&quot;/&gt;&lt;Image&gt;&lt;filename val=&quot;C:\Users\delroy\AppData\Local\Temp\CP1104412894078Session\CPTrustFolder1104412894078\PPTImport1104412942375\data\asimages\{2C89CF76-7BE4-4EDF-9462-97288EE8BCB8}_5.png&quot;/&gt;&lt;left val=&quot;228&quot;/&gt;&lt;top val=&quot;347&quot;/&gt;&lt;width val=&quot;833&quot;/&gt;&lt;height val=&quot;282&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HTML_SHAPEINFO" val="&lt;ThreeDShapeInfo&gt;&lt;uuid val=&quot;{4E419310-949C-435F-965F-24E3240D6023}&quot;/&gt;&lt;isInvalidForFieldText val=&quot;0&quot;/&gt;&lt;Image&gt;&lt;filename val=&quot;C:\Users\delroy\AppData\Local\Temp\CP1104412894078Session\CPTrustFolder1104412894078\PPTImport1104412942375\data\asimages\{4E419310-949C-435F-965F-24E3240D6023}_6.png&quot;/&gt;&lt;left val=&quot;233&quot;/&gt;&lt;top val=&quot;100&quot;/&gt;&lt;width val=&quot;813&quot;/&gt;&lt;height val=&quot;126&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56&quot;/&gt;&lt;lineCharCount val=&quot;47&quot;/&gt;&lt;lineCharCount val=&quot;58&quot;/&gt;&lt;/TableIndex&gt;&lt;/ShapeTextInfo&gt;"/>
  <p:tag name="HTML_SHAPEINFO" val="&lt;ThreeDShapeInfo&gt;&lt;uuid val=&quot;{D49B7F88-0AD4-49CC-9572-094F541015DE}&quot;/&gt;&lt;isInvalidForFieldText val=&quot;0&quot;/&gt;&lt;Image&gt;&lt;filename val=&quot;C:\Users\delroy\AppData\Local\Temp\CP1104412894078Session\CPTrustFolder1104412894078\PPTImport1104412942375\data\asimages\{D49B7F88-0AD4-49CC-9572-094F541015DE}_6.png&quot;/&gt;&lt;left val=&quot;229&quot;/&gt;&lt;top val=&quot;454&quot;/&gt;&lt;width val=&quot;817&quot;/&gt;&lt;height val=&quot;136&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4&quot;/&gt;&lt;lineCharCount val=&quot;51&quot;/&gt;&lt;lineCharCount val=&quot;2&quot;/&gt;&lt;lineCharCount val=&quot;31&quot;/&gt;&lt;lineCharCount val=&quot;1&quot;/&gt;&lt;/TableIndex&gt;&lt;/ShapeTextInfo&gt;"/>
  <p:tag name="HTML_SHAPEINFO" val="&lt;ThreeDShapeInfo&gt;&lt;uuid val=&quot;{F416FC6E-D342-4844-922F-D374EE59F9AF}&quot;/&gt;&lt;isInvalidForFieldText val=&quot;0&quot;/&gt;&lt;Image&gt;&lt;filename val=&quot;C:\Users\delroy\AppData\Local\Temp\CP1104412894078Session\CPTrustFolder1104412894078\PPTImport1104412942375\data\asimages\{F416FC6E-D342-4844-922F-D374EE59F9AF}_6.png&quot;/&gt;&lt;left val=&quot;228&quot;/&gt;&lt;top val=&quot;261&quot;/&gt;&lt;width val=&quot;818&quot;/&gt;&lt;height val=&quot;167&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 name="HTML_SHAPEINFO" val="&lt;ThreeDShapeInfo&gt;&lt;uuid val=&quot;{D08671F8-2D46-403B-9DB0-EDDD37659E43}&quot;/&gt;&lt;isInvalidForFieldText val=&quot;0&quot;/&gt;&lt;Image&gt;&lt;filename val=&quot;C:\Users\delroy\AppData\Local\Temp\CP1104412894078Session\CPTrustFolder1104412894078\PPTImport1104412942375\data\asimages\{D08671F8-2D46-403B-9DB0-EDDD37659E43}_7.png&quot;/&gt;&lt;left val=&quot;233&quot;/&gt;&lt;top val=&quot;100&quot;/&gt;&lt;width val=&quot;813&quot;/&gt;&lt;height val=&quot;126&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58&quot;/&gt;&lt;lineCharCount val=&quot;31&quot;/&gt;&lt;lineCharCount val=&quot;58&quot;/&gt;&lt;lineCharCount val=&quot;27&quot;/&gt;&lt;lineCharCount val=&quot;1&quot;/&gt;&lt;lineCharCount val=&quot;1&quot;/&gt;&lt;lineCharCount val=&quot;29&quot;/&gt;&lt;lineCharCount val=&quot;27&quot;/&gt;&lt;lineCharCount val=&quot;34&quot;/&gt;&lt;lineCharCount val=&quot;33&quot;/&gt;&lt;/TableIndex&gt;&lt;/ShapeTextInfo&gt;"/>
  <p:tag name="HTML_SHAPEINFO" val="&lt;ThreeDShapeInfo&gt;&lt;uuid val=&quot;{4128A25D-BE04-4D40-AE4E-2A781A3458DD}&quot;/&gt;&lt;isInvalidForFieldText val=&quot;0&quot;/&gt;&lt;Image&gt;&lt;filename val=&quot;C:\Users\delroy\AppData\Local\Temp\CP1104412894078Session\CPTrustFolder1104412894078\PPTImport1104412942375\data\asimages\{4128A25D-BE04-4D40-AE4E-2A781A3458DD}_7.png&quot;/&gt;&lt;left val=&quot;228&quot;/&gt;&lt;top val=&quot;273&quot;/&gt;&lt;width val=&quot;818&quot;/&gt;&lt;height val=&quot;329&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0&quot;/&gt;&lt;lineCharCount val=&quot;18&quot;/&gt;&lt;/TableIndex&gt;&lt;/ShapeTextInfo&gt;"/>
  <p:tag name="HTML_SHAPEINFO" val="&lt;ThreeDShapeInfo&gt;&lt;uuid val=&quot;{777AE604-A5D2-499E-B988-DC8F0F87E522}&quot;/&gt;&lt;isInvalidForFieldText val=&quot;0&quot;/&gt;&lt;Image&gt;&lt;filename val=&quot;C:\Users\delroy\AppData\Local\Temp\CP1104412894078Session\CPTrustFolder1104412894078\PPTImport1104412942375\data\asimages\{777AE604-A5D2-499E-B988-DC8F0F87E522}_8.png&quot;/&gt;&lt;left val=&quot;233&quot;/&gt;&lt;top val=&quot;100&quot;/&gt;&lt;width val=&quot;813&quot;/&gt;&lt;height val=&quot;126&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18&quot;/&gt;&lt;lineCharCount val=&quot;2&quot;/&gt;&lt;lineCharCount val=&quot;12&quot;/&gt;&lt;lineCharCount val=&quot;58&quot;/&gt;&lt;lineCharCount val=&quot;45&quot;/&gt;&lt;lineCharCount val=&quot;3&quot;/&gt;&lt;lineCharCount val=&quot;1&quot;/&gt;&lt;lineCharCount val=&quot;1&quot;/&gt;&lt;lineCharCount val=&quot;16&quot;/&gt;&lt;lineCharCount val=&quot;29&quot;/&gt;&lt;lineCharCount val=&quot;27&quot;/&gt;&lt;lineCharCount val=&quot;30&quot;/&gt;&lt;/TableIndex&gt;&lt;/ShapeTextInfo&gt;"/>
  <p:tag name="HTML_SHAPEINFO" val="&lt;ThreeDShapeInfo&gt;&lt;uuid val=&quot;{4CB959BF-E093-47E5-BB07-03CC0260B04A}&quot;/&gt;&lt;isInvalidForFieldText val=&quot;0&quot;/&gt;&lt;Image&gt;&lt;filename val=&quot;C:\Users\delroy\AppData\Local\Temp\CP1104412894078Session\CPTrustFolder1104412894078\PPTImport1104412942375\data\asimages\{4CB959BF-E093-47E5-BB07-03CC0260B04A}_8.png&quot;/&gt;&lt;left val=&quot;206&quot;/&gt;&lt;top val=&quot;273&quot;/&gt;&lt;width val=&quot;869&quot;/&gt;&lt;height val=&quot;369&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1244</TotalTime>
  <Words>1622</Words>
  <Application>Microsoft Office PowerPoint</Application>
  <PresentationFormat>Widescreen</PresentationFormat>
  <Paragraphs>116</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Consolas</vt:lpstr>
      <vt:lpstr>Courier New</vt:lpstr>
      <vt:lpstr>Gill Sans MT</vt:lpstr>
      <vt:lpstr>Parcel</vt:lpstr>
      <vt:lpstr>Template Functions</vt:lpstr>
      <vt:lpstr>Generalized Data Types</vt:lpstr>
      <vt:lpstr>Processing template functions</vt:lpstr>
      <vt:lpstr>Standard Template Library (STL) &lt;algorithm&gt;</vt:lpstr>
      <vt:lpstr>Establishing a “natural” ordering</vt:lpstr>
      <vt:lpstr>Ordering with a Comparator</vt:lpstr>
      <vt:lpstr>Comparator function pointers</vt:lpstr>
      <vt:lpstr>Multiple, flexible orderings: comparator objects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Functions</dc:title>
  <dc:creator>Delroy Brinkerhoff</dc:creator>
  <cp:lastModifiedBy>delroy</cp:lastModifiedBy>
  <cp:revision>36</cp:revision>
  <dcterms:created xsi:type="dcterms:W3CDTF">2016-07-13T22:03:45Z</dcterms:created>
  <dcterms:modified xsi:type="dcterms:W3CDTF">2024-12-06T14:12:32Z</dcterms:modified>
</cp:coreProperties>
</file>