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heme/theme2.xml" ContentType="application/vnd.openxmlformats-officedocument.theme+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notesSlides/notesSlide1.xml" ContentType="application/vnd.openxmlformats-officedocument.presentationml.notesSlide+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notesSlides/notesSlide2.xml" ContentType="application/vnd.openxmlformats-officedocument.presentationml.notesSlide+xml"/>
  <Override PartName="/ppt/tags/tag38.xml" ContentType="application/vnd.openxmlformats-officedocument.presentationml.tags+xml"/>
  <Override PartName="/ppt/tags/tag39.xml" ContentType="application/vnd.openxmlformats-officedocument.presentationml.tags+xml"/>
  <Override PartName="/ppt/notesSlides/notesSlide3.xml" ContentType="application/vnd.openxmlformats-officedocument.presentationml.notesSlide+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notesSlides/notesSlide4.xml" ContentType="application/vnd.openxmlformats-officedocument.presentationml.notesSlide+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notesSlides/notesSlide5.xml" ContentType="application/vnd.openxmlformats-officedocument.presentationml.notesSlide+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notesSlides/notesSlide6.xml" ContentType="application/vnd.openxmlformats-officedocument.presentationml.notesSlide+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56" r:id="rId2"/>
    <p:sldId id="257" r:id="rId3"/>
    <p:sldId id="260" r:id="rId4"/>
    <p:sldId id="258" r:id="rId5"/>
    <p:sldId id="259"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11" d="100"/>
          <a:sy n="111" d="100"/>
        </p:scale>
        <p:origin x="55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FE5F739-6B0E-4DBA-88A5-2C3D81C661C2}" type="datetimeFigureOut">
              <a:rPr lang="en-US" smtClean="0"/>
              <a:t>1/1/2025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8B61BF3-3604-439C-A7F5-B2DD83081FCC}" type="slidenum">
              <a:rPr lang="en-US" smtClean="0"/>
              <a:t>‹#›</a:t>
            </a:fld>
            <a:endParaRPr lang="en-US"/>
          </a:p>
        </p:txBody>
      </p:sp>
    </p:spTree>
    <p:extLst>
      <p:ext uri="{BB962C8B-B14F-4D97-AF65-F5344CB8AC3E}">
        <p14:creationId xmlns:p14="http://schemas.microsoft.com/office/powerpoint/2010/main" val="26606606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C++ also allows programmers to create template classes, improving their portability across various hardware and software architectures. Templates generalize classes and their members, including data and functions. Creating data structures, called containers in C++ programs, is one of the most common uses of templates. Containers are relatively easy to understand, making them good candidates for demonstrating how C++ programs create and use template classes.</a:t>
            </a:r>
          </a:p>
          <a:p>
            <a:endParaRPr lang="en-US" dirty="0"/>
          </a:p>
        </p:txBody>
      </p:sp>
      <p:sp>
        <p:nvSpPr>
          <p:cNvPr id="4" name="Slide Number Placeholder 3"/>
          <p:cNvSpPr>
            <a:spLocks noGrp="1"/>
          </p:cNvSpPr>
          <p:nvPr>
            <p:ph type="sldNum" sz="quarter" idx="5"/>
          </p:nvPr>
        </p:nvSpPr>
        <p:spPr/>
        <p:txBody>
          <a:bodyPr/>
          <a:lstStyle/>
          <a:p>
            <a:fld id="{48B61BF3-3604-439C-A7F5-B2DD83081FCC}" type="slidenum">
              <a:rPr lang="en-US" smtClean="0"/>
              <a:t>1</a:t>
            </a:fld>
            <a:endParaRPr lang="en-US"/>
          </a:p>
        </p:txBody>
      </p:sp>
    </p:spTree>
    <p:extLst>
      <p:ext uri="{BB962C8B-B14F-4D97-AF65-F5344CB8AC3E}">
        <p14:creationId xmlns:p14="http://schemas.microsoft.com/office/powerpoint/2010/main" val="3223977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The C++ syntax activating the template mechanism and introducing the template variable is the same for classes as for functions. When first introduced, C++ used the “class” keyword exclusively but now also accepts the “</a:t>
            </a:r>
            <a:r>
              <a:rPr lang="en-US" sz="1800" kern="100" dirty="0" err="1">
                <a:effectLst/>
                <a:latin typeface="Calibri" panose="020F0502020204030204" pitchFamily="34" charset="0"/>
                <a:ea typeface="Times New Roman" panose="02020603050405020304" pitchFamily="18" charset="0"/>
                <a:cs typeface="Times New Roman" panose="02020603050405020304" pitchFamily="18" charset="0"/>
              </a:rPr>
              <a:t>typename</a:t>
            </a: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 keyword. Nevertheless, “class” is the most common version used in C++ container documentation. Furthermore, containers often store objects instantiated from classes, making the class keyword an appropriate choice.</a:t>
            </a:r>
          </a:p>
          <a:p>
            <a:endParaRPr lang="en-US" dirty="0"/>
          </a:p>
        </p:txBody>
      </p:sp>
      <p:sp>
        <p:nvSpPr>
          <p:cNvPr id="4" name="Slide Number Placeholder 3"/>
          <p:cNvSpPr>
            <a:spLocks noGrp="1"/>
          </p:cNvSpPr>
          <p:nvPr>
            <p:ph type="sldNum" sz="quarter" idx="5"/>
          </p:nvPr>
        </p:nvSpPr>
        <p:spPr/>
        <p:txBody>
          <a:bodyPr/>
          <a:lstStyle/>
          <a:p>
            <a:fld id="{48B61BF3-3604-439C-A7F5-B2DD83081FCC}" type="slidenum">
              <a:rPr lang="en-US" smtClean="0"/>
              <a:t>2</a:t>
            </a:fld>
            <a:endParaRPr lang="en-US"/>
          </a:p>
        </p:txBody>
      </p:sp>
    </p:spTree>
    <p:extLst>
      <p:ext uri="{BB962C8B-B14F-4D97-AF65-F5344CB8AC3E}">
        <p14:creationId xmlns:p14="http://schemas.microsoft.com/office/powerpoint/2010/main" val="6805177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C++ initially implemented containers as </a:t>
            </a:r>
            <a:r>
              <a:rPr lang="en-US" sz="1800" kern="100" dirty="0" err="1">
                <a:effectLst/>
                <a:latin typeface="Calibri" panose="020F0502020204030204" pitchFamily="34" charset="0"/>
                <a:ea typeface="Times New Roman" panose="02020603050405020304" pitchFamily="18" charset="0"/>
                <a:cs typeface="Times New Roman" panose="02020603050405020304" pitchFamily="18" charset="0"/>
              </a:rPr>
              <a:t>superclasses</a:t>
            </a: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 Based on this approach, a C++ program created a client class with multiple inheritance. The client inherited attributes and operations from a data class and organizational code from the container class. This dichotomous architecture works because the operations organizing a data structure are (mostly) independent of the stored or contained data. However, that independence also supports another implementation based on template classes. A container class still provides the organizational operations but represents the contained data with a general template variable.</a:t>
            </a:r>
          </a:p>
          <a:p>
            <a:endParaRPr lang="en-US" dirty="0"/>
          </a:p>
        </p:txBody>
      </p:sp>
      <p:sp>
        <p:nvSpPr>
          <p:cNvPr id="4" name="Slide Number Placeholder 3"/>
          <p:cNvSpPr>
            <a:spLocks noGrp="1"/>
          </p:cNvSpPr>
          <p:nvPr>
            <p:ph type="sldNum" sz="quarter" idx="5"/>
          </p:nvPr>
        </p:nvSpPr>
        <p:spPr/>
        <p:txBody>
          <a:bodyPr/>
          <a:lstStyle/>
          <a:p>
            <a:fld id="{48B61BF3-3604-439C-A7F5-B2DD83081FCC}" type="slidenum">
              <a:rPr lang="en-US" smtClean="0"/>
              <a:t>3</a:t>
            </a:fld>
            <a:endParaRPr lang="en-US"/>
          </a:p>
        </p:txBody>
      </p:sp>
    </p:spTree>
    <p:extLst>
      <p:ext uri="{BB962C8B-B14F-4D97-AF65-F5344CB8AC3E}">
        <p14:creationId xmlns:p14="http://schemas.microsoft.com/office/powerpoint/2010/main" val="12395561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Aft>
                <a:spcPts val="800"/>
              </a:spcAft>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A simple data structure, a stack, illustrates a C++ container implemented with templates. The boilerplate code of the template statement activates the template mechanism and introduces the template variable, T. Throughout the container class and its functions, the template variable represents the data type of the contained or stored data.</a:t>
            </a:r>
          </a:p>
          <a:p>
            <a:pPr marL="0" marR="0">
              <a:lnSpc>
                <a:spcPct val="107000"/>
              </a:lnSpc>
              <a:spcAft>
                <a:spcPts val="800"/>
              </a:spcAft>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This version of the stack class uses a class constant, SIZE, to determine the stack’s size. The approach wastes space when smaller stacks are sufficient and fails when larger ones are needed. We’ll see how templates can help resolve this problem in a few moments.</a:t>
            </a:r>
          </a:p>
          <a:p>
            <a:endParaRPr lang="en-US" dirty="0"/>
          </a:p>
        </p:txBody>
      </p:sp>
      <p:sp>
        <p:nvSpPr>
          <p:cNvPr id="4" name="Slide Number Placeholder 3"/>
          <p:cNvSpPr>
            <a:spLocks noGrp="1"/>
          </p:cNvSpPr>
          <p:nvPr>
            <p:ph type="sldNum" sz="quarter" idx="5"/>
          </p:nvPr>
        </p:nvSpPr>
        <p:spPr/>
        <p:txBody>
          <a:bodyPr/>
          <a:lstStyle/>
          <a:p>
            <a:fld id="{48B61BF3-3604-439C-A7F5-B2DD83081FCC}" type="slidenum">
              <a:rPr lang="en-US" smtClean="0"/>
              <a:t>4</a:t>
            </a:fld>
            <a:endParaRPr lang="en-US"/>
          </a:p>
        </p:txBody>
      </p:sp>
    </p:spTree>
    <p:extLst>
      <p:ext uri="{BB962C8B-B14F-4D97-AF65-F5344CB8AC3E}">
        <p14:creationId xmlns:p14="http://schemas.microsoft.com/office/powerpoint/2010/main" val="33525633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The member function template statement, highlighted in yellow, is identical to non-members. However, as highlighted in green, the template variable becomes part of the class name. So, when a program creates multiple stacks storing different data types, each type results in a distinct stack with unique function names.</a:t>
            </a:r>
          </a:p>
          <a:p>
            <a:endParaRPr lang="en-US" dirty="0"/>
          </a:p>
        </p:txBody>
      </p:sp>
      <p:sp>
        <p:nvSpPr>
          <p:cNvPr id="4" name="Slide Number Placeholder 3"/>
          <p:cNvSpPr>
            <a:spLocks noGrp="1"/>
          </p:cNvSpPr>
          <p:nvPr>
            <p:ph type="sldNum" sz="quarter" idx="5"/>
          </p:nvPr>
        </p:nvSpPr>
        <p:spPr/>
        <p:txBody>
          <a:bodyPr/>
          <a:lstStyle/>
          <a:p>
            <a:fld id="{48B61BF3-3604-439C-A7F5-B2DD83081FCC}" type="slidenum">
              <a:rPr lang="en-US" smtClean="0"/>
              <a:t>5</a:t>
            </a:fld>
            <a:endParaRPr lang="en-US"/>
          </a:p>
        </p:txBody>
      </p:sp>
    </p:spTree>
    <p:extLst>
      <p:ext uri="{BB962C8B-B14F-4D97-AF65-F5344CB8AC3E}">
        <p14:creationId xmlns:p14="http://schemas.microsoft.com/office/powerpoint/2010/main" val="18991791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Client programs specify the type name that replaces the template variable when defining the container object. The class name “Person” replaces the template variable T in this example.</a:t>
            </a:r>
          </a:p>
          <a:p>
            <a:endParaRPr lang="en-US" dirty="0"/>
          </a:p>
        </p:txBody>
      </p:sp>
      <p:sp>
        <p:nvSpPr>
          <p:cNvPr id="4" name="Slide Number Placeholder 3"/>
          <p:cNvSpPr>
            <a:spLocks noGrp="1"/>
          </p:cNvSpPr>
          <p:nvPr>
            <p:ph type="sldNum" sz="quarter" idx="5"/>
          </p:nvPr>
        </p:nvSpPr>
        <p:spPr/>
        <p:txBody>
          <a:bodyPr/>
          <a:lstStyle/>
          <a:p>
            <a:fld id="{48B61BF3-3604-439C-A7F5-B2DD83081FCC}" type="slidenum">
              <a:rPr lang="en-US" smtClean="0"/>
              <a:t>6</a:t>
            </a:fld>
            <a:endParaRPr lang="en-US"/>
          </a:p>
        </p:txBody>
      </p:sp>
    </p:spTree>
    <p:extLst>
      <p:ext uri="{BB962C8B-B14F-4D97-AF65-F5344CB8AC3E}">
        <p14:creationId xmlns:p14="http://schemas.microsoft.com/office/powerpoint/2010/main" val="38002303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The final version of the stack class replaces the class constant with a template constant, which may include an optional default value. As highlighted in green, the constant name becomes part of the class name bound to the class’s member functions. If the template doesn’t provide a default value, the client must provide a value when creating the container object. If the template includes a default value, the client may accept it or override it with a different value.</a:t>
            </a:r>
          </a:p>
          <a:p>
            <a:endParaRPr lang="en-US" dirty="0"/>
          </a:p>
        </p:txBody>
      </p:sp>
      <p:sp>
        <p:nvSpPr>
          <p:cNvPr id="4" name="Slide Number Placeholder 3"/>
          <p:cNvSpPr>
            <a:spLocks noGrp="1"/>
          </p:cNvSpPr>
          <p:nvPr>
            <p:ph type="sldNum" sz="quarter" idx="5"/>
          </p:nvPr>
        </p:nvSpPr>
        <p:spPr/>
        <p:txBody>
          <a:bodyPr/>
          <a:lstStyle/>
          <a:p>
            <a:fld id="{48B61BF3-3604-439C-A7F5-B2DD83081FCC}" type="slidenum">
              <a:rPr lang="en-US" smtClean="0"/>
              <a:t>7</a:t>
            </a:fld>
            <a:endParaRPr lang="en-US"/>
          </a:p>
        </p:txBody>
      </p:sp>
    </p:spTree>
    <p:extLst>
      <p:ext uri="{BB962C8B-B14F-4D97-AF65-F5344CB8AC3E}">
        <p14:creationId xmlns:p14="http://schemas.microsoft.com/office/powerpoint/2010/main" val="93019243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tags" Target="../tags/tag8.xml"/><Relationship Id="rId2" Type="http://schemas.openxmlformats.org/officeDocument/2006/relationships/tags" Target="../tags/tag7.xml"/><Relationship Id="rId1" Type="http://schemas.openxmlformats.org/officeDocument/2006/relationships/tags" Target="../tags/tag6.xml"/><Relationship Id="rId6" Type="http://schemas.openxmlformats.org/officeDocument/2006/relationships/slideMaster" Target="../slideMasters/slideMaster1.xml"/><Relationship Id="rId5" Type="http://schemas.openxmlformats.org/officeDocument/2006/relationships/tags" Target="../tags/tag10.xml"/><Relationship Id="rId4" Type="http://schemas.openxmlformats.org/officeDocument/2006/relationships/tags" Target="../tags/tag9.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tags" Target="../tags/tag13.xml"/><Relationship Id="rId7" Type="http://schemas.openxmlformats.org/officeDocument/2006/relationships/slideMaster" Target="../slideMasters/slideMaster1.xml"/><Relationship Id="rId2" Type="http://schemas.openxmlformats.org/officeDocument/2006/relationships/tags" Target="../tags/tag12.xml"/><Relationship Id="rId1" Type="http://schemas.openxmlformats.org/officeDocument/2006/relationships/tags" Target="../tags/tag11.xml"/><Relationship Id="rId6" Type="http://schemas.openxmlformats.org/officeDocument/2006/relationships/tags" Target="../tags/tag16.xml"/><Relationship Id="rId5" Type="http://schemas.openxmlformats.org/officeDocument/2006/relationships/tags" Target="../tags/tag15.xml"/><Relationship Id="rId4" Type="http://schemas.openxmlformats.org/officeDocument/2006/relationships/tags" Target="../tags/tag14.xml"/></Relationships>
</file>

<file path=ppt/slideLayouts/_rels/slideLayout5.xml.rels><?xml version="1.0" encoding="UTF-8" standalone="yes"?>
<Relationships xmlns="http://schemas.openxmlformats.org/package/2006/relationships"><Relationship Id="rId8" Type="http://schemas.openxmlformats.org/officeDocument/2006/relationships/tags" Target="../tags/tag24.xml"/><Relationship Id="rId3" Type="http://schemas.openxmlformats.org/officeDocument/2006/relationships/tags" Target="../tags/tag19.xml"/><Relationship Id="rId7" Type="http://schemas.openxmlformats.org/officeDocument/2006/relationships/tags" Target="../tags/tag23.xml"/><Relationship Id="rId2" Type="http://schemas.openxmlformats.org/officeDocument/2006/relationships/tags" Target="../tags/tag18.xml"/><Relationship Id="rId1" Type="http://schemas.openxmlformats.org/officeDocument/2006/relationships/tags" Target="../tags/tag17.xml"/><Relationship Id="rId6" Type="http://schemas.openxmlformats.org/officeDocument/2006/relationships/tags" Target="../tags/tag22.xml"/><Relationship Id="rId5" Type="http://schemas.openxmlformats.org/officeDocument/2006/relationships/tags" Target="../tags/tag21.xml"/><Relationship Id="rId4" Type="http://schemas.openxmlformats.org/officeDocument/2006/relationships/tags" Target="../tags/tag20.xml"/><Relationship Id="rId9"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8" Type="http://schemas.openxmlformats.org/officeDocument/2006/relationships/slideMaster" Target="../slideMasters/slideMaster1.xml"/><Relationship Id="rId3" Type="http://schemas.openxmlformats.org/officeDocument/2006/relationships/tags" Target="../tags/tag27.xml"/><Relationship Id="rId7" Type="http://schemas.openxmlformats.org/officeDocument/2006/relationships/tags" Target="../tags/tag31.xml"/><Relationship Id="rId2" Type="http://schemas.openxmlformats.org/officeDocument/2006/relationships/tags" Target="../tags/tag26.xml"/><Relationship Id="rId1" Type="http://schemas.openxmlformats.org/officeDocument/2006/relationships/tags" Target="../tags/tag25.xml"/><Relationship Id="rId6" Type="http://schemas.openxmlformats.org/officeDocument/2006/relationships/tags" Target="../tags/tag30.xml"/><Relationship Id="rId5" Type="http://schemas.openxmlformats.org/officeDocument/2006/relationships/tags" Target="../tags/tag29.xml"/><Relationship Id="rId4" Type="http://schemas.openxmlformats.org/officeDocument/2006/relationships/tags" Target="../tags/tag2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custDataLst>
              <p:tags r:id="rId1"/>
            </p:custDataLst>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custDataLst>
              <p:tags r:id="rId2"/>
            </p:custDataLst>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custDataLst>
              <p:tags r:id="rId3"/>
            </p:custDataLst>
          </p:nvPr>
        </p:nvSpPr>
        <p:spPr/>
        <p:txBody>
          <a:bodyPr/>
          <a:lstStyle/>
          <a:p>
            <a:fld id="{B40FB4B4-2185-4162-9846-7C5876CD7D32}" type="datetimeFigureOut">
              <a:rPr lang="en-US" smtClean="0"/>
              <a:t>1/1/2025</a:t>
            </a:fld>
            <a:endParaRPr lang="en-US" dirty="0"/>
          </a:p>
        </p:txBody>
      </p:sp>
      <p:sp>
        <p:nvSpPr>
          <p:cNvPr id="8" name="Footer Placeholder 7"/>
          <p:cNvSpPr>
            <a:spLocks noGrp="1"/>
          </p:cNvSpPr>
          <p:nvPr>
            <p:ph type="ftr" sz="quarter" idx="11"/>
            <p:custDataLst>
              <p:tags r:id="rId4"/>
            </p:custDataLst>
          </p:nvPr>
        </p:nvSpPr>
        <p:spPr/>
        <p:txBody>
          <a:bodyPr/>
          <a:lstStyle/>
          <a:p>
            <a:endParaRPr lang="en-US" dirty="0"/>
          </a:p>
        </p:txBody>
      </p:sp>
      <p:sp>
        <p:nvSpPr>
          <p:cNvPr id="9" name="Slide Number Placeholder 8"/>
          <p:cNvSpPr>
            <a:spLocks noGrp="1"/>
          </p:cNvSpPr>
          <p:nvPr>
            <p:ph type="sldNum" sz="quarter" idx="12"/>
            <p:custDataLst>
              <p:tags r:id="rId5"/>
            </p:custDataLst>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302981806"/>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0FB4B4-2185-4162-9846-7C5876CD7D32}" type="datetimeFigureOut">
              <a:rPr lang="en-US" smtClean="0"/>
              <a:t>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2913335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0FB4B4-2185-4162-9846-7C5876CD7D32}" type="datetimeFigureOut">
              <a:rPr lang="en-US" smtClean="0"/>
              <a:t>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42185053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40FB4B4-2185-4162-9846-7C5876CD7D32}" type="datetimeFigureOut">
              <a:rPr lang="en-US" smtClean="0"/>
              <a:t>1/1/2025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32863047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7" name="Date Placeholder 6"/>
          <p:cNvSpPr>
            <a:spLocks noGrp="1"/>
          </p:cNvSpPr>
          <p:nvPr>
            <p:ph type="dt" sz="half" idx="10"/>
          </p:nvPr>
        </p:nvSpPr>
        <p:spPr/>
        <p:txBody>
          <a:bodyPr/>
          <a:lstStyle/>
          <a:p>
            <a:fld id="{B40FB4B4-2185-4162-9846-7C5876CD7D32}" type="datetimeFigureOut">
              <a:rPr lang="en-US" smtClean="0"/>
              <a:t>1/1/2025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394196239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n-US"/>
              <a:t>Click to edit Master title style</a:t>
            </a:r>
            <a:endParaRPr lang="en-US" dirty="0"/>
          </a:p>
        </p:txBody>
      </p:sp>
      <p:sp>
        <p:nvSpPr>
          <p:cNvPr id="3" name="Content Placeholder 2"/>
          <p:cNvSpPr>
            <a:spLocks noGrp="1"/>
          </p:cNvSpPr>
          <p:nvPr>
            <p:ph sz="half" idx="1"/>
            <p:custDataLst>
              <p:tags r:id="rId2"/>
            </p:custDataLst>
          </p:nvPr>
        </p:nvSpPr>
        <p:spPr>
          <a:xfrm>
            <a:off x="1581912" y="2638044"/>
            <a:ext cx="4271771"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custDataLst>
              <p:tags r:id="rId3"/>
            </p:custDataLst>
          </p:nvPr>
        </p:nvSpPr>
        <p:spPr>
          <a:xfrm>
            <a:off x="6338315" y="2638044"/>
            <a:ext cx="4270247"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custDataLst>
              <p:tags r:id="rId4"/>
            </p:custDataLst>
          </p:nvPr>
        </p:nvSpPr>
        <p:spPr/>
        <p:txBody>
          <a:bodyPr/>
          <a:lstStyle/>
          <a:p>
            <a:fld id="{B40FB4B4-2185-4162-9846-7C5876CD7D32}" type="datetimeFigureOut">
              <a:rPr lang="en-US" smtClean="0"/>
              <a:t>1/1/2025</a:t>
            </a:fld>
            <a:endParaRPr lang="en-US" dirty="0"/>
          </a:p>
        </p:txBody>
      </p:sp>
      <p:sp>
        <p:nvSpPr>
          <p:cNvPr id="9" name="Footer Placeholder 8"/>
          <p:cNvSpPr>
            <a:spLocks noGrp="1"/>
          </p:cNvSpPr>
          <p:nvPr>
            <p:ph type="ftr" sz="quarter" idx="11"/>
            <p:custDataLst>
              <p:tags r:id="rId5"/>
            </p:custDataLst>
          </p:nvPr>
        </p:nvSpPr>
        <p:spPr/>
        <p:txBody>
          <a:bodyPr/>
          <a:lstStyle/>
          <a:p>
            <a:endParaRPr lang="en-US" dirty="0"/>
          </a:p>
        </p:txBody>
      </p:sp>
      <p:sp>
        <p:nvSpPr>
          <p:cNvPr id="10" name="Slide Number Placeholder 9"/>
          <p:cNvSpPr>
            <a:spLocks noGrp="1"/>
          </p:cNvSpPr>
          <p:nvPr>
            <p:ph type="sldNum" sz="quarter" idx="12"/>
            <p:custDataLst>
              <p:tags r:id="rId6"/>
            </p:custDataLst>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29242365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custDataLst>
              <p:tags r:id="rId1"/>
            </p:custDataLst>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custDataLst>
              <p:tags r:id="rId2"/>
            </p:custDataLst>
          </p:nvPr>
        </p:nvSpPr>
        <p:spPr>
          <a:xfrm>
            <a:off x="1583436" y="3143250"/>
            <a:ext cx="4270248" cy="25967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custDataLst>
              <p:tags r:id="rId3"/>
            </p:custDataLst>
          </p:nvPr>
        </p:nvSpPr>
        <p:spPr>
          <a:xfrm>
            <a:off x="6338316" y="3143250"/>
            <a:ext cx="4253484" cy="2596776"/>
          </a:xfrm>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custDataLst>
              <p:tags r:id="rId4"/>
            </p:custDataLst>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7" name="Date Placeholder 6"/>
          <p:cNvSpPr>
            <a:spLocks noGrp="1"/>
          </p:cNvSpPr>
          <p:nvPr>
            <p:ph type="dt" sz="half" idx="10"/>
            <p:custDataLst>
              <p:tags r:id="rId5"/>
            </p:custDataLst>
          </p:nvPr>
        </p:nvSpPr>
        <p:spPr/>
        <p:txBody>
          <a:bodyPr/>
          <a:lstStyle/>
          <a:p>
            <a:fld id="{B40FB4B4-2185-4162-9846-7C5876CD7D32}" type="datetimeFigureOut">
              <a:rPr lang="en-US" smtClean="0"/>
              <a:t>1/1/2025</a:t>
            </a:fld>
            <a:endParaRPr lang="en-US" dirty="0"/>
          </a:p>
        </p:txBody>
      </p:sp>
      <p:sp>
        <p:nvSpPr>
          <p:cNvPr id="8" name="Footer Placeholder 7"/>
          <p:cNvSpPr>
            <a:spLocks noGrp="1"/>
          </p:cNvSpPr>
          <p:nvPr>
            <p:ph type="ftr" sz="quarter" idx="11"/>
            <p:custDataLst>
              <p:tags r:id="rId6"/>
            </p:custDataLst>
          </p:nvPr>
        </p:nvSpPr>
        <p:spPr/>
        <p:txBody>
          <a:bodyPr/>
          <a:lstStyle/>
          <a:p>
            <a:endParaRPr lang="en-US" dirty="0"/>
          </a:p>
        </p:txBody>
      </p:sp>
      <p:sp>
        <p:nvSpPr>
          <p:cNvPr id="9" name="Slide Number Placeholder 8"/>
          <p:cNvSpPr>
            <a:spLocks noGrp="1"/>
          </p:cNvSpPr>
          <p:nvPr>
            <p:ph type="sldNum" sz="quarter" idx="12"/>
            <p:custDataLst>
              <p:tags r:id="rId7"/>
            </p:custDataLst>
          </p:nvPr>
        </p:nvSpPr>
        <p:spPr/>
        <p:txBody>
          <a:bodyPr/>
          <a:lstStyle/>
          <a:p>
            <a:fld id="{BD0C1318-927F-4BC9-B599-DD0BEB3764AB}" type="slidenum">
              <a:rPr lang="en-US" smtClean="0"/>
              <a:t>‹#›</a:t>
            </a:fld>
            <a:endParaRPr lang="en-US" dirty="0"/>
          </a:p>
        </p:txBody>
      </p:sp>
      <p:sp>
        <p:nvSpPr>
          <p:cNvPr id="10" name="Title 9"/>
          <p:cNvSpPr>
            <a:spLocks noGrp="1"/>
          </p:cNvSpPr>
          <p:nvPr>
            <p:ph type="title"/>
            <p:custDataLst>
              <p:tags r:id="rId8"/>
            </p:custDataLst>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23451363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40FB4B4-2185-4162-9846-7C5876CD7D32}" type="datetimeFigureOut">
              <a:rPr lang="en-US" smtClean="0"/>
              <a:t>1/1/2025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32118290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0FB4B4-2185-4162-9846-7C5876CD7D32}" type="datetimeFigureOut">
              <a:rPr lang="en-US" smtClean="0"/>
              <a:t>1/1/2025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26909036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custDataLst>
              <p:tags r:id="rId1"/>
            </p:custDataLst>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p:cNvSpPr>
            <a:spLocks noGrp="1"/>
          </p:cNvSpPr>
          <p:nvPr>
            <p:ph type="title"/>
            <p:custDataLst>
              <p:tags r:id="rId2"/>
            </p:custDataLst>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custDataLst>
              <p:tags r:id="rId3"/>
            </p:custDataLst>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custDataLst>
              <p:tags r:id="rId4"/>
            </p:custDataLst>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9" name="Date Placeholder 8"/>
          <p:cNvSpPr>
            <a:spLocks noGrp="1"/>
          </p:cNvSpPr>
          <p:nvPr>
            <p:ph type="dt" sz="half" idx="10"/>
            <p:custDataLst>
              <p:tags r:id="rId5"/>
            </p:custDataLst>
          </p:nvPr>
        </p:nvSpPr>
        <p:spPr/>
        <p:txBody>
          <a:bodyPr/>
          <a:lstStyle/>
          <a:p>
            <a:fld id="{B40FB4B4-2185-4162-9846-7C5876CD7D32}" type="datetimeFigureOut">
              <a:rPr lang="en-US" smtClean="0"/>
              <a:t>1/1/2025</a:t>
            </a:fld>
            <a:endParaRPr lang="en-US" dirty="0"/>
          </a:p>
        </p:txBody>
      </p:sp>
      <p:sp>
        <p:nvSpPr>
          <p:cNvPr id="10" name="Footer Placeholder 9"/>
          <p:cNvSpPr>
            <a:spLocks noGrp="1"/>
          </p:cNvSpPr>
          <p:nvPr>
            <p:ph type="ftr" sz="quarter" idx="11"/>
            <p:custDataLst>
              <p:tags r:id="rId6"/>
            </p:custDataLst>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custDataLst>
              <p:tags r:id="rId7"/>
            </p:custDataLst>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22969191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B40FB4B4-2185-4162-9846-7C5876CD7D32}" type="datetimeFigureOut">
              <a:rPr lang="en-US" smtClean="0"/>
              <a:t>1/1/2025</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10598021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tags" Target="../tags/tag5.xml"/><Relationship Id="rId2" Type="http://schemas.openxmlformats.org/officeDocument/2006/relationships/slideLayout" Target="../slideLayouts/slideLayout2.xml"/><Relationship Id="rId16" Type="http://schemas.openxmlformats.org/officeDocument/2006/relationships/tags" Target="../tags/tag4.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3.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custDataLst>
              <p:tags r:id="rId13"/>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custDataLst>
              <p:tags r:id="rId14"/>
            </p:custDataLst>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custDataLst>
              <p:tags r:id="rId15"/>
            </p:custDataLst>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B40FB4B4-2185-4162-9846-7C5876CD7D32}" type="datetimeFigureOut">
              <a:rPr lang="en-US" smtClean="0"/>
              <a:t>1/1/2025</a:t>
            </a:fld>
            <a:endParaRPr lang="en-US" dirty="0"/>
          </a:p>
        </p:txBody>
      </p:sp>
      <p:sp>
        <p:nvSpPr>
          <p:cNvPr id="5" name="Footer Placeholder 4"/>
          <p:cNvSpPr>
            <a:spLocks noGrp="1"/>
          </p:cNvSpPr>
          <p:nvPr>
            <p:ph type="ftr" sz="quarter" idx="3"/>
            <p:custDataLst>
              <p:tags r:id="rId16"/>
            </p:custDataLst>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custDataLst>
              <p:tags r:id="rId17"/>
            </p:custDataLst>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BD0C1318-927F-4BC9-B599-DD0BEB3764AB}" type="slidenum">
              <a:rPr lang="en-US" smtClean="0"/>
              <a:t>‹#›</a:t>
            </a:fld>
            <a:endParaRPr lang="en-US" dirty="0"/>
          </a:p>
        </p:txBody>
      </p:sp>
    </p:spTree>
    <p:extLst>
      <p:ext uri="{BB962C8B-B14F-4D97-AF65-F5344CB8AC3E}">
        <p14:creationId xmlns:p14="http://schemas.microsoft.com/office/powerpoint/2010/main" val="25452464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34.xml"/><Relationship Id="rId2" Type="http://schemas.openxmlformats.org/officeDocument/2006/relationships/tags" Target="../tags/tag33.xml"/><Relationship Id="rId1" Type="http://schemas.openxmlformats.org/officeDocument/2006/relationships/tags" Target="../tags/tag32.xml"/><Relationship Id="rId5" Type="http://schemas.openxmlformats.org/officeDocument/2006/relationships/notesSlide" Target="../notesSlides/notesSlide1.xml"/><Relationship Id="rId4"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tags" Target="../tags/tag37.xml"/><Relationship Id="rId2" Type="http://schemas.openxmlformats.org/officeDocument/2006/relationships/tags" Target="../tags/tag36.xml"/><Relationship Id="rId1" Type="http://schemas.openxmlformats.org/officeDocument/2006/relationships/tags" Target="../tags/tag35.xml"/><Relationship Id="rId5" Type="http://schemas.openxmlformats.org/officeDocument/2006/relationships/notesSlide" Target="../notesSlides/notesSlide2.xml"/><Relationship Id="rId4"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39.xml"/><Relationship Id="rId1" Type="http://schemas.openxmlformats.org/officeDocument/2006/relationships/tags" Target="../tags/tag38.xml"/><Relationship Id="rId5" Type="http://schemas.openxmlformats.org/officeDocument/2006/relationships/image" Target="../media/image1.png"/><Relationship Id="rId4"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tags" Target="../tags/tag42.xml"/><Relationship Id="rId2" Type="http://schemas.openxmlformats.org/officeDocument/2006/relationships/tags" Target="../tags/tag41.xml"/><Relationship Id="rId1" Type="http://schemas.openxmlformats.org/officeDocument/2006/relationships/tags" Target="../tags/tag40.xml"/><Relationship Id="rId5" Type="http://schemas.openxmlformats.org/officeDocument/2006/relationships/notesSlide" Target="../notesSlides/notesSlide4.xml"/><Relationship Id="rId4"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tags" Target="../tags/tag45.xml"/><Relationship Id="rId2" Type="http://schemas.openxmlformats.org/officeDocument/2006/relationships/tags" Target="../tags/tag44.xml"/><Relationship Id="rId1" Type="http://schemas.openxmlformats.org/officeDocument/2006/relationships/tags" Target="../tags/tag43.xml"/><Relationship Id="rId5" Type="http://schemas.openxmlformats.org/officeDocument/2006/relationships/notesSlide" Target="../notesSlides/notesSlide5.xml"/><Relationship Id="rId4"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tags" Target="../tags/tag48.xml"/><Relationship Id="rId2" Type="http://schemas.openxmlformats.org/officeDocument/2006/relationships/tags" Target="../tags/tag47.xml"/><Relationship Id="rId1" Type="http://schemas.openxmlformats.org/officeDocument/2006/relationships/tags" Target="../tags/tag46.xml"/><Relationship Id="rId5" Type="http://schemas.openxmlformats.org/officeDocument/2006/relationships/notesSlide" Target="../notesSlides/notesSlide6.xml"/><Relationship Id="rId4"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tags" Target="../tags/tag51.xml"/><Relationship Id="rId7" Type="http://schemas.openxmlformats.org/officeDocument/2006/relationships/notesSlide" Target="../notesSlides/notesSlide7.xml"/><Relationship Id="rId2" Type="http://schemas.openxmlformats.org/officeDocument/2006/relationships/tags" Target="../tags/tag50.xml"/><Relationship Id="rId1" Type="http://schemas.openxmlformats.org/officeDocument/2006/relationships/tags" Target="../tags/tag49.xml"/><Relationship Id="rId6" Type="http://schemas.openxmlformats.org/officeDocument/2006/relationships/slideLayout" Target="../slideLayouts/slideLayout5.xml"/><Relationship Id="rId5" Type="http://schemas.openxmlformats.org/officeDocument/2006/relationships/tags" Target="../tags/tag53.xml"/><Relationship Id="rId4" Type="http://schemas.openxmlformats.org/officeDocument/2006/relationships/tags" Target="../tags/tag5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custDataLst>
              <p:tags r:id="rId1"/>
            </p:custDataLst>
          </p:nvPr>
        </p:nvSpPr>
        <p:spPr bwMode="blackWhite">
          <a:xfrm>
            <a:off x="1600200" y="2386744"/>
            <a:ext cx="8991600" cy="1645920"/>
          </a:xfrm>
          <a:prstGeom prst="rect">
            <a:avLst/>
          </a:prstGeom>
          <a:solidFill>
            <a:srgbClr val="FFFFFF"/>
          </a:solidFill>
          <a:ln w="38100" cap="sq">
            <a:solidFill>
              <a:srgbClr val="404040"/>
            </a:solidFill>
            <a:miter lim="800000"/>
          </a:ln>
        </p:spPr>
        <p:txBody>
          <a:bodyPr/>
          <a:lstStyle/>
          <a:p>
            <a:r>
              <a:rPr lang="en-US" dirty="0"/>
              <a:t>Template Classes</a:t>
            </a:r>
          </a:p>
        </p:txBody>
      </p:sp>
      <p:sp>
        <p:nvSpPr>
          <p:cNvPr id="3" name="Subtitle 2"/>
          <p:cNvSpPr>
            <a:spLocks noGrp="1"/>
          </p:cNvSpPr>
          <p:nvPr>
            <p:ph type="subTitle" idx="1"/>
            <p:custDataLst>
              <p:tags r:id="rId2"/>
            </p:custDataLst>
          </p:nvPr>
        </p:nvSpPr>
        <p:spPr>
          <a:xfrm>
            <a:off x="2695194" y="4352544"/>
            <a:ext cx="6801612" cy="1239894"/>
          </a:xfrm>
        </p:spPr>
        <p:txBody>
          <a:bodyPr/>
          <a:lstStyle/>
          <a:p>
            <a:r>
              <a:rPr lang="en-US" dirty="0"/>
              <a:t>Generalized Class Members</a:t>
            </a:r>
          </a:p>
        </p:txBody>
      </p:sp>
      <p:sp>
        <p:nvSpPr>
          <p:cNvPr id="4" name="TextBox 3"/>
          <p:cNvSpPr txBox="1"/>
          <p:nvPr>
            <p:custDataLst>
              <p:tags r:id="rId3"/>
            </p:custDataLst>
          </p:nvPr>
        </p:nvSpPr>
        <p:spPr>
          <a:xfrm>
            <a:off x="1600200" y="6179127"/>
            <a:ext cx="1506566" cy="276999"/>
          </a:xfrm>
          <a:prstGeom prst="rect">
            <a:avLst/>
          </a:prstGeom>
          <a:noFill/>
        </p:spPr>
        <p:txBody>
          <a:bodyPr wrap="none" rtlCol="0">
            <a:spAutoFit/>
          </a:bodyPr>
          <a:lstStyle/>
          <a:p>
            <a:r>
              <a:rPr lang="en-US" sz="1200" dirty="0"/>
              <a:t>Delroy A. Brinkerhoff</a:t>
            </a:r>
          </a:p>
        </p:txBody>
      </p:sp>
    </p:spTree>
    <p:extLst>
      <p:ext uri="{BB962C8B-B14F-4D97-AF65-F5344CB8AC3E}">
        <p14:creationId xmlns:p14="http://schemas.microsoft.com/office/powerpoint/2010/main" val="21247260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8F0ADF7-5D53-7F30-9BFA-F978B8AA3078}"/>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Activating Templates and</a:t>
            </a:r>
            <a:br>
              <a:rPr lang="en-US" dirty="0"/>
            </a:br>
            <a:r>
              <a:rPr lang="en-US" dirty="0"/>
              <a:t>introducing the variable</a:t>
            </a:r>
          </a:p>
        </p:txBody>
      </p:sp>
      <p:sp>
        <p:nvSpPr>
          <p:cNvPr id="6" name="Content Placeholder 5">
            <a:extLst>
              <a:ext uri="{FF2B5EF4-FFF2-40B4-BE49-F238E27FC236}">
                <a16:creationId xmlns:a16="http://schemas.microsoft.com/office/drawing/2014/main" id="{62977993-C954-45D7-0E17-2324B10F7699}"/>
              </a:ext>
            </a:extLst>
          </p:cNvPr>
          <p:cNvSpPr>
            <a:spLocks noGrp="1"/>
          </p:cNvSpPr>
          <p:nvPr>
            <p:ph sz="half" idx="1"/>
            <p:custDataLst>
              <p:tags r:id="rId2"/>
            </p:custDataLst>
          </p:nvPr>
        </p:nvSpPr>
        <p:spPr>
          <a:xfrm>
            <a:off x="1581912" y="2638044"/>
            <a:ext cx="4271771" cy="3101982"/>
          </a:xfrm>
        </p:spPr>
        <p:txBody>
          <a:bodyPr/>
          <a:lstStyle/>
          <a:p>
            <a:r>
              <a:rPr lang="en-US" dirty="0">
                <a:latin typeface="Consolas" panose="020B0609020204030204" pitchFamily="49" charset="0"/>
              </a:rPr>
              <a:t>template &lt;class T&gt;</a:t>
            </a:r>
          </a:p>
          <a:p>
            <a:r>
              <a:rPr lang="en-US" dirty="0"/>
              <a:t>“class” used in documentation</a:t>
            </a:r>
          </a:p>
          <a:p>
            <a:r>
              <a:rPr lang="en-US" dirty="0"/>
              <a:t>Appropriate for template classes</a:t>
            </a:r>
          </a:p>
        </p:txBody>
      </p:sp>
      <p:sp>
        <p:nvSpPr>
          <p:cNvPr id="7" name="Content Placeholder 6">
            <a:extLst>
              <a:ext uri="{FF2B5EF4-FFF2-40B4-BE49-F238E27FC236}">
                <a16:creationId xmlns:a16="http://schemas.microsoft.com/office/drawing/2014/main" id="{7B4C9022-3BD4-C149-B00E-6A0ABF7527B7}"/>
              </a:ext>
            </a:extLst>
          </p:cNvPr>
          <p:cNvSpPr>
            <a:spLocks noGrp="1"/>
          </p:cNvSpPr>
          <p:nvPr>
            <p:ph sz="half" idx="2"/>
            <p:custDataLst>
              <p:tags r:id="rId3"/>
            </p:custDataLst>
          </p:nvPr>
        </p:nvSpPr>
        <p:spPr>
          <a:xfrm>
            <a:off x="6338315" y="2638044"/>
            <a:ext cx="4270247" cy="3101982"/>
          </a:xfrm>
        </p:spPr>
        <p:txBody>
          <a:bodyPr/>
          <a:lstStyle/>
          <a:p>
            <a:r>
              <a:rPr lang="en-US" dirty="0">
                <a:latin typeface="Consolas" panose="020B0609020204030204" pitchFamily="49" charset="0"/>
              </a:rPr>
              <a:t>template &lt;typename T&gt;</a:t>
            </a:r>
          </a:p>
        </p:txBody>
      </p:sp>
    </p:spTree>
    <p:extLst>
      <p:ext uri="{BB962C8B-B14F-4D97-AF65-F5344CB8AC3E}">
        <p14:creationId xmlns:p14="http://schemas.microsoft.com/office/powerpoint/2010/main" val="12945709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404F2-F350-D7BF-93C8-4ED98B6AE6B0}"/>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data Structures</a:t>
            </a:r>
          </a:p>
        </p:txBody>
      </p:sp>
      <p:sp>
        <p:nvSpPr>
          <p:cNvPr id="4" name="Content Placeholder 3">
            <a:extLst>
              <a:ext uri="{FF2B5EF4-FFF2-40B4-BE49-F238E27FC236}">
                <a16:creationId xmlns:a16="http://schemas.microsoft.com/office/drawing/2014/main" id="{008662F7-9A65-C813-CEAB-14C29C0CD012}"/>
              </a:ext>
            </a:extLst>
          </p:cNvPr>
          <p:cNvSpPr>
            <a:spLocks noGrp="1"/>
          </p:cNvSpPr>
          <p:nvPr>
            <p:ph sz="half" idx="2"/>
            <p:custDataLst>
              <p:tags r:id="rId2"/>
            </p:custDataLst>
          </p:nvPr>
        </p:nvSpPr>
        <p:spPr>
          <a:xfrm>
            <a:off x="6338315" y="2638044"/>
            <a:ext cx="4270247" cy="3101982"/>
          </a:xfrm>
        </p:spPr>
        <p:txBody>
          <a:bodyPr/>
          <a:lstStyle/>
          <a:p>
            <a:r>
              <a:rPr lang="en-US" dirty="0"/>
              <a:t>Multiple inheritance</a:t>
            </a:r>
          </a:p>
          <a:p>
            <a:pPr lvl="1"/>
            <a:r>
              <a:rPr lang="en-US" dirty="0"/>
              <a:t>Data structure operations from stack</a:t>
            </a:r>
          </a:p>
          <a:p>
            <a:pPr lvl="1"/>
            <a:r>
              <a:rPr lang="en-US" dirty="0"/>
              <a:t>Data and operations from Person</a:t>
            </a:r>
          </a:p>
          <a:p>
            <a:r>
              <a:rPr lang="en-US" dirty="0"/>
              <a:t>Template class</a:t>
            </a:r>
          </a:p>
          <a:p>
            <a:pPr lvl="1"/>
            <a:r>
              <a:rPr lang="en-US" dirty="0"/>
              <a:t>Data structure operations from stack</a:t>
            </a:r>
          </a:p>
          <a:p>
            <a:pPr lvl="1"/>
            <a:r>
              <a:rPr lang="en-US" dirty="0"/>
              <a:t>Data specified by application</a:t>
            </a:r>
          </a:p>
        </p:txBody>
      </p:sp>
      <p:pic>
        <p:nvPicPr>
          <p:cNvPr id="14" name="Content Placeholder 13">
            <a:extLst>
              <a:ext uri="{FF2B5EF4-FFF2-40B4-BE49-F238E27FC236}">
                <a16:creationId xmlns:a16="http://schemas.microsoft.com/office/drawing/2014/main" id="{C33A98C6-6FDD-651F-903D-8FE5F53C6495}"/>
              </a:ext>
            </a:extLst>
          </p:cNvPr>
          <p:cNvPicPr>
            <a:picLocks noGrp="1" noChangeAspect="1"/>
          </p:cNvPicPr>
          <p:nvPr>
            <p:ph sz="half" idx="1"/>
          </p:nvPr>
        </p:nvPicPr>
        <p:blipFill>
          <a:blip r:embed="rId5">
            <a:extLst>
              <a:ext uri="{28A0092B-C50C-407E-A947-70E740481C1C}">
                <a14:useLocalDpi xmlns:a14="http://schemas.microsoft.com/office/drawing/2010/main" val="0"/>
              </a:ext>
            </a:extLst>
          </a:blip>
          <a:stretch>
            <a:fillRect/>
          </a:stretch>
        </p:blipFill>
        <p:spPr>
          <a:xfrm>
            <a:off x="1581150" y="2514306"/>
            <a:ext cx="4271963" cy="2625973"/>
          </a:xfrm>
        </p:spPr>
      </p:pic>
    </p:spTree>
    <p:extLst>
      <p:ext uri="{BB962C8B-B14F-4D97-AF65-F5344CB8AC3E}">
        <p14:creationId xmlns:p14="http://schemas.microsoft.com/office/powerpoint/2010/main" val="373311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CB3DB497-0373-FE32-CE52-77C0BE2B5101}"/>
              </a:ext>
            </a:extLst>
          </p:cNvPr>
          <p:cNvSpPr>
            <a:spLocks noGrp="1"/>
          </p:cNvSpPr>
          <p:nvPr>
            <p:ph type="title"/>
            <p:custDataLst>
              <p:tags r:id="rId1"/>
            </p:custDataLst>
          </p:nvPr>
        </p:nvSpPr>
        <p:spPr bwMode="blackWhite">
          <a:xfrm>
            <a:off x="804672" y="2243828"/>
            <a:ext cx="4486656" cy="1141497"/>
          </a:xfrm>
          <a:prstGeom prst="rect">
            <a:avLst/>
          </a:prstGeom>
          <a:solidFill>
            <a:srgbClr val="FFFFFF"/>
          </a:solidFill>
          <a:ln w="31750" cap="sq">
            <a:solidFill>
              <a:srgbClr val="404040"/>
            </a:solidFill>
            <a:miter lim="800000"/>
          </a:ln>
        </p:spPr>
        <p:txBody>
          <a:bodyPr/>
          <a:lstStyle/>
          <a:p>
            <a:r>
              <a:rPr lang="en-US" dirty="0"/>
              <a:t>Specifying a template class</a:t>
            </a:r>
          </a:p>
        </p:txBody>
      </p:sp>
      <p:sp>
        <p:nvSpPr>
          <p:cNvPr id="3" name="Content Placeholder 2">
            <a:extLst>
              <a:ext uri="{FF2B5EF4-FFF2-40B4-BE49-F238E27FC236}">
                <a16:creationId xmlns:a16="http://schemas.microsoft.com/office/drawing/2014/main" id="{AA4CEFE7-2279-5567-C597-6A8FB73B81DF}"/>
              </a:ext>
            </a:extLst>
          </p:cNvPr>
          <p:cNvSpPr>
            <a:spLocks noGrp="1"/>
          </p:cNvSpPr>
          <p:nvPr>
            <p:ph idx="1"/>
            <p:custDataLst>
              <p:tags r:id="rId2"/>
            </p:custDataLst>
          </p:nvPr>
        </p:nvSpPr>
        <p:spPr>
          <a:xfrm>
            <a:off x="6557963" y="804672"/>
            <a:ext cx="4993957" cy="5248656"/>
          </a:xfrm>
        </p:spPr>
        <p:txBody>
          <a:bodyPr>
            <a:normAutofit/>
          </a:bodyPr>
          <a:lstStyle/>
          <a:p>
            <a:pPr marL="0" indent="0">
              <a:spcBef>
                <a:spcPts val="0"/>
              </a:spcBef>
              <a:buNone/>
            </a:pPr>
            <a:r>
              <a:rPr lang="en-US" dirty="0">
                <a:highlight>
                  <a:srgbClr val="FFFF00"/>
                </a:highlight>
                <a:latin typeface="Consolas" panose="020B0609020204030204" pitchFamily="49" charset="0"/>
              </a:rPr>
              <a:t>template &lt;class T&gt;</a:t>
            </a:r>
          </a:p>
          <a:p>
            <a:pPr marL="0" indent="0">
              <a:spcBef>
                <a:spcPts val="0"/>
              </a:spcBef>
              <a:buNone/>
            </a:pPr>
            <a:r>
              <a:rPr lang="en-US" dirty="0">
                <a:latin typeface="Consolas" panose="020B0609020204030204" pitchFamily="49" charset="0"/>
              </a:rPr>
              <a:t>class stack</a:t>
            </a:r>
          </a:p>
          <a:p>
            <a:pPr marL="0" indent="0">
              <a:spcBef>
                <a:spcPts val="0"/>
              </a:spcBef>
              <a:buNone/>
            </a:pPr>
            <a:r>
              <a:rPr lang="en-US" dirty="0">
                <a:latin typeface="Consolas" panose="020B0609020204030204" pitchFamily="49" charset="0"/>
              </a:rPr>
              <a:t>{</a:t>
            </a:r>
          </a:p>
          <a:p>
            <a:pPr marL="0" indent="0">
              <a:spcBef>
                <a:spcPts val="0"/>
              </a:spcBef>
              <a:buNone/>
            </a:pPr>
            <a:r>
              <a:rPr lang="en-US" dirty="0">
                <a:latin typeface="Consolas" panose="020B0609020204030204" pitchFamily="49" charset="0"/>
              </a:rPr>
              <a:t>    private:</a:t>
            </a:r>
          </a:p>
          <a:p>
            <a:pPr marL="0" indent="0">
              <a:spcBef>
                <a:spcPts val="0"/>
              </a:spcBef>
              <a:buNone/>
            </a:pPr>
            <a:r>
              <a:rPr lang="en-US" dirty="0">
                <a:latin typeface="Consolas" panose="020B0609020204030204" pitchFamily="49" charset="0"/>
              </a:rPr>
              <a:t>        static const int SIZE = 100;</a:t>
            </a:r>
          </a:p>
          <a:p>
            <a:pPr marL="0" indent="0">
              <a:spcBef>
                <a:spcPts val="0"/>
              </a:spcBef>
              <a:buNone/>
            </a:pPr>
            <a:endParaRPr lang="en-US" dirty="0">
              <a:latin typeface="Consolas" panose="020B0609020204030204" pitchFamily="49" charset="0"/>
            </a:endParaRPr>
          </a:p>
          <a:p>
            <a:pPr marL="0" indent="0">
              <a:spcBef>
                <a:spcPts val="0"/>
              </a:spcBef>
              <a:buNone/>
            </a:pPr>
            <a:r>
              <a:rPr lang="en-US" dirty="0">
                <a:latin typeface="Consolas" panose="020B0609020204030204" pitchFamily="49" charset="0"/>
              </a:rPr>
              <a:t>        </a:t>
            </a:r>
            <a:r>
              <a:rPr lang="en-US" dirty="0">
                <a:solidFill>
                  <a:srgbClr val="FF0000"/>
                </a:solidFill>
                <a:latin typeface="Consolas" panose="020B0609020204030204" pitchFamily="49" charset="0"/>
              </a:rPr>
              <a:t>T</a:t>
            </a:r>
            <a:r>
              <a:rPr lang="en-US" dirty="0">
                <a:latin typeface="Consolas" panose="020B0609020204030204" pitchFamily="49" charset="0"/>
              </a:rPr>
              <a:t>    st[SIZE];</a:t>
            </a:r>
          </a:p>
          <a:p>
            <a:pPr marL="0" indent="0">
              <a:spcBef>
                <a:spcPts val="0"/>
              </a:spcBef>
              <a:buNone/>
            </a:pPr>
            <a:r>
              <a:rPr lang="en-US" dirty="0">
                <a:latin typeface="Consolas" panose="020B0609020204030204" pitchFamily="49" charset="0"/>
              </a:rPr>
              <a:t>        int  sp = 0;</a:t>
            </a:r>
          </a:p>
          <a:p>
            <a:pPr marL="0" indent="0">
              <a:spcBef>
                <a:spcPts val="0"/>
              </a:spcBef>
              <a:buNone/>
            </a:pPr>
            <a:endParaRPr lang="en-US" dirty="0">
              <a:latin typeface="Consolas" panose="020B0609020204030204" pitchFamily="49" charset="0"/>
            </a:endParaRPr>
          </a:p>
          <a:p>
            <a:pPr marL="0" indent="0">
              <a:spcBef>
                <a:spcPts val="0"/>
              </a:spcBef>
              <a:buNone/>
            </a:pPr>
            <a:r>
              <a:rPr lang="en-US" dirty="0">
                <a:latin typeface="Consolas" panose="020B0609020204030204" pitchFamily="49" charset="0"/>
              </a:rPr>
              <a:t>    public:</a:t>
            </a:r>
          </a:p>
          <a:p>
            <a:pPr marL="0" indent="0">
              <a:spcBef>
                <a:spcPts val="0"/>
              </a:spcBef>
              <a:buNone/>
            </a:pPr>
            <a:r>
              <a:rPr lang="en-US" dirty="0">
                <a:latin typeface="Consolas" panose="020B0609020204030204" pitchFamily="49" charset="0"/>
              </a:rPr>
              <a:t>        void push(</a:t>
            </a:r>
            <a:r>
              <a:rPr lang="en-US" dirty="0">
                <a:solidFill>
                  <a:srgbClr val="FF0000"/>
                </a:solidFill>
                <a:latin typeface="Consolas" panose="020B0609020204030204" pitchFamily="49" charset="0"/>
              </a:rPr>
              <a:t>T</a:t>
            </a:r>
            <a:r>
              <a:rPr lang="en-US" dirty="0">
                <a:latin typeface="Consolas" panose="020B0609020204030204" pitchFamily="49" charset="0"/>
              </a:rPr>
              <a:t> data);</a:t>
            </a:r>
          </a:p>
          <a:p>
            <a:pPr marL="0" indent="0">
              <a:spcBef>
                <a:spcPts val="0"/>
              </a:spcBef>
              <a:buNone/>
            </a:pPr>
            <a:r>
              <a:rPr lang="en-US" dirty="0">
                <a:latin typeface="Consolas" panose="020B0609020204030204" pitchFamily="49" charset="0"/>
              </a:rPr>
              <a:t>        </a:t>
            </a:r>
            <a:r>
              <a:rPr lang="en-US" dirty="0">
                <a:solidFill>
                  <a:srgbClr val="FF0000"/>
                </a:solidFill>
                <a:latin typeface="Consolas" panose="020B0609020204030204" pitchFamily="49" charset="0"/>
              </a:rPr>
              <a:t>T</a:t>
            </a:r>
            <a:r>
              <a:rPr lang="en-US" dirty="0">
                <a:latin typeface="Consolas" panose="020B0609020204030204" pitchFamily="49" charset="0"/>
              </a:rPr>
              <a:t>    pop();</a:t>
            </a:r>
          </a:p>
          <a:p>
            <a:pPr marL="0" indent="0">
              <a:spcBef>
                <a:spcPts val="0"/>
              </a:spcBef>
              <a:buNone/>
            </a:pPr>
            <a:r>
              <a:rPr lang="en-US" dirty="0">
                <a:latin typeface="Consolas" panose="020B0609020204030204" pitchFamily="49" charset="0"/>
              </a:rPr>
              <a:t>        int  size();</a:t>
            </a:r>
          </a:p>
          <a:p>
            <a:pPr marL="0" indent="0">
              <a:spcBef>
                <a:spcPts val="0"/>
              </a:spcBef>
              <a:buNone/>
            </a:pPr>
            <a:r>
              <a:rPr lang="en-US" dirty="0">
                <a:latin typeface="Consolas" panose="020B0609020204030204" pitchFamily="49" charset="0"/>
              </a:rPr>
              <a:t>        </a:t>
            </a:r>
            <a:r>
              <a:rPr lang="en-US" dirty="0">
                <a:solidFill>
                  <a:srgbClr val="FF0000"/>
                </a:solidFill>
                <a:latin typeface="Consolas" panose="020B0609020204030204" pitchFamily="49" charset="0"/>
              </a:rPr>
              <a:t>T</a:t>
            </a:r>
            <a:r>
              <a:rPr lang="en-US" dirty="0">
                <a:latin typeface="Consolas" panose="020B0609020204030204" pitchFamily="49" charset="0"/>
              </a:rPr>
              <a:t>    peek();</a:t>
            </a:r>
          </a:p>
          <a:p>
            <a:pPr marL="0" indent="0">
              <a:spcBef>
                <a:spcPts val="0"/>
              </a:spcBef>
              <a:buNone/>
            </a:pPr>
            <a:r>
              <a:rPr lang="en-US" dirty="0">
                <a:latin typeface="Consolas" panose="020B0609020204030204" pitchFamily="49" charset="0"/>
              </a:rPr>
              <a:t>};</a:t>
            </a:r>
          </a:p>
        </p:txBody>
      </p:sp>
      <p:sp>
        <p:nvSpPr>
          <p:cNvPr id="8" name="Text Placeholder 7">
            <a:extLst>
              <a:ext uri="{FF2B5EF4-FFF2-40B4-BE49-F238E27FC236}">
                <a16:creationId xmlns:a16="http://schemas.microsoft.com/office/drawing/2014/main" id="{2AD82C8B-9A26-43F1-4D4E-EB5676B48D48}"/>
              </a:ext>
            </a:extLst>
          </p:cNvPr>
          <p:cNvSpPr>
            <a:spLocks noGrp="1"/>
          </p:cNvSpPr>
          <p:nvPr>
            <p:ph type="body" sz="half" idx="2"/>
            <p:custDataLst>
              <p:tags r:id="rId3"/>
            </p:custDataLst>
          </p:nvPr>
        </p:nvSpPr>
        <p:spPr>
          <a:xfrm>
            <a:off x="1115568" y="3549918"/>
            <a:ext cx="3794760" cy="2194036"/>
          </a:xfrm>
        </p:spPr>
        <p:txBody>
          <a:bodyPr/>
          <a:lstStyle/>
          <a:p>
            <a:r>
              <a:rPr lang="en-US" dirty="0"/>
              <a:t>The “template” statement and variable</a:t>
            </a:r>
          </a:p>
        </p:txBody>
      </p:sp>
    </p:spTree>
    <p:extLst>
      <p:ext uri="{BB962C8B-B14F-4D97-AF65-F5344CB8AC3E}">
        <p14:creationId xmlns:p14="http://schemas.microsoft.com/office/powerpoint/2010/main" val="7638027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C750CB-ECFA-6448-AFC6-90898557F271}"/>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Template Member Functions</a:t>
            </a:r>
          </a:p>
        </p:txBody>
      </p:sp>
      <p:sp>
        <p:nvSpPr>
          <p:cNvPr id="3" name="Content Placeholder 2">
            <a:extLst>
              <a:ext uri="{FF2B5EF4-FFF2-40B4-BE49-F238E27FC236}">
                <a16:creationId xmlns:a16="http://schemas.microsoft.com/office/drawing/2014/main" id="{EDCE7353-8F4B-A2A8-11EB-2C5B2E765F27}"/>
              </a:ext>
            </a:extLst>
          </p:cNvPr>
          <p:cNvSpPr>
            <a:spLocks noGrp="1"/>
          </p:cNvSpPr>
          <p:nvPr>
            <p:ph sz="half" idx="1"/>
            <p:custDataLst>
              <p:tags r:id="rId2"/>
            </p:custDataLst>
          </p:nvPr>
        </p:nvSpPr>
        <p:spPr>
          <a:xfrm>
            <a:off x="1581912" y="2638044"/>
            <a:ext cx="4271771" cy="3101982"/>
          </a:xfrm>
        </p:spPr>
        <p:txBody>
          <a:bodyPr/>
          <a:lstStyle/>
          <a:p>
            <a:pPr marL="0" indent="0">
              <a:spcBef>
                <a:spcPts val="0"/>
              </a:spcBef>
              <a:buNone/>
            </a:pPr>
            <a:r>
              <a:rPr lang="en-US" dirty="0">
                <a:highlight>
                  <a:srgbClr val="FFFF00"/>
                </a:highlight>
                <a:latin typeface="Consolas" panose="020B0609020204030204" pitchFamily="49" charset="0"/>
              </a:rPr>
              <a:t>template &lt;class T&gt;</a:t>
            </a:r>
          </a:p>
          <a:p>
            <a:pPr marL="0" indent="0">
              <a:spcBef>
                <a:spcPts val="0"/>
              </a:spcBef>
              <a:buNone/>
            </a:pPr>
            <a:r>
              <a:rPr lang="en-US" dirty="0">
                <a:latin typeface="Consolas" panose="020B0609020204030204" pitchFamily="49" charset="0"/>
              </a:rPr>
              <a:t>void </a:t>
            </a:r>
            <a:r>
              <a:rPr lang="en-US" dirty="0">
                <a:highlight>
                  <a:srgbClr val="00FF00"/>
                </a:highlight>
                <a:latin typeface="Consolas" panose="020B0609020204030204" pitchFamily="49" charset="0"/>
              </a:rPr>
              <a:t>stack&lt;T&gt;</a:t>
            </a:r>
            <a:r>
              <a:rPr lang="en-US" dirty="0">
                <a:latin typeface="Consolas" panose="020B0609020204030204" pitchFamily="49" charset="0"/>
              </a:rPr>
              <a:t>::push(</a:t>
            </a:r>
            <a:r>
              <a:rPr lang="en-US" dirty="0">
                <a:solidFill>
                  <a:srgbClr val="FF0000"/>
                </a:solidFill>
                <a:latin typeface="Consolas" panose="020B0609020204030204" pitchFamily="49" charset="0"/>
              </a:rPr>
              <a:t>T</a:t>
            </a:r>
            <a:r>
              <a:rPr lang="en-US" dirty="0">
                <a:latin typeface="Consolas" panose="020B0609020204030204" pitchFamily="49" charset="0"/>
              </a:rPr>
              <a:t> data)</a:t>
            </a:r>
          </a:p>
          <a:p>
            <a:pPr marL="0" indent="0">
              <a:spcBef>
                <a:spcPts val="0"/>
              </a:spcBef>
              <a:buNone/>
            </a:pPr>
            <a:r>
              <a:rPr lang="en-US" dirty="0">
                <a:latin typeface="Consolas" panose="020B0609020204030204" pitchFamily="49" charset="0"/>
              </a:rPr>
              <a:t>{</a:t>
            </a:r>
          </a:p>
          <a:p>
            <a:pPr marL="0" indent="0">
              <a:spcBef>
                <a:spcPts val="0"/>
              </a:spcBef>
              <a:buNone/>
            </a:pPr>
            <a:r>
              <a:rPr lang="en-US" dirty="0">
                <a:latin typeface="Consolas" panose="020B0609020204030204" pitchFamily="49" charset="0"/>
              </a:rPr>
              <a:t>    if (sp &lt; SIZE)</a:t>
            </a:r>
          </a:p>
          <a:p>
            <a:pPr marL="0" indent="0">
              <a:spcBef>
                <a:spcPts val="0"/>
              </a:spcBef>
              <a:buNone/>
            </a:pPr>
            <a:r>
              <a:rPr lang="en-US" dirty="0">
                <a:latin typeface="Consolas" panose="020B0609020204030204" pitchFamily="49" charset="0"/>
              </a:rPr>
              <a:t>        st[sp++] = data;</a:t>
            </a:r>
          </a:p>
          <a:p>
            <a:pPr marL="0" indent="0">
              <a:spcBef>
                <a:spcPts val="0"/>
              </a:spcBef>
              <a:buNone/>
            </a:pPr>
            <a:r>
              <a:rPr lang="en-US" dirty="0">
                <a:latin typeface="Consolas" panose="020B0609020204030204" pitchFamily="49" charset="0"/>
              </a:rPr>
              <a:t>    else</a:t>
            </a:r>
          </a:p>
          <a:p>
            <a:pPr marL="0" indent="0">
              <a:spcBef>
                <a:spcPts val="0"/>
              </a:spcBef>
              <a:buNone/>
            </a:pPr>
            <a:r>
              <a:rPr lang="en-US" dirty="0">
                <a:latin typeface="Consolas" panose="020B0609020204030204" pitchFamily="49" charset="0"/>
              </a:rPr>
              <a:t>        throw "Stack Overflow";</a:t>
            </a:r>
          </a:p>
          <a:p>
            <a:pPr marL="0" indent="0">
              <a:spcBef>
                <a:spcPts val="0"/>
              </a:spcBef>
              <a:buNone/>
            </a:pPr>
            <a:r>
              <a:rPr lang="en-US" dirty="0">
                <a:latin typeface="Consolas" panose="020B0609020204030204" pitchFamily="49" charset="0"/>
              </a:rPr>
              <a:t>}</a:t>
            </a:r>
          </a:p>
        </p:txBody>
      </p:sp>
      <p:sp>
        <p:nvSpPr>
          <p:cNvPr id="4" name="Content Placeholder 3">
            <a:extLst>
              <a:ext uri="{FF2B5EF4-FFF2-40B4-BE49-F238E27FC236}">
                <a16:creationId xmlns:a16="http://schemas.microsoft.com/office/drawing/2014/main" id="{99D002B2-191F-A144-A49A-8DA7B4DC0552}"/>
              </a:ext>
            </a:extLst>
          </p:cNvPr>
          <p:cNvSpPr>
            <a:spLocks noGrp="1"/>
          </p:cNvSpPr>
          <p:nvPr>
            <p:ph sz="half" idx="2"/>
            <p:custDataLst>
              <p:tags r:id="rId3"/>
            </p:custDataLst>
          </p:nvPr>
        </p:nvSpPr>
        <p:spPr>
          <a:xfrm>
            <a:off x="6338315" y="2638044"/>
            <a:ext cx="4270247" cy="3101982"/>
          </a:xfrm>
        </p:spPr>
        <p:txBody>
          <a:bodyPr/>
          <a:lstStyle/>
          <a:p>
            <a:pPr marL="0" indent="0">
              <a:spcBef>
                <a:spcPts val="0"/>
              </a:spcBef>
              <a:buNone/>
            </a:pPr>
            <a:r>
              <a:rPr lang="en-US" dirty="0">
                <a:highlight>
                  <a:srgbClr val="FFFF00"/>
                </a:highlight>
                <a:latin typeface="Consolas" panose="020B0609020204030204" pitchFamily="49" charset="0"/>
              </a:rPr>
              <a:t>template &lt;class T&gt;</a:t>
            </a:r>
          </a:p>
          <a:p>
            <a:pPr marL="0" indent="0">
              <a:spcBef>
                <a:spcPts val="0"/>
              </a:spcBef>
              <a:buNone/>
            </a:pPr>
            <a:r>
              <a:rPr lang="en-US" dirty="0">
                <a:solidFill>
                  <a:srgbClr val="FF0000"/>
                </a:solidFill>
                <a:latin typeface="Consolas" panose="020B0609020204030204" pitchFamily="49" charset="0"/>
              </a:rPr>
              <a:t>T</a:t>
            </a:r>
            <a:r>
              <a:rPr lang="en-US" dirty="0">
                <a:latin typeface="Consolas" panose="020B0609020204030204" pitchFamily="49" charset="0"/>
              </a:rPr>
              <a:t> </a:t>
            </a:r>
            <a:r>
              <a:rPr lang="en-US" dirty="0">
                <a:highlight>
                  <a:srgbClr val="00FF00"/>
                </a:highlight>
                <a:latin typeface="Consolas" panose="020B0609020204030204" pitchFamily="49" charset="0"/>
              </a:rPr>
              <a:t>stack&lt;T&gt;</a:t>
            </a:r>
            <a:r>
              <a:rPr lang="en-US" dirty="0">
                <a:latin typeface="Consolas" panose="020B0609020204030204" pitchFamily="49" charset="0"/>
              </a:rPr>
              <a:t>::pop()</a:t>
            </a:r>
          </a:p>
          <a:p>
            <a:pPr marL="0" indent="0">
              <a:spcBef>
                <a:spcPts val="0"/>
              </a:spcBef>
              <a:buNone/>
            </a:pPr>
            <a:r>
              <a:rPr lang="en-US" dirty="0">
                <a:latin typeface="Consolas" panose="020B0609020204030204" pitchFamily="49" charset="0"/>
              </a:rPr>
              <a:t>{</a:t>
            </a:r>
          </a:p>
          <a:p>
            <a:pPr marL="0" indent="0">
              <a:spcBef>
                <a:spcPts val="0"/>
              </a:spcBef>
              <a:buNone/>
            </a:pPr>
            <a:r>
              <a:rPr lang="en-US" dirty="0">
                <a:latin typeface="Consolas" panose="020B0609020204030204" pitchFamily="49" charset="0"/>
              </a:rPr>
              <a:t>    if (sp &gt; 0)</a:t>
            </a:r>
          </a:p>
          <a:p>
            <a:pPr marL="0" indent="0">
              <a:spcBef>
                <a:spcPts val="0"/>
              </a:spcBef>
              <a:buNone/>
            </a:pPr>
            <a:r>
              <a:rPr lang="en-US" dirty="0">
                <a:latin typeface="Consolas" panose="020B0609020204030204" pitchFamily="49" charset="0"/>
              </a:rPr>
              <a:t>        return st[--sp];</a:t>
            </a:r>
          </a:p>
          <a:p>
            <a:pPr marL="0" indent="0">
              <a:spcBef>
                <a:spcPts val="0"/>
              </a:spcBef>
              <a:buNone/>
            </a:pPr>
            <a:r>
              <a:rPr lang="en-US" dirty="0">
                <a:latin typeface="Consolas" panose="020B0609020204030204" pitchFamily="49" charset="0"/>
              </a:rPr>
              <a:t>    else</a:t>
            </a:r>
          </a:p>
          <a:p>
            <a:pPr marL="0" indent="0">
              <a:spcBef>
                <a:spcPts val="0"/>
              </a:spcBef>
              <a:buNone/>
            </a:pPr>
            <a:r>
              <a:rPr lang="en-US" dirty="0">
                <a:latin typeface="Consolas" panose="020B0609020204030204" pitchFamily="49" charset="0"/>
              </a:rPr>
              <a:t>        throw "Stack Underflow";</a:t>
            </a:r>
          </a:p>
          <a:p>
            <a:pPr marL="0" indent="0">
              <a:spcBef>
                <a:spcPts val="0"/>
              </a:spcBef>
              <a:buNone/>
            </a:pPr>
            <a:r>
              <a:rPr lang="en-US" dirty="0">
                <a:latin typeface="Consolas" panose="020B0609020204030204" pitchFamily="49" charset="0"/>
              </a:rPr>
              <a:t>}</a:t>
            </a:r>
          </a:p>
        </p:txBody>
      </p:sp>
    </p:spTree>
    <p:extLst>
      <p:ext uri="{BB962C8B-B14F-4D97-AF65-F5344CB8AC3E}">
        <p14:creationId xmlns:p14="http://schemas.microsoft.com/office/powerpoint/2010/main" val="20290930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4BF06A-31FF-09C6-021F-2D20CF473EA0}"/>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Template Member Functions</a:t>
            </a:r>
          </a:p>
        </p:txBody>
      </p:sp>
      <p:sp>
        <p:nvSpPr>
          <p:cNvPr id="3" name="Content Placeholder 2">
            <a:extLst>
              <a:ext uri="{FF2B5EF4-FFF2-40B4-BE49-F238E27FC236}">
                <a16:creationId xmlns:a16="http://schemas.microsoft.com/office/drawing/2014/main" id="{72D88A55-BBAE-0BC4-706F-464A2FDA1E27}"/>
              </a:ext>
            </a:extLst>
          </p:cNvPr>
          <p:cNvSpPr>
            <a:spLocks noGrp="1"/>
          </p:cNvSpPr>
          <p:nvPr>
            <p:ph sz="half" idx="1"/>
            <p:custDataLst>
              <p:tags r:id="rId2"/>
            </p:custDataLst>
          </p:nvPr>
        </p:nvSpPr>
        <p:spPr>
          <a:xfrm>
            <a:off x="1581912" y="2638044"/>
            <a:ext cx="4271771" cy="3101982"/>
          </a:xfrm>
        </p:spPr>
        <p:txBody>
          <a:bodyPr>
            <a:noAutofit/>
          </a:bodyPr>
          <a:lstStyle/>
          <a:p>
            <a:pPr marL="0" indent="0">
              <a:spcBef>
                <a:spcPts val="0"/>
              </a:spcBef>
              <a:buNone/>
            </a:pPr>
            <a:r>
              <a:rPr lang="en-US" dirty="0">
                <a:highlight>
                  <a:srgbClr val="FFFF00"/>
                </a:highlight>
                <a:latin typeface="Consolas" panose="020B0609020204030204" pitchFamily="49" charset="0"/>
              </a:rPr>
              <a:t>template &lt;class T&gt;</a:t>
            </a:r>
          </a:p>
          <a:p>
            <a:pPr marL="0" indent="0">
              <a:spcBef>
                <a:spcPts val="0"/>
              </a:spcBef>
              <a:buNone/>
            </a:pPr>
            <a:r>
              <a:rPr lang="en-US" dirty="0">
                <a:latin typeface="Consolas" panose="020B0609020204030204" pitchFamily="49" charset="0"/>
              </a:rPr>
              <a:t>int </a:t>
            </a:r>
            <a:r>
              <a:rPr lang="en-US" dirty="0">
                <a:highlight>
                  <a:srgbClr val="00FF00"/>
                </a:highlight>
                <a:latin typeface="Consolas" panose="020B0609020204030204" pitchFamily="49" charset="0"/>
              </a:rPr>
              <a:t>stack&lt;T&gt;</a:t>
            </a:r>
            <a:r>
              <a:rPr lang="en-US" dirty="0">
                <a:latin typeface="Consolas" panose="020B0609020204030204" pitchFamily="49" charset="0"/>
              </a:rPr>
              <a:t>::size()</a:t>
            </a:r>
          </a:p>
          <a:p>
            <a:pPr marL="0" indent="0">
              <a:spcBef>
                <a:spcPts val="0"/>
              </a:spcBef>
              <a:buNone/>
            </a:pPr>
            <a:r>
              <a:rPr lang="en-US" dirty="0">
                <a:latin typeface="Consolas" panose="020B0609020204030204" pitchFamily="49" charset="0"/>
              </a:rPr>
              <a:t>{</a:t>
            </a:r>
          </a:p>
          <a:p>
            <a:pPr marL="0" indent="0">
              <a:spcBef>
                <a:spcPts val="0"/>
              </a:spcBef>
              <a:buNone/>
            </a:pPr>
            <a:r>
              <a:rPr lang="en-US" dirty="0">
                <a:latin typeface="Consolas" panose="020B0609020204030204" pitchFamily="49" charset="0"/>
              </a:rPr>
              <a:t>    return sp;</a:t>
            </a:r>
          </a:p>
          <a:p>
            <a:pPr marL="0" indent="0">
              <a:spcBef>
                <a:spcPts val="0"/>
              </a:spcBef>
              <a:buNone/>
            </a:pPr>
            <a:r>
              <a:rPr lang="en-US" dirty="0">
                <a:latin typeface="Consolas" panose="020B0609020204030204" pitchFamily="49" charset="0"/>
              </a:rPr>
              <a:t>}</a:t>
            </a:r>
          </a:p>
          <a:p>
            <a:pPr marL="0" indent="0">
              <a:spcBef>
                <a:spcPts val="0"/>
              </a:spcBef>
              <a:buNone/>
            </a:pPr>
            <a:endParaRPr lang="en-US" dirty="0">
              <a:latin typeface="Consolas" panose="020B0609020204030204" pitchFamily="49" charset="0"/>
            </a:endParaRPr>
          </a:p>
          <a:p>
            <a:pPr marL="0" indent="0">
              <a:spcBef>
                <a:spcPts val="0"/>
              </a:spcBef>
              <a:buNone/>
            </a:pPr>
            <a:r>
              <a:rPr lang="en-US" dirty="0">
                <a:highlight>
                  <a:srgbClr val="FFFF00"/>
                </a:highlight>
                <a:latin typeface="Consolas" panose="020B0609020204030204" pitchFamily="49" charset="0"/>
              </a:rPr>
              <a:t>template &lt;class T&gt;</a:t>
            </a:r>
          </a:p>
          <a:p>
            <a:pPr marL="0" indent="0">
              <a:spcBef>
                <a:spcPts val="0"/>
              </a:spcBef>
              <a:buNone/>
            </a:pPr>
            <a:r>
              <a:rPr lang="en-US" dirty="0">
                <a:latin typeface="Consolas" panose="020B0609020204030204" pitchFamily="49" charset="0"/>
              </a:rPr>
              <a:t>T </a:t>
            </a:r>
            <a:r>
              <a:rPr lang="en-US" dirty="0">
                <a:highlight>
                  <a:srgbClr val="00FF00"/>
                </a:highlight>
                <a:latin typeface="Consolas" panose="020B0609020204030204" pitchFamily="49" charset="0"/>
              </a:rPr>
              <a:t>stack&lt;T&gt;</a:t>
            </a:r>
            <a:r>
              <a:rPr lang="en-US" dirty="0">
                <a:latin typeface="Consolas" panose="020B0609020204030204" pitchFamily="49" charset="0"/>
              </a:rPr>
              <a:t>::peek()</a:t>
            </a:r>
          </a:p>
          <a:p>
            <a:pPr marL="0" indent="0">
              <a:spcBef>
                <a:spcPts val="0"/>
              </a:spcBef>
              <a:buNone/>
            </a:pPr>
            <a:r>
              <a:rPr lang="en-US" dirty="0">
                <a:latin typeface="Consolas" panose="020B0609020204030204" pitchFamily="49" charset="0"/>
              </a:rPr>
              <a:t>{</a:t>
            </a:r>
          </a:p>
          <a:p>
            <a:pPr marL="0" indent="0">
              <a:spcBef>
                <a:spcPts val="0"/>
              </a:spcBef>
              <a:buNone/>
            </a:pPr>
            <a:r>
              <a:rPr lang="en-US" dirty="0">
                <a:latin typeface="Consolas" panose="020B0609020204030204" pitchFamily="49" charset="0"/>
              </a:rPr>
              <a:t>    return st[sp - 1];</a:t>
            </a:r>
          </a:p>
          <a:p>
            <a:pPr marL="0" indent="0">
              <a:spcBef>
                <a:spcPts val="0"/>
              </a:spcBef>
              <a:buNone/>
            </a:pPr>
            <a:r>
              <a:rPr lang="en-US" dirty="0">
                <a:latin typeface="Consolas" panose="020B0609020204030204" pitchFamily="49" charset="0"/>
              </a:rPr>
              <a:t>}</a:t>
            </a:r>
          </a:p>
        </p:txBody>
      </p:sp>
      <p:sp>
        <p:nvSpPr>
          <p:cNvPr id="4" name="Content Placeholder 3">
            <a:extLst>
              <a:ext uri="{FF2B5EF4-FFF2-40B4-BE49-F238E27FC236}">
                <a16:creationId xmlns:a16="http://schemas.microsoft.com/office/drawing/2014/main" id="{68706400-D411-8F1B-4D8E-9CA31AA8F42D}"/>
              </a:ext>
            </a:extLst>
          </p:cNvPr>
          <p:cNvSpPr>
            <a:spLocks noGrp="1"/>
          </p:cNvSpPr>
          <p:nvPr>
            <p:ph sz="half" idx="2"/>
            <p:custDataLst>
              <p:tags r:id="rId3"/>
            </p:custDataLst>
          </p:nvPr>
        </p:nvSpPr>
        <p:spPr>
          <a:xfrm>
            <a:off x="6338315" y="2638044"/>
            <a:ext cx="4270247" cy="3101982"/>
          </a:xfrm>
        </p:spPr>
        <p:txBody>
          <a:bodyPr>
            <a:normAutofit fontScale="92500" lnSpcReduction="20000"/>
          </a:bodyPr>
          <a:lstStyle/>
          <a:p>
            <a:pPr marL="0" indent="0">
              <a:spcBef>
                <a:spcPts val="0"/>
              </a:spcBef>
              <a:buNone/>
            </a:pPr>
            <a:r>
              <a:rPr lang="en-US" dirty="0">
                <a:latin typeface="Consolas" panose="020B0609020204030204" pitchFamily="49" charset="0"/>
              </a:rPr>
              <a:t>int main()</a:t>
            </a:r>
          </a:p>
          <a:p>
            <a:pPr marL="0" indent="0">
              <a:spcBef>
                <a:spcPts val="0"/>
              </a:spcBef>
              <a:buNone/>
            </a:pPr>
            <a:r>
              <a:rPr lang="en-US" dirty="0">
                <a:latin typeface="Consolas" panose="020B0609020204030204" pitchFamily="49" charset="0"/>
              </a:rPr>
              <a:t>{</a:t>
            </a:r>
          </a:p>
          <a:p>
            <a:pPr marL="0" indent="0">
              <a:spcBef>
                <a:spcPts val="0"/>
              </a:spcBef>
              <a:buNone/>
            </a:pPr>
            <a:r>
              <a:rPr lang="en-US" dirty="0">
                <a:latin typeface="Consolas" panose="020B0609020204030204" pitchFamily="49" charset="0"/>
              </a:rPr>
              <a:t>    </a:t>
            </a:r>
            <a:r>
              <a:rPr lang="en-US" dirty="0">
                <a:highlight>
                  <a:srgbClr val="FFFF00"/>
                </a:highlight>
                <a:latin typeface="Consolas" panose="020B0609020204030204" pitchFamily="49" charset="0"/>
              </a:rPr>
              <a:t>stack&lt;Person&gt;</a:t>
            </a:r>
            <a:r>
              <a:rPr lang="en-US" dirty="0">
                <a:latin typeface="Consolas" panose="020B0609020204030204" pitchFamily="49" charset="0"/>
              </a:rPr>
              <a:t>  </a:t>
            </a:r>
            <a:r>
              <a:rPr lang="en-US" dirty="0">
                <a:solidFill>
                  <a:srgbClr val="FF0000"/>
                </a:solidFill>
                <a:latin typeface="Consolas" panose="020B0609020204030204" pitchFamily="49" charset="0"/>
              </a:rPr>
              <a:t>p</a:t>
            </a:r>
            <a:r>
              <a:rPr lang="en-US" dirty="0">
                <a:latin typeface="Consolas" panose="020B0609020204030204" pitchFamily="49" charset="0"/>
              </a:rPr>
              <a:t>;</a:t>
            </a:r>
          </a:p>
          <a:p>
            <a:pPr marL="0" indent="0">
              <a:spcBef>
                <a:spcPts val="0"/>
              </a:spcBef>
              <a:buNone/>
            </a:pPr>
            <a:r>
              <a:rPr lang="en-US" dirty="0">
                <a:latin typeface="Consolas" panose="020B0609020204030204" pitchFamily="49" charset="0"/>
              </a:rPr>
              <a:t>    Person         x("Alice");</a:t>
            </a:r>
          </a:p>
          <a:p>
            <a:pPr marL="0" indent="0">
              <a:spcBef>
                <a:spcPts val="0"/>
              </a:spcBef>
              <a:buNone/>
            </a:pPr>
            <a:r>
              <a:rPr lang="en-US" dirty="0">
                <a:latin typeface="Consolas" panose="020B0609020204030204" pitchFamily="49" charset="0"/>
              </a:rPr>
              <a:t>    Person         y("Dilbert");</a:t>
            </a:r>
          </a:p>
          <a:p>
            <a:pPr marL="0" indent="0">
              <a:spcBef>
                <a:spcPts val="0"/>
              </a:spcBef>
              <a:buNone/>
            </a:pPr>
            <a:endParaRPr lang="en-US" dirty="0">
              <a:latin typeface="Consolas" panose="020B0609020204030204" pitchFamily="49" charset="0"/>
            </a:endParaRPr>
          </a:p>
          <a:p>
            <a:pPr marL="0" indent="0">
              <a:spcBef>
                <a:spcPts val="0"/>
              </a:spcBef>
              <a:buNone/>
            </a:pPr>
            <a:r>
              <a:rPr lang="en-US" dirty="0">
                <a:latin typeface="Consolas" panose="020B0609020204030204" pitchFamily="49" charset="0"/>
              </a:rPr>
              <a:t>    </a:t>
            </a:r>
            <a:r>
              <a:rPr lang="en-US" dirty="0">
                <a:solidFill>
                  <a:srgbClr val="FF0000"/>
                </a:solidFill>
                <a:latin typeface="Consolas" panose="020B0609020204030204" pitchFamily="49" charset="0"/>
              </a:rPr>
              <a:t>p</a:t>
            </a:r>
            <a:r>
              <a:rPr lang="en-US" dirty="0">
                <a:latin typeface="Consolas" panose="020B0609020204030204" pitchFamily="49" charset="0"/>
              </a:rPr>
              <a:t>.push(x);</a:t>
            </a:r>
          </a:p>
          <a:p>
            <a:pPr marL="0" indent="0">
              <a:spcBef>
                <a:spcPts val="0"/>
              </a:spcBef>
              <a:buNone/>
            </a:pPr>
            <a:r>
              <a:rPr lang="en-US" dirty="0">
                <a:latin typeface="Consolas" panose="020B0609020204030204" pitchFamily="49" charset="0"/>
              </a:rPr>
              <a:t>    </a:t>
            </a:r>
            <a:r>
              <a:rPr lang="en-US" dirty="0">
                <a:solidFill>
                  <a:srgbClr val="FF0000"/>
                </a:solidFill>
                <a:latin typeface="Consolas" panose="020B0609020204030204" pitchFamily="49" charset="0"/>
              </a:rPr>
              <a:t>p</a:t>
            </a:r>
            <a:r>
              <a:rPr lang="en-US" dirty="0">
                <a:latin typeface="Consolas" panose="020B0609020204030204" pitchFamily="49" charset="0"/>
              </a:rPr>
              <a:t>.push(y);</a:t>
            </a:r>
          </a:p>
          <a:p>
            <a:pPr marL="0" indent="0">
              <a:spcBef>
                <a:spcPts val="0"/>
              </a:spcBef>
              <a:buNone/>
            </a:pPr>
            <a:endParaRPr lang="en-US" dirty="0">
              <a:latin typeface="Consolas" panose="020B0609020204030204" pitchFamily="49" charset="0"/>
            </a:endParaRPr>
          </a:p>
          <a:p>
            <a:pPr marL="0" indent="0">
              <a:spcBef>
                <a:spcPts val="0"/>
              </a:spcBef>
              <a:buNone/>
            </a:pPr>
            <a:r>
              <a:rPr lang="en-US" dirty="0">
                <a:latin typeface="Consolas" panose="020B0609020204030204" pitchFamily="49" charset="0"/>
              </a:rPr>
              <a:t>    </a:t>
            </a:r>
            <a:r>
              <a:rPr lang="en-US" dirty="0">
                <a:solidFill>
                  <a:srgbClr val="FF0000"/>
                </a:solidFill>
                <a:latin typeface="Consolas" panose="020B0609020204030204" pitchFamily="49" charset="0"/>
              </a:rPr>
              <a:t>p</a:t>
            </a:r>
            <a:r>
              <a:rPr lang="en-US" dirty="0">
                <a:latin typeface="Consolas" panose="020B0609020204030204" pitchFamily="49" charset="0"/>
              </a:rPr>
              <a:t>.pop().display();</a:t>
            </a:r>
          </a:p>
          <a:p>
            <a:pPr marL="0" indent="0">
              <a:spcBef>
                <a:spcPts val="0"/>
              </a:spcBef>
              <a:buNone/>
            </a:pPr>
            <a:r>
              <a:rPr lang="en-US" dirty="0">
                <a:latin typeface="Consolas" panose="020B0609020204030204" pitchFamily="49" charset="0"/>
              </a:rPr>
              <a:t>    </a:t>
            </a:r>
            <a:r>
              <a:rPr lang="en-US" dirty="0">
                <a:solidFill>
                  <a:srgbClr val="FF0000"/>
                </a:solidFill>
                <a:latin typeface="Consolas" panose="020B0609020204030204" pitchFamily="49" charset="0"/>
              </a:rPr>
              <a:t>p</a:t>
            </a:r>
            <a:r>
              <a:rPr lang="en-US" dirty="0">
                <a:latin typeface="Consolas" panose="020B0609020204030204" pitchFamily="49" charset="0"/>
              </a:rPr>
              <a:t>.pop().display();</a:t>
            </a:r>
          </a:p>
          <a:p>
            <a:pPr marL="0" indent="0">
              <a:spcBef>
                <a:spcPts val="0"/>
              </a:spcBef>
              <a:buNone/>
            </a:pPr>
            <a:endParaRPr lang="en-US" dirty="0">
              <a:latin typeface="Consolas" panose="020B0609020204030204" pitchFamily="49" charset="0"/>
            </a:endParaRPr>
          </a:p>
          <a:p>
            <a:pPr marL="0" indent="0">
              <a:spcBef>
                <a:spcPts val="0"/>
              </a:spcBef>
              <a:buNone/>
            </a:pPr>
            <a:r>
              <a:rPr lang="en-US" dirty="0">
                <a:latin typeface="Consolas" panose="020B0609020204030204" pitchFamily="49" charset="0"/>
              </a:rPr>
              <a:t>    return 0;</a:t>
            </a:r>
          </a:p>
          <a:p>
            <a:pPr marL="0" indent="0">
              <a:spcBef>
                <a:spcPts val="0"/>
              </a:spcBef>
              <a:buNone/>
            </a:pPr>
            <a:r>
              <a:rPr lang="en-US" dirty="0">
                <a:latin typeface="Consolas" panose="020B0609020204030204" pitchFamily="49" charset="0"/>
              </a:rPr>
              <a:t>}</a:t>
            </a:r>
          </a:p>
        </p:txBody>
      </p:sp>
    </p:spTree>
    <p:extLst>
      <p:ext uri="{BB962C8B-B14F-4D97-AF65-F5344CB8AC3E}">
        <p14:creationId xmlns:p14="http://schemas.microsoft.com/office/powerpoint/2010/main" val="39041299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DE086BCE-3CC3-29B8-379B-BEA65DCD6704}"/>
              </a:ext>
            </a:extLst>
          </p:cNvPr>
          <p:cNvSpPr>
            <a:spLocks noGrp="1"/>
          </p:cNvSpPr>
          <p:nvPr>
            <p:ph type="body" idx="1"/>
            <p:custDataLst>
              <p:tags r:id="rId1"/>
            </p:custDataLst>
          </p:nvPr>
        </p:nvSpPr>
        <p:spPr>
          <a:xfrm>
            <a:off x="1583436" y="2313433"/>
            <a:ext cx="4270248" cy="704087"/>
          </a:xfrm>
        </p:spPr>
        <p:txBody>
          <a:bodyPr/>
          <a:lstStyle/>
          <a:p>
            <a:r>
              <a:rPr lang="en-US" dirty="0"/>
              <a:t>Without a default</a:t>
            </a:r>
          </a:p>
        </p:txBody>
      </p:sp>
      <p:sp>
        <p:nvSpPr>
          <p:cNvPr id="6" name="Content Placeholder 5">
            <a:extLst>
              <a:ext uri="{FF2B5EF4-FFF2-40B4-BE49-F238E27FC236}">
                <a16:creationId xmlns:a16="http://schemas.microsoft.com/office/drawing/2014/main" id="{A23C6A5A-7EE9-2C53-709A-EF76CBC2E3CA}"/>
              </a:ext>
            </a:extLst>
          </p:cNvPr>
          <p:cNvSpPr>
            <a:spLocks noGrp="1"/>
          </p:cNvSpPr>
          <p:nvPr>
            <p:ph sz="half" idx="2"/>
            <p:custDataLst>
              <p:tags r:id="rId2"/>
            </p:custDataLst>
          </p:nvPr>
        </p:nvSpPr>
        <p:spPr>
          <a:xfrm>
            <a:off x="1276539" y="3143250"/>
            <a:ext cx="4495662" cy="2596776"/>
          </a:xfrm>
        </p:spPr>
        <p:txBody>
          <a:bodyPr>
            <a:normAutofit fontScale="92500" lnSpcReduction="20000"/>
          </a:bodyPr>
          <a:lstStyle/>
          <a:p>
            <a:pPr marL="0" indent="0">
              <a:lnSpc>
                <a:spcPct val="120000"/>
              </a:lnSpc>
              <a:spcBef>
                <a:spcPts val="0"/>
              </a:spcBef>
              <a:buNone/>
            </a:pPr>
            <a:r>
              <a:rPr lang="en-US" dirty="0">
                <a:highlight>
                  <a:srgbClr val="FFFF00"/>
                </a:highlight>
                <a:latin typeface="Consolas" panose="020B0609020204030204" pitchFamily="49" charset="0"/>
              </a:rPr>
              <a:t>template &lt;class T, int SIZE&gt;</a:t>
            </a:r>
          </a:p>
          <a:p>
            <a:pPr marL="0" indent="0">
              <a:lnSpc>
                <a:spcPct val="120000"/>
              </a:lnSpc>
              <a:spcBef>
                <a:spcPts val="0"/>
              </a:spcBef>
              <a:buNone/>
            </a:pPr>
            <a:r>
              <a:rPr lang="en-US" dirty="0">
                <a:latin typeface="Consolas" panose="020B0609020204030204" pitchFamily="49" charset="0"/>
              </a:rPr>
              <a:t>class stack</a:t>
            </a:r>
          </a:p>
          <a:p>
            <a:pPr marL="0" indent="0">
              <a:lnSpc>
                <a:spcPct val="120000"/>
              </a:lnSpc>
              <a:spcBef>
                <a:spcPts val="0"/>
              </a:spcBef>
              <a:buNone/>
            </a:pPr>
            <a:r>
              <a:rPr lang="en-US" dirty="0">
                <a:latin typeface="Consolas" panose="020B0609020204030204" pitchFamily="49" charset="0"/>
              </a:rPr>
              <a:t>{ ... };</a:t>
            </a:r>
          </a:p>
          <a:p>
            <a:pPr marL="0" indent="0">
              <a:lnSpc>
                <a:spcPct val="120000"/>
              </a:lnSpc>
              <a:spcBef>
                <a:spcPts val="0"/>
              </a:spcBef>
              <a:buNone/>
            </a:pPr>
            <a:endParaRPr lang="en-US" dirty="0">
              <a:latin typeface="Consolas" panose="020B0609020204030204" pitchFamily="49" charset="0"/>
            </a:endParaRPr>
          </a:p>
          <a:p>
            <a:pPr marL="0" indent="0">
              <a:lnSpc>
                <a:spcPct val="120000"/>
              </a:lnSpc>
              <a:spcBef>
                <a:spcPts val="0"/>
              </a:spcBef>
              <a:buNone/>
            </a:pPr>
            <a:r>
              <a:rPr lang="en-US" dirty="0">
                <a:highlight>
                  <a:srgbClr val="FFFF00"/>
                </a:highlight>
                <a:latin typeface="Consolas" panose="020B0609020204030204" pitchFamily="49" charset="0"/>
              </a:rPr>
              <a:t>template &lt;class T, int SIZE&gt;</a:t>
            </a:r>
          </a:p>
          <a:p>
            <a:pPr marL="0" indent="0">
              <a:lnSpc>
                <a:spcPct val="120000"/>
              </a:lnSpc>
              <a:spcBef>
                <a:spcPts val="0"/>
              </a:spcBef>
              <a:buNone/>
            </a:pPr>
            <a:r>
              <a:rPr lang="en-US" dirty="0">
                <a:latin typeface="Consolas" panose="020B0609020204030204" pitchFamily="49" charset="0"/>
              </a:rPr>
              <a:t>void </a:t>
            </a:r>
            <a:r>
              <a:rPr lang="en-US" dirty="0">
                <a:highlight>
                  <a:srgbClr val="00FF00"/>
                </a:highlight>
                <a:latin typeface="Consolas" panose="020B0609020204030204" pitchFamily="49" charset="0"/>
              </a:rPr>
              <a:t>stack&lt;T, SIZE&gt;</a:t>
            </a:r>
            <a:r>
              <a:rPr lang="en-US" dirty="0">
                <a:latin typeface="Consolas" panose="020B0609020204030204" pitchFamily="49" charset="0"/>
              </a:rPr>
              <a:t>::push(T data)</a:t>
            </a:r>
          </a:p>
          <a:p>
            <a:pPr marL="0" indent="0">
              <a:lnSpc>
                <a:spcPct val="120000"/>
              </a:lnSpc>
              <a:spcBef>
                <a:spcPts val="0"/>
              </a:spcBef>
              <a:buNone/>
            </a:pPr>
            <a:r>
              <a:rPr lang="en-US" dirty="0">
                <a:latin typeface="Consolas" panose="020B0609020204030204" pitchFamily="49" charset="0"/>
              </a:rPr>
              <a:t>{ ... }</a:t>
            </a:r>
          </a:p>
          <a:p>
            <a:pPr marL="0" indent="0">
              <a:lnSpc>
                <a:spcPct val="120000"/>
              </a:lnSpc>
              <a:spcBef>
                <a:spcPts val="0"/>
              </a:spcBef>
              <a:buNone/>
            </a:pPr>
            <a:endParaRPr lang="en-US" dirty="0">
              <a:latin typeface="Consolas" panose="020B0609020204030204" pitchFamily="49" charset="0"/>
            </a:endParaRPr>
          </a:p>
          <a:p>
            <a:pPr marL="0" indent="0">
              <a:lnSpc>
                <a:spcPct val="120000"/>
              </a:lnSpc>
              <a:spcBef>
                <a:spcPts val="0"/>
              </a:spcBef>
              <a:buNone/>
            </a:pPr>
            <a:r>
              <a:rPr lang="en-US" dirty="0">
                <a:latin typeface="Consolas" panose="020B0609020204030204" pitchFamily="49" charset="0"/>
              </a:rPr>
              <a:t>stack</a:t>
            </a:r>
            <a:r>
              <a:rPr lang="en-US" dirty="0">
                <a:highlight>
                  <a:srgbClr val="00FFFF"/>
                </a:highlight>
                <a:latin typeface="Consolas" panose="020B0609020204030204" pitchFamily="49" charset="0"/>
              </a:rPr>
              <a:t>&lt;int, 10&gt;</a:t>
            </a:r>
            <a:r>
              <a:rPr lang="en-US" dirty="0">
                <a:latin typeface="Consolas" panose="020B0609020204030204" pitchFamily="49" charset="0"/>
              </a:rPr>
              <a:t> s1;</a:t>
            </a:r>
          </a:p>
        </p:txBody>
      </p:sp>
      <p:sp>
        <p:nvSpPr>
          <p:cNvPr id="7" name="Content Placeholder 6">
            <a:extLst>
              <a:ext uri="{FF2B5EF4-FFF2-40B4-BE49-F238E27FC236}">
                <a16:creationId xmlns:a16="http://schemas.microsoft.com/office/drawing/2014/main" id="{D763B297-E68F-1A27-C43B-6F7A3900015A}"/>
              </a:ext>
            </a:extLst>
          </p:cNvPr>
          <p:cNvSpPr>
            <a:spLocks noGrp="1"/>
          </p:cNvSpPr>
          <p:nvPr>
            <p:ph sz="quarter" idx="4"/>
            <p:custDataLst>
              <p:tags r:id="rId3"/>
            </p:custDataLst>
          </p:nvPr>
        </p:nvSpPr>
        <p:spPr>
          <a:xfrm>
            <a:off x="6338315" y="3143249"/>
            <a:ext cx="5256155" cy="3031213"/>
          </a:xfrm>
        </p:spPr>
        <p:txBody>
          <a:bodyPr>
            <a:noAutofit/>
          </a:bodyPr>
          <a:lstStyle/>
          <a:p>
            <a:pPr marL="0" indent="0">
              <a:spcBef>
                <a:spcPts val="0"/>
              </a:spcBef>
              <a:buNone/>
            </a:pPr>
            <a:r>
              <a:rPr lang="en-US" dirty="0">
                <a:highlight>
                  <a:srgbClr val="FFFF00"/>
                </a:highlight>
                <a:latin typeface="Consolas" panose="020B0609020204030204" pitchFamily="49" charset="0"/>
              </a:rPr>
              <a:t>template &lt;class T, int SIZE = 100&gt;</a:t>
            </a:r>
          </a:p>
          <a:p>
            <a:pPr marL="0" indent="0">
              <a:spcBef>
                <a:spcPts val="0"/>
              </a:spcBef>
              <a:buNone/>
            </a:pPr>
            <a:r>
              <a:rPr lang="en-US" dirty="0">
                <a:latin typeface="Consolas" panose="020B0609020204030204" pitchFamily="49" charset="0"/>
              </a:rPr>
              <a:t>class stack</a:t>
            </a:r>
          </a:p>
          <a:p>
            <a:pPr marL="0" indent="0">
              <a:spcBef>
                <a:spcPts val="0"/>
              </a:spcBef>
              <a:buNone/>
            </a:pPr>
            <a:r>
              <a:rPr lang="en-US" dirty="0">
                <a:latin typeface="Consolas" panose="020B0609020204030204" pitchFamily="49" charset="0"/>
              </a:rPr>
              <a:t>{ ... };</a:t>
            </a:r>
          </a:p>
          <a:p>
            <a:pPr marL="0" indent="0">
              <a:spcBef>
                <a:spcPts val="0"/>
              </a:spcBef>
              <a:buNone/>
            </a:pPr>
            <a:endParaRPr lang="en-US" dirty="0">
              <a:latin typeface="Consolas" panose="020B0609020204030204" pitchFamily="49" charset="0"/>
            </a:endParaRPr>
          </a:p>
          <a:p>
            <a:pPr marL="0" indent="0">
              <a:spcBef>
                <a:spcPts val="0"/>
              </a:spcBef>
              <a:buNone/>
            </a:pPr>
            <a:r>
              <a:rPr lang="en-US" dirty="0">
                <a:highlight>
                  <a:srgbClr val="FFFF00"/>
                </a:highlight>
                <a:latin typeface="Consolas" panose="020B0609020204030204" pitchFamily="49" charset="0"/>
              </a:rPr>
              <a:t>template &lt;class T, int SIZE&gt;</a:t>
            </a:r>
          </a:p>
          <a:p>
            <a:pPr marL="0" indent="0">
              <a:spcBef>
                <a:spcPts val="0"/>
              </a:spcBef>
              <a:buNone/>
            </a:pPr>
            <a:r>
              <a:rPr lang="en-US" dirty="0">
                <a:latin typeface="Consolas" panose="020B0609020204030204" pitchFamily="49" charset="0"/>
              </a:rPr>
              <a:t>void </a:t>
            </a:r>
            <a:r>
              <a:rPr lang="en-US" dirty="0">
                <a:highlight>
                  <a:srgbClr val="00FF00"/>
                </a:highlight>
                <a:latin typeface="Consolas" panose="020B0609020204030204" pitchFamily="49" charset="0"/>
              </a:rPr>
              <a:t>stack&lt;T, SIZE&gt;</a:t>
            </a:r>
            <a:r>
              <a:rPr lang="en-US" dirty="0">
                <a:latin typeface="Consolas" panose="020B0609020204030204" pitchFamily="49" charset="0"/>
              </a:rPr>
              <a:t>::push(T data)</a:t>
            </a:r>
          </a:p>
          <a:p>
            <a:pPr marL="0" indent="0">
              <a:spcBef>
                <a:spcPts val="0"/>
              </a:spcBef>
              <a:buNone/>
            </a:pPr>
            <a:r>
              <a:rPr lang="en-US" dirty="0">
                <a:latin typeface="Consolas" panose="020B0609020204030204" pitchFamily="49" charset="0"/>
              </a:rPr>
              <a:t>{ ... }</a:t>
            </a:r>
          </a:p>
          <a:p>
            <a:pPr marL="0" indent="0">
              <a:spcBef>
                <a:spcPts val="0"/>
              </a:spcBef>
              <a:buNone/>
            </a:pPr>
            <a:endParaRPr lang="en-US" dirty="0">
              <a:latin typeface="Consolas" panose="020B0609020204030204" pitchFamily="49" charset="0"/>
            </a:endParaRPr>
          </a:p>
          <a:p>
            <a:pPr marL="0" indent="0">
              <a:spcBef>
                <a:spcPts val="0"/>
              </a:spcBef>
              <a:buNone/>
            </a:pPr>
            <a:r>
              <a:rPr lang="en-US" dirty="0">
                <a:latin typeface="Consolas" panose="020B0609020204030204" pitchFamily="49" charset="0"/>
              </a:rPr>
              <a:t>stack</a:t>
            </a:r>
            <a:r>
              <a:rPr lang="en-US" dirty="0">
                <a:highlight>
                  <a:srgbClr val="00FFFF"/>
                </a:highlight>
                <a:latin typeface="Consolas" panose="020B0609020204030204" pitchFamily="49" charset="0"/>
              </a:rPr>
              <a:t>&lt;int, 10&gt;</a:t>
            </a:r>
            <a:r>
              <a:rPr lang="en-US" dirty="0">
                <a:latin typeface="Consolas" panose="020B0609020204030204" pitchFamily="49" charset="0"/>
              </a:rPr>
              <a:t> s2;</a:t>
            </a:r>
          </a:p>
          <a:p>
            <a:pPr marL="0" indent="0">
              <a:spcBef>
                <a:spcPts val="0"/>
              </a:spcBef>
              <a:buNone/>
            </a:pPr>
            <a:r>
              <a:rPr lang="en-US" dirty="0">
                <a:latin typeface="Consolas" panose="020B0609020204030204" pitchFamily="49" charset="0"/>
              </a:rPr>
              <a:t>stack</a:t>
            </a:r>
            <a:r>
              <a:rPr lang="en-US" dirty="0">
                <a:highlight>
                  <a:srgbClr val="00FFFF"/>
                </a:highlight>
                <a:latin typeface="Consolas" panose="020B0609020204030204" pitchFamily="49" charset="0"/>
              </a:rPr>
              <a:t>&lt;int&gt;</a:t>
            </a:r>
            <a:r>
              <a:rPr lang="en-US" dirty="0">
                <a:latin typeface="Consolas" panose="020B0609020204030204" pitchFamily="49" charset="0"/>
              </a:rPr>
              <a:t> s3;</a:t>
            </a:r>
          </a:p>
        </p:txBody>
      </p:sp>
      <p:sp>
        <p:nvSpPr>
          <p:cNvPr id="8" name="Text Placeholder 7">
            <a:extLst>
              <a:ext uri="{FF2B5EF4-FFF2-40B4-BE49-F238E27FC236}">
                <a16:creationId xmlns:a16="http://schemas.microsoft.com/office/drawing/2014/main" id="{5B27D500-D2A2-E8DF-43AD-46A59579F137}"/>
              </a:ext>
            </a:extLst>
          </p:cNvPr>
          <p:cNvSpPr>
            <a:spLocks noGrp="1"/>
          </p:cNvSpPr>
          <p:nvPr>
            <p:ph type="body" sz="quarter" idx="13"/>
            <p:custDataLst>
              <p:tags r:id="rId4"/>
            </p:custDataLst>
          </p:nvPr>
        </p:nvSpPr>
        <p:spPr>
          <a:xfrm>
            <a:off x="6338316" y="2313433"/>
            <a:ext cx="4270248" cy="704087"/>
          </a:xfrm>
        </p:spPr>
        <p:txBody>
          <a:bodyPr/>
          <a:lstStyle/>
          <a:p>
            <a:r>
              <a:rPr lang="en-US" dirty="0"/>
              <a:t>With a default</a:t>
            </a:r>
          </a:p>
        </p:txBody>
      </p:sp>
      <p:sp>
        <p:nvSpPr>
          <p:cNvPr id="2" name="Title 1">
            <a:extLst>
              <a:ext uri="{FF2B5EF4-FFF2-40B4-BE49-F238E27FC236}">
                <a16:creationId xmlns:a16="http://schemas.microsoft.com/office/drawing/2014/main" id="{5DC4C8FB-C6C4-B969-E0C9-CA02F02975D7}"/>
              </a:ext>
            </a:extLst>
          </p:cNvPr>
          <p:cNvSpPr>
            <a:spLocks noGrp="1"/>
          </p:cNvSpPr>
          <p:nvPr>
            <p:ph type="title"/>
            <p:custDataLst>
              <p:tags r:id="rId5"/>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Template Constants</a:t>
            </a:r>
          </a:p>
        </p:txBody>
      </p:sp>
    </p:spTree>
    <p:extLst>
      <p:ext uri="{BB962C8B-B14F-4D97-AF65-F5344CB8AC3E}">
        <p14:creationId xmlns:p14="http://schemas.microsoft.com/office/powerpoint/2010/main" val="231684480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1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1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1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24&quot;/&gt;&lt;lineCharCount val=&quot;13&quot;/&gt;&lt;lineCharCount val=&quot;12&quot;/&gt;&lt;lineCharCount val=&quot;13&quot;/&gt;&lt;lineCharCount val=&quot;11&quot;/&gt;&lt;/TableIndex&gt;&lt;/ShapeTextInfo&gt;"/>
</p:tagLst>
</file>

<file path=ppt/tags/tag1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24&quot;/&gt;&lt;lineCharCount val=&quot;13&quot;/&gt;&lt;lineCharCount val=&quot;12&quot;/&gt;&lt;lineCharCount val=&quot;13&quot;/&gt;&lt;lineCharCount val=&quot;11&quot;/&gt;&lt;/TableIndex&gt;&lt;/ShapeTextInfo&gt;"/>
</p:tagLst>
</file>

<file path=ppt/tags/tag1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Lst>
</file>

<file path=ppt/tags/tag1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1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1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3&quot;/&gt;&lt;/TableIndex&gt;&lt;/ShapeTextInfo&gt;"/>
</p:tagLst>
</file>

<file path=ppt/tags/tag1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24&quot;/&gt;&lt;lineCharCount val=&quot;13&quot;/&gt;&lt;lineCharCount val=&quot;12&quot;/&gt;&lt;lineCharCount val=&quot;13&quot;/&gt;&lt;lineCharCount val=&quot;11&quot;/&gt;&lt;/TableIndex&gt;&lt;/ShapeTextInfo&gt;"/>
</p:tagLst>
</file>

<file path=ppt/tags/tag1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24&quot;/&gt;&lt;lineCharCount val=&quot;13&quot;/&gt;&lt;lineCharCount val=&quot;12&quot;/&gt;&lt;lineCharCount val=&quot;13&quot;/&gt;&lt;lineCharCount val=&quot;11&quot;/&gt;&lt;/TableIndex&gt;&lt;/ShapeTextInfo&gt;"/>
</p:tagLst>
</file>

<file path=ppt/tags/tag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24&quot;/&gt;&lt;lineCharCount val=&quot;13&quot;/&gt;&lt;lineCharCount val=&quot;12&quot;/&gt;&lt;lineCharCount val=&quot;13&quot;/&gt;&lt;lineCharCount val=&quot;11&quot;/&gt;&lt;/TableIndex&gt;&lt;/ShapeTextInfo&gt;"/>
</p:tagLst>
</file>

<file path=ppt/tags/tag2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3&quot;/&gt;&lt;/TableIndex&gt;&lt;/ShapeTextInfo&gt;"/>
</p:tagLst>
</file>

<file path=ppt/tags/tag2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Lst>
</file>

<file path=ppt/tags/tag2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2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2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2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2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21&quot;/&gt;&lt;lineCharCount val=&quot;11&quot;/&gt;&lt;/TableIndex&gt;&lt;/ShapeTextInfo&gt;"/>
</p:tagLst>
</file>

<file path=ppt/tags/tag2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24&quot;/&gt;&lt;lineCharCount val=&quot;13&quot;/&gt;&lt;lineCharCount val=&quot;12&quot;/&gt;&lt;lineCharCount val=&quot;13&quot;/&gt;&lt;lineCharCount val=&quot;11&quot;/&gt;&lt;/TableIndex&gt;&lt;/ShapeTextInfo&gt;"/>
</p:tagLst>
</file>

<file path=ppt/tags/tag2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3&quot;/&gt;&lt;/TableIndex&gt;&lt;/ShapeTextInfo&gt;"/>
</p:tagLst>
</file>

<file path=ppt/tags/tag2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Lst>
</file>

<file path=ppt/tags/tag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Lst>
</file>

<file path=ppt/tags/tag3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3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3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6&quot;/&gt;&lt;/TableIndex&gt;&lt;/ShapeTextInfo&gt;"/>
  <p:tag name="PRESENTER_DUMMYTAG" val="&lt;DummyForForceWrite&gt;&lt;/DummyForForceWrite&gt;"/>
  <p:tag name="HTML_SHAPEINFO" val="&lt;ThreeDShapeInfo&gt;&lt;uuid val=&quot;{B0283E86-E303-4B73-8FDE-C1BDE5C59E28}&quot;/&gt;&lt;isInvalidForFieldText val=&quot;0&quot;/&gt;&lt;Image&gt;&lt;filename val=&quot;C:\Users\delroy\AppData\Local\Temp\CP133209754328Session\CPTrustFolder133209754328\PPTImport133209806015\data\asimages\{B0283E86-E303-4B73-8FDE-C1BDE5C59E28}_1.png&quot;/&gt;&lt;left val=&quot;167&quot;/&gt;&lt;top val=&quot;249&quot;/&gt;&lt;width val=&quot;945&quot;/&gt;&lt;height val=&quot;174&quot;/&gt;&lt;hasText val=&quot;1&quot;/&gt;&lt;/Image&gt;&lt;/ThreeDShapeInfo&gt;"/>
</p:tagLst>
</file>

<file path=ppt/tags/tag3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5&quot;/&gt;&lt;/TableIndex&gt;&lt;/ShapeTextInfo&gt;"/>
  <p:tag name="PRESENTER_DUMMYTAG" val="&lt;DummyForForceWrite&gt;&lt;/DummyForForceWrite&gt;"/>
  <p:tag name="HTML_SHAPEINFO" val="&lt;ThreeDShapeInfo&gt;&lt;uuid val=&quot;{36036655-3A1E-4164-A5D7-8D987A94AA6E}&quot;/&gt;&lt;isInvalidForFieldText val=&quot;0&quot;/&gt;&lt;Image&gt;&lt;filename val=&quot;C:\Users\delroy\AppData\Local\Temp\CP133209754328Session\CPTrustFolder133209754328\PPTImport133209806015\data\asimages\{36036655-3A1E-4164-A5D7-8D987A94AA6E}_1.png&quot;/&gt;&lt;left val=&quot;282&quot;/&gt;&lt;top val=&quot;452&quot;/&gt;&lt;width val=&quot;715&quot;/&gt;&lt;height val=&quot;135&quot;/&gt;&lt;hasText val=&quot;1&quot;/&gt;&lt;/Image&gt;&lt;/ThreeDShapeInfo&gt;"/>
</p:tagLst>
</file>

<file path=ppt/tags/tag3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1&quot;/&gt;&lt;/TableIndex&gt;&lt;/ShapeTextInfo&gt;"/>
  <p:tag name="PRESENTER_DUMMYTAG" val="&lt;DummyForForceWrite&gt;&lt;/DummyForForceWrite&gt;"/>
  <p:tag name="HTML_SHAPEINFO" val="&lt;ThreeDShapeInfo&gt;&lt;uuid val=&quot;{C89F06CB-7DDE-4E0D-A15B-3708398D8167}&quot;/&gt;&lt;isInvalidForFieldText val=&quot;0&quot;/&gt;&lt;Image&gt;&lt;filename val=&quot;C:\Users\delroy\AppData\Local\Temp\CP133209754328Session\CPTrustFolder133209754328\PPTImport133209806015\data\asimages\{C89F06CB-7DDE-4E0D-A15B-3708398D8167}_1.png&quot;/&gt;&lt;left val=&quot;167&quot;/&gt;&lt;top val=&quot;647&quot;/&gt;&lt;width val=&quot;159&quot;/&gt;&lt;height val=&quot;35&quot;/&gt;&lt;hasText val=&quot;1&quot;/&gt;&lt;/Image&gt;&lt;/ThreeDShapeInfo&gt;"/>
</p:tagLst>
</file>

<file path=ppt/tags/tag3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25&quot;/&gt;&lt;lineCharCount val=&quot;24&quot;/&gt;&lt;/TableIndex&gt;&lt;/ShapeTextInfo&gt;"/>
  <p:tag name="HTML_SHAPEINFO" val="&lt;ThreeDShapeInfo&gt;&lt;uuid val=&quot;{05CFECD2-65A1-4852-A634-69D124EF6556}&quot;/&gt;&lt;isInvalidForFieldText val=&quot;0&quot;/&gt;&lt;Image&gt;&lt;filename val=&quot;C:\Users\delroy\AppData\Local\Temp\CP133209754328Session\CPTrustFolder133209754328\PPTImport133209806015\data\asimages\{05CFECD2-65A1-4852-A634-69D124EF6556}_2.png&quot;/&gt;&lt;left val=&quot;233&quot;/&gt;&lt;top val=&quot;100&quot;/&gt;&lt;width val=&quot;813&quot;/&gt;&lt;height val=&quot;126&quot;/&gt;&lt;hasText val=&quot;1&quot;/&gt;&lt;/Image&gt;&lt;/ThreeDShapeInfo&gt;"/>
</p:tagLst>
</file>

<file path=ppt/tags/tag3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3&quot;/&gt;&lt;lineCharCount val=&quot;19&quot;/&gt;&lt;lineCharCount val=&quot;30&quot;/&gt;&lt;lineCharCount val=&quot;32&quot;/&gt;&lt;/TableIndex&gt;&lt;/ShapeTextInfo&gt;"/>
  <p:tag name="HTML_SHAPEINFO" val="&lt;ThreeDShapeInfo&gt;&lt;uuid val=&quot;{5831FB05-A14A-49D6-A0D5-602ED89005CC}&quot;/&gt;&lt;isInvalidForFieldText val=&quot;0&quot;/&gt;&lt;Image&gt;&lt;filename val=&quot;C:\Users\delroy\AppData\Local\Temp\CP133209754328Session\CPTrustFolder133209754328\PPTImport133209806015\data\asimages\{5831FB05-A14A-49D6-A0D5-602ED89005CC}_2.png&quot;/&gt;&lt;left val=&quot;161&quot;/&gt;&lt;top val=&quot;273&quot;/&gt;&lt;width val=&quot;453&quot;/&gt;&lt;height val=&quot;329&quot;/&gt;&lt;hasText val=&quot;1&quot;/&gt;&lt;/Image&gt;&lt;/ThreeDShapeInfo&gt;"/>
</p:tagLst>
</file>

<file path=ppt/tags/tag3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1&quot;/&gt;&lt;/TableIndex&gt;&lt;/ShapeTextInfo&gt;"/>
  <p:tag name="HTML_SHAPEINFO" val="&lt;ThreeDShapeInfo&gt;&lt;uuid val=&quot;{8BCBC4B3-798B-4FB4-9B15-4CFCACB67F61}&quot;/&gt;&lt;isInvalidForFieldText val=&quot;0&quot;/&gt;&lt;Image&gt;&lt;filename val=&quot;C:\Users\delroy\AppData\Local\Temp\CP133209754328Session\CPTrustFolder133209754328\PPTImport133209806015\data\asimages\{8BCBC4B3-798B-4FB4-9B15-4CFCACB67F61}_2.png&quot;/&gt;&lt;left val=&quot;660&quot;/&gt;&lt;top val=&quot;273&quot;/&gt;&lt;width val=&quot;453&quot;/&gt;&lt;height val=&quot;329&quot;/&gt;&lt;hasText val=&quot;1&quot;/&gt;&lt;/Image&gt;&lt;/ThreeDShapeInfo&gt;"/>
</p:tagLst>
</file>

<file path=ppt/tags/tag3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5&quot;/&gt;&lt;/TableIndex&gt;&lt;/ShapeTextInfo&gt;"/>
  <p:tag name="HTML_SHAPEINFO" val="&lt;ThreeDShapeInfo&gt;&lt;uuid val=&quot;{010F5F68-312E-4C5D-8D2B-3796541DA02F}&quot;/&gt;&lt;isInvalidForFieldText val=&quot;0&quot;/&gt;&lt;Image&gt;&lt;filename val=&quot;C:\Users\delroy\AppData\Local\Temp\CP133209754328Session\CPTrustFolder133209754328\PPTImport133209806015\data\asimages\{010F5F68-312E-4C5D-8D2B-3796541DA02F}_3.png&quot;/&gt;&lt;left val=&quot;233&quot;/&gt;&lt;top val=&quot;100&quot;/&gt;&lt;width val=&quot;813&quot;/&gt;&lt;height val=&quot;126&quot;/&gt;&lt;hasText val=&quot;1&quot;/&gt;&lt;/Image&gt;&lt;/ThreeDShapeInfo&gt;"/>
</p:tagLst>
</file>

<file path=ppt/tags/tag3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6&quot;/&gt;&lt;lineCharCount val=&quot;21&quot;/&gt;&lt;lineCharCount val=&quot;37&quot;/&gt;&lt;lineCharCount val=&quot;32&quot;/&gt;&lt;lineCharCount val=&quot;15&quot;/&gt;&lt;lineCharCount val=&quot;37&quot;/&gt;&lt;lineCharCount val=&quot;29&quot;/&gt;&lt;/TableIndex&gt;&lt;/ShapeTextInfo&gt;"/>
  <p:tag name="HTML_SHAPEINFO" val="&lt;ThreeDShapeInfo&gt;&lt;uuid val=&quot;{4B66A0D8-B120-498F-B1F1-41016031225F}&quot;/&gt;&lt;isInvalidForFieldText val=&quot;0&quot;/&gt;&lt;Image&gt;&lt;filename val=&quot;C:\Users\delroy\AppData\Local\Temp\CP133209754328Session\CPTrustFolder133209754328\PPTImport133209806015\data\asimages\{4B66A0D8-B120-498F-B1F1-41016031225F}_3.png&quot;/&gt;&lt;left val=&quot;660&quot;/&gt;&lt;top val=&quot;273&quot;/&gt;&lt;width val=&quot;453&quot;/&gt;&lt;height val=&quot;329&quot;/&gt;&lt;hasText val=&quot;1&quot;/&gt;&lt;/Image&gt;&lt;/ThreeDShapeInfo&gt;"/>
</p:tagLst>
</file>

<file path=ppt/tags/tag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4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22&quot;/&gt;&lt;lineCharCount val=&quot;5&quot;/&gt;&lt;/TableIndex&gt;&lt;/ShapeTextInfo&gt;"/>
  <p:tag name="HTML_SHAPEINFO" val="&lt;ThreeDShapeInfo&gt;&lt;uuid val=&quot;{B1A62FBE-B657-4E4F-A34B-1FFD58C15959}&quot;/&gt;&lt;isInvalidForFieldText val=&quot;0&quot;/&gt;&lt;Image&gt;&lt;filename val=&quot;C:\Users\delroy\AppData\Local\Temp\CP133209754328Session\CPTrustFolder133209754328\PPTImport133209806015\data\asimages\{B1A62FBE-B657-4E4F-A34B-1FFD58C15959}_4.png&quot;/&gt;&lt;left val=&quot;83&quot;/&gt;&lt;top val=&quot;234&quot;/&gt;&lt;width val=&quot;472&quot;/&gt;&lt;height val=&quot;121&quot;/&gt;&lt;hasText val=&quot;1&quot;/&gt;&lt;/Image&gt;&lt;/ThreeDShapeInfo&gt;"/>
</p:tagLst>
</file>

<file path=ppt/tags/tag4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5&quot;/&gt;&lt;lineCharCount val=&quot;19&quot;/&gt;&lt;lineCharCount val=&quot;12&quot;/&gt;&lt;lineCharCount val=&quot;2&quot;/&gt;&lt;lineCharCount val=&quot;13&quot;/&gt;&lt;lineCharCount val=&quot;37&quot;/&gt;&lt;lineCharCount val=&quot;1&quot;/&gt;&lt;lineCharCount val=&quot;23&quot;/&gt;&lt;lineCharCount val=&quot;21&quot;/&gt;&lt;lineCharCount val=&quot;1&quot;/&gt;&lt;lineCharCount val=&quot;12&quot;/&gt;&lt;lineCharCount val=&quot;27&quot;/&gt;&lt;lineCharCount val=&quot;20&quot;/&gt;&lt;lineCharCount val=&quot;21&quot;/&gt;&lt;lineCharCount val=&quot;21&quot;/&gt;&lt;lineCharCount val=&quot;2&quot;/&gt;&lt;/TableIndex&gt;&lt;/ShapeTextInfo&gt;"/>
  <p:tag name="HTML_SHAPEINFO" val="&lt;ThreeDShapeInfo&gt;&lt;uuid val=&quot;{D3DAB9E8-3005-48E0-8C3C-B0D489E37B8A}&quot;/&gt;&lt;isInvalidForFieldText val=&quot;0&quot;/&gt;&lt;Image&gt;&lt;filename val=&quot;C:\Users\delroy\AppData\Local\Temp\CP133209754328Session\CPTrustFolder133209754328\PPTImport133209806015\data\asimages\{D3DAB9E8-3005-48E0-8C3C-B0D489E37B8A}_4.png&quot;/&gt;&lt;left val=&quot;682&quot;/&gt;&lt;top val=&quot;80&quot;/&gt;&lt;width val=&quot;536&quot;/&gt;&lt;height val=&quot;555&quot;/&gt;&lt;hasText val=&quot;1&quot;/&gt;&lt;/Image&gt;&lt;/ThreeDShapeInfo&gt;"/>
</p:tagLst>
</file>

<file path=ppt/tags/tag4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7&quot;/&gt;&lt;/TableIndex&gt;&lt;/ShapeTextInfo&gt;"/>
  <p:tag name="HTML_SHAPEINFO" val="&lt;ThreeDShapeInfo&gt;&lt;uuid val=&quot;{9AE79629-586F-4127-B318-EBEEC25FA233}&quot;/&gt;&lt;isInvalidForFieldText val=&quot;0&quot;/&gt;&lt;Image&gt;&lt;filename val=&quot;C:\Users\delroy\AppData\Local\Temp\CP133209754328Session\CPTrustFolder133209754328\PPTImport133209806015\data\asimages\{9AE79629-586F-4127-B318-EBEEC25FA233}_4.png&quot;/&gt;&lt;left val=&quot;116&quot;/&gt;&lt;top val=&quot;370&quot;/&gt;&lt;width val=&quot;399&quot;/&gt;&lt;height val=&quot;233&quot;/&gt;&lt;hasText val=&quot;1&quot;/&gt;&lt;/Image&gt;&lt;/ThreeDShapeInfo&gt;"/>
</p:tagLst>
</file>

<file path=ppt/tags/tag4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5&quot;/&gt;&lt;/TableIndex&gt;&lt;/ShapeTextInfo&gt;"/>
  <p:tag name="HTML_SHAPEINFO" val="&lt;ThreeDShapeInfo&gt;&lt;uuid val=&quot;{9E369D2B-D2B0-4C55-9838-8E6D0B4835F7}&quot;/&gt;&lt;isInvalidForFieldText val=&quot;0&quot;/&gt;&lt;Image&gt;&lt;filename val=&quot;C:\Users\delroy\AppData\Local\Temp\CP133209754328Session\CPTrustFolder133209754328\PPTImport133209806015\data\asimages\{9E369D2B-D2B0-4C55-9838-8E6D0B4835F7}_5.png&quot;/&gt;&lt;left val=&quot;233&quot;/&gt;&lt;top val=&quot;100&quot;/&gt;&lt;width val=&quot;813&quot;/&gt;&lt;height val=&quot;126&quot;/&gt;&lt;hasText val=&quot;1&quot;/&gt;&lt;/Image&gt;&lt;/ThreeDShapeInfo&gt;"/>
</p:tagLst>
</file>

<file path=ppt/tags/tag4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8&quot;/&gt;&lt;lineCharCount val=&quot;19&quot;/&gt;&lt;lineCharCount val=&quot;28&quot;/&gt;&lt;lineCharCount val=&quot;2&quot;/&gt;&lt;lineCharCount val=&quot;19&quot;/&gt;&lt;lineCharCount val=&quot;25&quot;/&gt;&lt;lineCharCount val=&quot;9&quot;/&gt;&lt;lineCharCount val=&quot;32&quot;/&gt;&lt;lineCharCount val=&quot;1&quot;/&gt;&lt;/TableIndex&gt;&lt;/ShapeTextInfo&gt;"/>
  <p:tag name="HTML_SHAPEINFO" val="&lt;ThreeDShapeInfo&gt;&lt;uuid val=&quot;{A165A864-61F8-4C56-BC52-635782CBF841}&quot;/&gt;&lt;isInvalidForFieldText val=&quot;0&quot;/&gt;&lt;Image&gt;&lt;filename val=&quot;C:\Users\delroy\AppData\Local\Temp\CP133209754328Session\CPTrustFolder133209754328\PPTImport133209806015\data\asimages\{A165A864-61F8-4C56-BC52-635782CBF841}_5.png&quot;/&gt;&lt;left val=&quot;160&quot;/&gt;&lt;top val=&quot;273&quot;/&gt;&lt;width val=&quot;454&quot;/&gt;&lt;height val=&quot;329&quot;/&gt;&lt;hasText val=&quot;1&quot;/&gt;&lt;/Image&gt;&lt;/ThreeDShapeInfo&gt;"/>
</p:tagLst>
</file>

<file path=ppt/tags/tag4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8&quot;/&gt;&lt;lineCharCount val=&quot;19&quot;/&gt;&lt;lineCharCount val=&quot;18&quot;/&gt;&lt;lineCharCount val=&quot;2&quot;/&gt;&lt;lineCharCount val=&quot;16&quot;/&gt;&lt;lineCharCount val=&quot;25&quot;/&gt;&lt;lineCharCount val=&quot;9&quot;/&gt;&lt;lineCharCount val=&quot;33&quot;/&gt;&lt;lineCharCount val=&quot;1&quot;/&gt;&lt;/TableIndex&gt;&lt;/ShapeTextInfo&gt;"/>
  <p:tag name="HTML_SHAPEINFO" val="&lt;ThreeDShapeInfo&gt;&lt;uuid val=&quot;{6964CDA4-9B0A-4674-87DA-05887D674165}&quot;/&gt;&lt;isInvalidForFieldText val=&quot;0&quot;/&gt;&lt;Image&gt;&lt;filename val=&quot;C:\Users\delroy\AppData\Local\Temp\CP133209754328Session\CPTrustFolder133209754328\PPTImport133209806015\data\asimages\{6964CDA4-9B0A-4674-87DA-05887D674165}_5.png&quot;/&gt;&lt;left val=&quot;659&quot;/&gt;&lt;top val=&quot;273&quot;/&gt;&lt;width val=&quot;454&quot;/&gt;&lt;height val=&quot;329&quot;/&gt;&lt;hasText val=&quot;1&quot;/&gt;&lt;/Image&gt;&lt;/ThreeDShapeInfo&gt;"/>
</p:tagLst>
</file>

<file path=ppt/tags/tag4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5&quot;/&gt;&lt;/TableIndex&gt;&lt;/ShapeTextInfo&gt;"/>
  <p:tag name="HTML_SHAPEINFO" val="&lt;ThreeDShapeInfo&gt;&lt;uuid val=&quot;{92BB43FD-5A5E-4C8A-BC44-CE1F139E3267}&quot;/&gt;&lt;isInvalidForFieldText val=&quot;0&quot;/&gt;&lt;Image&gt;&lt;filename val=&quot;C:\Users\delroy\AppData\Local\Temp\CP133209754328Session\CPTrustFolder133209754328\PPTImport133209806015\data\asimages\{92BB43FD-5A5E-4C8A-BC44-CE1F139E3267}_6.png&quot;/&gt;&lt;left val=&quot;233&quot;/&gt;&lt;top val=&quot;100&quot;/&gt;&lt;width val=&quot;813&quot;/&gt;&lt;height val=&quot;126&quot;/&gt;&lt;hasText val=&quot;1&quot;/&gt;&lt;/Image&gt;&lt;/ThreeDShapeInfo&gt;"/>
</p:tagLst>
</file>

<file path=ppt/tags/tag4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1&quot;/&gt;&lt;lineCharCount val=&quot;19&quot;/&gt;&lt;lineCharCount val=&quot;21&quot;/&gt;&lt;lineCharCount val=&quot;2&quot;/&gt;&lt;lineCharCount val=&quot;15&quot;/&gt;&lt;lineCharCount val=&quot;2&quot;/&gt;&lt;lineCharCount val=&quot;1&quot;/&gt;&lt;lineCharCount val=&quot;19&quot;/&gt;&lt;lineCharCount val=&quot;19&quot;/&gt;&lt;lineCharCount val=&quot;2&quot;/&gt;&lt;lineCharCount val=&quot;23&quot;/&gt;&lt;lineCharCount val=&quot;1&quot;/&gt;&lt;/TableIndex&gt;&lt;/ShapeTextInfo&gt;"/>
  <p:tag name="HTML_SHAPEINFO" val="&lt;ThreeDShapeInfo&gt;&lt;uuid val=&quot;{4B589427-423F-4B23-AF79-50AC5774F1AD}&quot;/&gt;&lt;isInvalidForFieldText val=&quot;0&quot;/&gt;&lt;Image&gt;&lt;filename val=&quot;C:\Users\delroy\AppData\Local\Temp\CP133209754328Session\CPTrustFolder133209754328\PPTImport133209806015\data\asimages\{4B589427-423F-4B23-AF79-50AC5774F1AD}_6.png&quot;/&gt;&lt;left val=&quot;160&quot;/&gt;&lt;top val=&quot;273&quot;/&gt;&lt;width val=&quot;454&quot;/&gt;&lt;height val=&quot;340&quot;/&gt;&lt;hasText val=&quot;1&quot;/&gt;&lt;/Image&gt;&lt;/ThreeDShapeInfo&gt;"/>
</p:tagLst>
</file>

<file path=ppt/tags/tag4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4&quot;/&gt;&lt;lineCharCount val=&quot;11&quot;/&gt;&lt;lineCharCount val=&quot;2&quot;/&gt;&lt;lineCharCount val=&quot;22&quot;/&gt;&lt;lineCharCount val=&quot;31&quot;/&gt;&lt;lineCharCount val=&quot;33&quot;/&gt;&lt;lineCharCount val=&quot;1&quot;/&gt;&lt;lineCharCount val=&quot;15&quot;/&gt;&lt;lineCharCount val=&quot;15&quot;/&gt;&lt;lineCharCount val=&quot;1&quot;/&gt;&lt;lineCharCount val=&quot;23&quot;/&gt;&lt;lineCharCount val=&quot;23&quot;/&gt;&lt;lineCharCount val=&quot;1&quot;/&gt;&lt;lineCharCount val=&quot;14&quot;/&gt;&lt;lineCharCount val=&quot;1&quot;/&gt;&lt;/TableIndex&gt;&lt;/ShapeTextInfo&gt;"/>
  <p:tag name="HTML_SHAPEINFO" val="&lt;ThreeDShapeInfo&gt;&lt;uuid val=&quot;{402FE4F2-6068-4054-A5E1-596302E35AA9}&quot;/&gt;&lt;isInvalidForFieldText val=&quot;0&quot;/&gt;&lt;Image&gt;&lt;filename val=&quot;C:\Users\delroy\AppData\Local\Temp\CP133209754328Session\CPTrustFolder133209754328\PPTImport133209806015\data\asimages\{402FE4F2-6068-4054-A5E1-596302E35AA9}_6.png&quot;/&gt;&lt;left val=&quot;660&quot;/&gt;&lt;top val=&quot;268&quot;/&gt;&lt;width val=&quot;454&quot;/&gt;&lt;height val=&quot;334&quot;/&gt;&lt;hasText val=&quot;1&quot;/&gt;&lt;/Image&gt;&lt;/ThreeDShapeInfo&gt;"/>
</p:tagLst>
</file>

<file path=ppt/tags/tag4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7&quot;/&gt;&lt;/TableIndex&gt;&lt;/ShapeTextInfo&gt;"/>
  <p:tag name="HTML_SHAPEINFO" val="&lt;ThreeDShapeInfo&gt;&lt;uuid val=&quot;{7D62BD46-6EC5-406A-ACC3-1E882873943D}&quot;/&gt;&lt;isInvalidForFieldText val=&quot;0&quot;/&gt;&lt;Image&gt;&lt;filename val=&quot;C:\Users\delroy\AppData\Local\Temp\CP133209754328Session\CPTrustFolder133209754328\PPTImport133209806015\data\asimages\{7D62BD46-6EC5-406A-ACC3-1E882873943D}_7.png&quot;/&gt;&lt;left val=&quot;165&quot;/&gt;&lt;top val=&quot;242&quot;/&gt;&lt;width val=&quot;449&quot;/&gt;&lt;height val=&quot;85&quot;/&gt;&lt;hasText val=&quot;1&quot;/&gt;&lt;/Image&gt;&lt;/ThreeDShapeInfo&gt;"/>
</p:tagLst>
</file>

<file path=ppt/tags/tag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5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9&quot;/&gt;&lt;lineCharCount val=&quot;29&quot;/&gt;&lt;lineCharCount val=&quot;12&quot;/&gt;&lt;lineCharCount val=&quot;9&quot;/&gt;&lt;lineCharCount val=&quot;1&quot;/&gt;&lt;lineCharCount val=&quot;29&quot;/&gt;&lt;lineCharCount val=&quot;34&quot;/&gt;&lt;lineCharCount val=&quot;8&quot;/&gt;&lt;lineCharCount val=&quot;1&quot;/&gt;&lt;lineCharCount val=&quot;18&quot;/&gt;&lt;/TableIndex&gt;&lt;/ShapeTextInfo&gt;"/>
  <p:tag name="HTML_SHAPEINFO" val="&lt;ThreeDShapeInfo&gt;&lt;uuid val=&quot;{30EEDF16-6B68-4355-82FF-DAA211258A6E}&quot;/&gt;&lt;isInvalidForFieldText val=&quot;0&quot;/&gt;&lt;Image&gt;&lt;filename val=&quot;C:\Users\delroy\AppData\Local\Temp\CP133209754328Session\CPTrustFolder133209754328\PPTImport133209806015\data\asimages\{30EEDF16-6B68-4355-82FF-DAA211258A6E}_7.png&quot;/&gt;&lt;left val=&quot;129&quot;/&gt;&lt;top val=&quot;327&quot;/&gt;&lt;width val=&quot;477&quot;/&gt;&lt;height val=&quot;276&quot;/&gt;&lt;hasText val=&quot;1&quot;/&gt;&lt;/Image&gt;&lt;/ThreeDShapeInfo&gt;"/>
</p:tagLst>
</file>

<file path=ppt/tags/tag5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0&quot;/&gt;&lt;lineCharCount val=&quot;35&quot;/&gt;&lt;lineCharCount val=&quot;12&quot;/&gt;&lt;lineCharCount val=&quot;9&quot;/&gt;&lt;lineCharCount val=&quot;1&quot;/&gt;&lt;lineCharCount val=&quot;29&quot;/&gt;&lt;lineCharCount val=&quot;34&quot;/&gt;&lt;lineCharCount val=&quot;8&quot;/&gt;&lt;lineCharCount val=&quot;1&quot;/&gt;&lt;lineCharCount val=&quot;19&quot;/&gt;&lt;lineCharCount val=&quot;14&quot;/&gt;&lt;/TableIndex&gt;&lt;/ShapeTextInfo&gt;"/>
  <p:tag name="HTML_SHAPEINFO" val="&lt;ThreeDShapeInfo&gt;&lt;uuid val=&quot;{12F17C0F-58BA-4F64-B4FB-808F11168CFE}&quot;/&gt;&lt;isInvalidForFieldText val=&quot;0&quot;/&gt;&lt;Image&gt;&lt;filename val=&quot;C:\Users\delroy\AppData\Local\Temp\CP133209754328Session\CPTrustFolder133209754328\PPTImport133209806015\data\asimages\{12F17C0F-58BA-4F64-B4FB-808F11168CFE}_7.png&quot;/&gt;&lt;left val=&quot;659&quot;/&gt;&lt;top val=&quot;326&quot;/&gt;&lt;width val=&quot;558&quot;/&gt;&lt;height val=&quot;322&quot;/&gt;&lt;hasText val=&quot;1&quot;/&gt;&lt;/Image&gt;&lt;/ThreeDShapeInfo&gt;"/>
</p:tagLst>
</file>

<file path=ppt/tags/tag5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4&quot;/&gt;&lt;/TableIndex&gt;&lt;/ShapeTextInfo&gt;"/>
  <p:tag name="HTML_SHAPEINFO" val="&lt;ThreeDShapeInfo&gt;&lt;uuid val=&quot;{C225FC8E-476B-4B34-BB19-0ED9F8C4EFE8}&quot;/&gt;&lt;isInvalidForFieldText val=&quot;0&quot;/&gt;&lt;Image&gt;&lt;filename val=&quot;C:\Users\delroy\AppData\Local\Temp\CP133209754328Session\CPTrustFolder133209754328\PPTImport133209806015\data\asimages\{C225FC8E-476B-4B34-BB19-0ED9F8C4EFE8}_7.png&quot;/&gt;&lt;left val=&quot;664&quot;/&gt;&lt;top val=&quot;242&quot;/&gt;&lt;width val=&quot;449&quot;/&gt;&lt;height val=&quot;85&quot;/&gt;&lt;hasText val=&quot;1&quot;/&gt;&lt;/Image&gt;&lt;/ThreeDShapeInfo&gt;"/>
</p:tagLst>
</file>

<file path=ppt/tags/tag5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8&quot;/&gt;&lt;/TableIndex&gt;&lt;/ShapeTextInfo&gt;"/>
  <p:tag name="HTML_SHAPEINFO" val="&lt;ThreeDShapeInfo&gt;&lt;uuid val=&quot;{F6AF6829-6711-4F15-932D-E7C4FD4374E0}&quot;/&gt;&lt;isInvalidForFieldText val=&quot;0&quot;/&gt;&lt;Image&gt;&lt;filename val=&quot;C:\Users\delroy\AppData\Local\Temp\CP133209754328Session\CPTrustFolder133209754328\PPTImport133209806015\data\asimages\{F6AF6829-6711-4F15-932D-E7C4FD4374E0}_7.png&quot;/&gt;&lt;left val=&quot;233&quot;/&gt;&lt;top val=&quot;100&quot;/&gt;&lt;width val=&quot;813&quot;/&gt;&lt;height val=&quot;126&quot;/&gt;&lt;hasText val=&quot;1&quot;/&gt;&lt;/Image&gt;&lt;/ThreeDShapeInfo&gt;"/>
</p:tagLst>
</file>

<file path=ppt/tags/tag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27&quot;/&gt;&lt;lineCharCount val=&quot;5&quot;/&gt;&lt;/TableIndex&gt;&lt;/ShapeTextInfo&gt;"/>
</p:tagLst>
</file>

<file path=ppt/tags/tag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5&quot;/&gt;&lt;/TableIndex&gt;&lt;/ShapeTextInfo&gt;"/>
</p:tagLst>
</file>

<file path=ppt/tags/tag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Lst>
</file>

<file path=ppt/tags/tag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Parcel</Template>
  <TotalTime>440</TotalTime>
  <Words>952</Words>
  <Application>Microsoft Office PowerPoint</Application>
  <PresentationFormat>Widescreen</PresentationFormat>
  <Paragraphs>112</Paragraphs>
  <Slides>7</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Consolas</vt:lpstr>
      <vt:lpstr>Gill Sans MT</vt:lpstr>
      <vt:lpstr>Parcel</vt:lpstr>
      <vt:lpstr>Template Classes</vt:lpstr>
      <vt:lpstr>Activating Templates and introducing the variable</vt:lpstr>
      <vt:lpstr>data Structures</vt:lpstr>
      <vt:lpstr>Specifying a template class</vt:lpstr>
      <vt:lpstr>Template Member Functions</vt:lpstr>
      <vt:lpstr>Template Member Functions</vt:lpstr>
      <vt:lpstr>Template Constants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Template Classes</dc:title>
  <dc:creator>Delroy Brinkerhoff</dc:creator>
  <cp:lastModifiedBy>delroy</cp:lastModifiedBy>
  <cp:revision>17</cp:revision>
  <dcterms:created xsi:type="dcterms:W3CDTF">2016-07-13T22:03:45Z</dcterms:created>
  <dcterms:modified xsi:type="dcterms:W3CDTF">2025-01-01T18:29:51Z</dcterms:modified>
</cp:coreProperties>
</file>