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heme/theme2.xml" ContentType="application/vnd.openxmlformats-officedocument.them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notesSlides/notesSlide1.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2.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3.xml" ContentType="application/vnd.openxmlformats-officedocument.presentationml.notesSlide+xml"/>
  <Override PartName="/ppt/tags/tag24.xml" ContentType="application/vnd.openxmlformats-officedocument.presentationml.tags+xml"/>
  <Override PartName="/ppt/notesSlides/notesSlide4.xml" ContentType="application/vnd.openxmlformats-officedocument.presentationml.notesSlide+xml"/>
  <Override PartName="/ppt/tags/tag25.xml" ContentType="application/vnd.openxmlformats-officedocument.presentationml.tags+xml"/>
  <Override PartName="/ppt/tags/tag26.xml" ContentType="application/vnd.openxmlformats-officedocument.presentationml.tags+xml"/>
  <Override PartName="/ppt/notesSlides/notesSlide5.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notesSlides/notesSlide6.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notesSlides/notesSlide7.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notesSlides/notesSlide8.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9.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66"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EAE3FB-49C4-449C-BF9B-5D8BF307A821}" type="datetimeFigureOut">
              <a:rPr lang="en-US" smtClean="0"/>
              <a:t>3/8/2025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28CE93-B748-4A7D-81D5-BC09A8AE4372}" type="slidenum">
              <a:rPr lang="en-US" smtClean="0"/>
              <a:t>‹#›</a:t>
            </a:fld>
            <a:endParaRPr lang="en-US"/>
          </a:p>
        </p:txBody>
      </p:sp>
    </p:spTree>
    <p:extLst>
      <p:ext uri="{BB962C8B-B14F-4D97-AF65-F5344CB8AC3E}">
        <p14:creationId xmlns:p14="http://schemas.microsoft.com/office/powerpoint/2010/main" val="338540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Binary trees are fast, efficient dynamic data structures consisting of nodes connected with pointers. Client programs often create the initial binary tree node, called the root, on the stack, but the tree algorithms typically create the subsequent nodes dynamically on the heap. Each node stores one data item. When implemented with templates, the data can be a simple byte or an arbitrarily complex object.</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1</a:t>
            </a:fld>
            <a:endParaRPr lang="en-US"/>
          </a:p>
        </p:txBody>
      </p:sp>
    </p:spTree>
    <p:extLst>
      <p:ext uri="{BB962C8B-B14F-4D97-AF65-F5344CB8AC3E}">
        <p14:creationId xmlns:p14="http://schemas.microsoft.com/office/powerpoint/2010/main" val="32474485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Finally, the function deletes or destroys the successor node using the case 1 or 2 algorithm as appropriate. All the removal cases preserve the binary tree ordering property: the data in a node’s left subtree is less than the node’s data.</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10</a:t>
            </a:fld>
            <a:endParaRPr lang="en-US"/>
          </a:p>
        </p:txBody>
      </p:sp>
    </p:spTree>
    <p:extLst>
      <p:ext uri="{BB962C8B-B14F-4D97-AF65-F5344CB8AC3E}">
        <p14:creationId xmlns:p14="http://schemas.microsoft.com/office/powerpoint/2010/main" val="275819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name “binary tree” derives from the structure’s organization. Each node has two pointers linking the nodes into a tree-like structure. Unlike arborists, computer scientists call the top node the root, and each branch points to a subtree. The data in the left subtree “comes before” the data in the root, while the data in the right subtree “comes after.” The tree’s behavior in the case of equal values is implementation-dependent. Each subtree follows the same organizational pattern.</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Binary trees may support numerous operations, but five are common. Constructors and destructors implement the creation and destruction operations. If the tree remains well-balanced, the insert and search operations are relatively fast; degenerate trees, more linear than tree-like, are slow. The removal operation is complex and relatively slower.</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2</a:t>
            </a:fld>
            <a:endParaRPr lang="en-US"/>
          </a:p>
        </p:txBody>
      </p:sp>
    </p:spTree>
    <p:extLst>
      <p:ext uri="{BB962C8B-B14F-4D97-AF65-F5344CB8AC3E}">
        <p14:creationId xmlns:p14="http://schemas.microsoft.com/office/powerpoint/2010/main" val="24386771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 binary tree node with a single template variable provides sufficient context to describe the tree operations. Subsequent sections present complete implementations based on one and two template variables. Programmers can implement binary trees in many ways. The trees described here use an “empty” root node – a node that doesn’t store data – that the client creates, forming the “handle” it “holds” to use the tree. The tree functions allocate the remaining nodes on the heap as needed. The algorithms use two pointers, “top” and “bottom,” to descend the tree, keeping them one level apart.</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3</a:t>
            </a:fld>
            <a:endParaRPr lang="en-US"/>
          </a:p>
        </p:txBody>
      </p:sp>
    </p:spTree>
    <p:extLst>
      <p:ext uri="{BB962C8B-B14F-4D97-AF65-F5344CB8AC3E}">
        <p14:creationId xmlns:p14="http://schemas.microsoft.com/office/powerpoint/2010/main" val="548245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We can characterize three functions, search, insert, and remove, as tree traversal functions. The functions traverse or descend the tree by moving the top and bottom pointers downward in the tree. They begin by initializing top to root and bottom to root’s right subtree. They descend the tree by moving the top pointer down to the bottom and choosing one of the bottom’s subtrees. They choose by comparing their argument, named key, to the data stored in the bottom node. They choose the left subtree if the key data is less than the bottom’s data; otherwise, they choose the right subtree. Each choice halves the amount of data the function must consider, making the descent a fast operation. The descent continues until key matches a tree node or bottom becomes null.</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4</a:t>
            </a:fld>
            <a:endParaRPr lang="en-US"/>
          </a:p>
        </p:txBody>
      </p:sp>
    </p:spTree>
    <p:extLst>
      <p:ext uri="{BB962C8B-B14F-4D97-AF65-F5344CB8AC3E}">
        <p14:creationId xmlns:p14="http://schemas.microsoft.com/office/powerpoint/2010/main" val="2422555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Locating a node to remove from the tree is relatively fast and simple. However, removing it from the tree is slower and more complex. Decomposing the removal operation into three cases based on the removal node’s subtrees simplifies the overall operation. We characterize the node as having no subtrees, making it a leaf, or having one or two subtrees.</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function detects a leaf when the bottom’s left and right subtrees are null. The function destroys or deletes the node and sets the appropriate top subtree to null. Empty subtree boxes don’t affect the algorithm, so they may be null or point to a subtree.</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5</a:t>
            </a:fld>
            <a:endParaRPr lang="en-US"/>
          </a:p>
        </p:txBody>
      </p:sp>
    </p:spTree>
    <p:extLst>
      <p:ext uri="{BB962C8B-B14F-4D97-AF65-F5344CB8AC3E}">
        <p14:creationId xmlns:p14="http://schemas.microsoft.com/office/powerpoint/2010/main" val="920895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In case 2, the removal node has one subtree, which the function must preserve. The function resets the top subtree pointer, pointing to the bottom when the removal begins, to point to the bottom’s non-null subtree, and then deletes the bottom node.</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6</a:t>
            </a:fld>
            <a:endParaRPr lang="en-US"/>
          </a:p>
        </p:txBody>
      </p:sp>
    </p:spTree>
    <p:extLst>
      <p:ext uri="{BB962C8B-B14F-4D97-AF65-F5344CB8AC3E}">
        <p14:creationId xmlns:p14="http://schemas.microsoft.com/office/powerpoint/2010/main" val="10628368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third case, removing a node with two subtrees, is the most complex operation. We can manage the complexity by dividing the function’s operations into four phases. First, the function finds the removal node using the descent process described previously, leaving the top and bottom pointers as illustrated.</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7</a:t>
            </a:fld>
            <a:endParaRPr lang="en-US"/>
          </a:p>
        </p:txBody>
      </p:sp>
    </p:spTree>
    <p:extLst>
      <p:ext uri="{BB962C8B-B14F-4D97-AF65-F5344CB8AC3E}">
        <p14:creationId xmlns:p14="http://schemas.microsoft.com/office/powerpoint/2010/main" val="3133529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Next, it finds the removal node’s successor – the node storing the next value – by further descending the tree. The bottom pointer marks the removal node, which the function must “remember,” making bottom unavailable for the next operation. The program introduces a new successor pointer to track the bottom of the descent operation and reuses the top pointer as illustrated.</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8</a:t>
            </a:fld>
            <a:endParaRPr lang="en-US"/>
          </a:p>
        </p:txBody>
      </p:sp>
    </p:spTree>
    <p:extLst>
      <p:ext uri="{BB962C8B-B14F-4D97-AF65-F5344CB8AC3E}">
        <p14:creationId xmlns:p14="http://schemas.microsoft.com/office/powerpoint/2010/main" val="1772155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Copy the successor’s data to the removal node indicated by the bottom pointer.</a:t>
            </a:r>
          </a:p>
          <a:p>
            <a:endParaRPr lang="en-US" dirty="0"/>
          </a:p>
        </p:txBody>
      </p:sp>
      <p:sp>
        <p:nvSpPr>
          <p:cNvPr id="4" name="Slide Number Placeholder 3"/>
          <p:cNvSpPr>
            <a:spLocks noGrp="1"/>
          </p:cNvSpPr>
          <p:nvPr>
            <p:ph type="sldNum" sz="quarter" idx="5"/>
          </p:nvPr>
        </p:nvSpPr>
        <p:spPr/>
        <p:txBody>
          <a:bodyPr/>
          <a:lstStyle/>
          <a:p>
            <a:fld id="{2A28CE93-B748-4A7D-81D5-BC09A8AE4372}" type="slidenum">
              <a:rPr lang="en-US" smtClean="0"/>
              <a:t>9</a:t>
            </a:fld>
            <a:endParaRPr lang="en-US"/>
          </a:p>
        </p:txBody>
      </p:sp>
    </p:spTree>
    <p:extLst>
      <p:ext uri="{BB962C8B-B14F-4D97-AF65-F5344CB8AC3E}">
        <p14:creationId xmlns:p14="http://schemas.microsoft.com/office/powerpoint/2010/main" val="28890495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3/8/2025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3/8/2025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3/8/2025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3/8/2025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3/8/2025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image" Target="../media/image10.emf"/><Relationship Id="rId4"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1.xml"/><Relationship Id="rId1" Type="http://schemas.openxmlformats.org/officeDocument/2006/relationships/tags" Target="../tags/tag20.xml"/><Relationship Id="rId5" Type="http://schemas.openxmlformats.org/officeDocument/2006/relationships/image" Target="../media/image1.emf"/><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image" Target="../media/image2.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24.xml"/><Relationship Id="rId5" Type="http://schemas.openxmlformats.org/officeDocument/2006/relationships/image" Target="../media/image4.emf"/><Relationship Id="rId4" Type="http://schemas.openxmlformats.org/officeDocument/2006/relationships/image" Target="../media/image3.emf"/></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6.xml"/><Relationship Id="rId1" Type="http://schemas.openxmlformats.org/officeDocument/2006/relationships/tags" Target="../tags/tag25.xml"/><Relationship Id="rId5" Type="http://schemas.openxmlformats.org/officeDocument/2006/relationships/image" Target="../media/image5.emf"/><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image" Target="../media/image6.emf"/><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image" Target="../media/image7.emf"/><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image" Target="../media/image8.emf"/><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4.xml"/><Relationship Id="rId1" Type="http://schemas.openxmlformats.org/officeDocument/2006/relationships/tags" Target="../tags/tag33.xml"/><Relationship Id="rId5" Type="http://schemas.openxmlformats.org/officeDocument/2006/relationships/image" Target="../media/image9.emf"/><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Binary Trees:</a:t>
            </a:r>
            <a:br>
              <a:rPr lang="en-US" dirty="0"/>
            </a:br>
            <a:r>
              <a:rPr lang="en-US" dirty="0"/>
              <a:t>Template Examples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Overview</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BD60E0-C79F-BA57-33BB-81BC902167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E589A2-6E04-A45C-14B2-98103E677F27}"/>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Remove (3)</a:t>
            </a:r>
          </a:p>
        </p:txBody>
      </p:sp>
      <p:sp>
        <p:nvSpPr>
          <p:cNvPr id="3" name="Content Placeholder 2">
            <a:extLst>
              <a:ext uri="{FF2B5EF4-FFF2-40B4-BE49-F238E27FC236}">
                <a16:creationId xmlns:a16="http://schemas.microsoft.com/office/drawing/2014/main" id="{9DBBE854-1FF5-27EA-7FDA-54E1F8F4E1FA}"/>
              </a:ext>
            </a:extLst>
          </p:cNvPr>
          <p:cNvSpPr>
            <a:spLocks noGrp="1"/>
          </p:cNvSpPr>
          <p:nvPr>
            <p:ph sz="half" idx="1"/>
            <p:custDataLst>
              <p:tags r:id="rId2"/>
            </p:custDataLst>
          </p:nvPr>
        </p:nvSpPr>
        <p:spPr>
          <a:xfrm>
            <a:off x="1581912" y="2638044"/>
            <a:ext cx="4271771" cy="3101982"/>
          </a:xfrm>
        </p:spPr>
        <p:txBody>
          <a:bodyPr/>
          <a:lstStyle/>
          <a:p>
            <a:r>
              <a:rPr lang="en-US" dirty="0"/>
              <a:t>Case 3: Two subtrees</a:t>
            </a:r>
          </a:p>
          <a:p>
            <a:pPr lvl="1"/>
            <a:r>
              <a:rPr lang="en-US" dirty="0"/>
              <a:t>Find the removal node</a:t>
            </a:r>
          </a:p>
          <a:p>
            <a:pPr lvl="1"/>
            <a:r>
              <a:rPr lang="en-US" dirty="0"/>
              <a:t>Find the successor (the next node)</a:t>
            </a:r>
          </a:p>
          <a:p>
            <a:pPr lvl="2"/>
            <a:r>
              <a:rPr lang="en-US" dirty="0"/>
              <a:t>Go right</a:t>
            </a:r>
          </a:p>
          <a:p>
            <a:pPr lvl="2"/>
            <a:r>
              <a:rPr lang="en-US" dirty="0"/>
              <a:t>Go left until left is null</a:t>
            </a:r>
          </a:p>
          <a:p>
            <a:pPr lvl="1"/>
            <a:r>
              <a:rPr lang="en-US" dirty="0"/>
              <a:t>Copy the successor’s data to the bottom</a:t>
            </a:r>
          </a:p>
          <a:p>
            <a:pPr lvl="1"/>
            <a:r>
              <a:rPr lang="en-US" dirty="0">
                <a:solidFill>
                  <a:srgbClr val="FF0000"/>
                </a:solidFill>
              </a:rPr>
              <a:t>Destroy the successor (case 1 or 2)</a:t>
            </a:r>
          </a:p>
          <a:p>
            <a:pPr lvl="1"/>
            <a:endParaRPr lang="en-US" dirty="0"/>
          </a:p>
        </p:txBody>
      </p:sp>
      <p:pic>
        <p:nvPicPr>
          <p:cNvPr id="10" name="Content Placeholder 9">
            <a:extLst>
              <a:ext uri="{FF2B5EF4-FFF2-40B4-BE49-F238E27FC236}">
                <a16:creationId xmlns:a16="http://schemas.microsoft.com/office/drawing/2014/main" id="{08A43EB8-0E0B-F13E-ABD4-70D986754B8F}"/>
              </a:ext>
            </a:extLst>
          </p:cNvPr>
          <p:cNvPicPr>
            <a:picLocks noGrp="1" noChangeAspect="1"/>
          </p:cNvPicPr>
          <p:nvPr>
            <p:ph sz="half" idx="2"/>
          </p:nvPr>
        </p:nvPicPr>
        <p:blipFill>
          <a:blip r:embed="rId5"/>
          <a:stretch>
            <a:fillRect/>
          </a:stretch>
        </p:blipFill>
        <p:spPr>
          <a:xfrm>
            <a:off x="7192963" y="2527156"/>
            <a:ext cx="2562225" cy="2781300"/>
          </a:xfrm>
        </p:spPr>
      </p:pic>
    </p:spTree>
    <p:extLst>
      <p:ext uri="{BB962C8B-B14F-4D97-AF65-F5344CB8AC3E}">
        <p14:creationId xmlns:p14="http://schemas.microsoft.com/office/powerpoint/2010/main" val="2000010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38FA2-7FFD-AED8-85B0-060ED036BD9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Binary Trees</a:t>
            </a:r>
          </a:p>
        </p:txBody>
      </p:sp>
      <p:pic>
        <p:nvPicPr>
          <p:cNvPr id="11" name="Content Placeholder 9">
            <a:extLst>
              <a:ext uri="{FF2B5EF4-FFF2-40B4-BE49-F238E27FC236}">
                <a16:creationId xmlns:a16="http://schemas.microsoft.com/office/drawing/2014/main" id="{802CE6B4-BF6E-EC76-D149-9071E69D8863}"/>
              </a:ext>
            </a:extLst>
          </p:cNvPr>
          <p:cNvPicPr>
            <a:picLocks noGrp="1" noChangeAspect="1"/>
          </p:cNvPicPr>
          <p:nvPr>
            <p:ph sz="half" idx="1"/>
          </p:nvPr>
        </p:nvPicPr>
        <p:blipFill>
          <a:blip r:embed="rId5"/>
          <a:stretch>
            <a:fillRect/>
          </a:stretch>
        </p:blipFill>
        <p:spPr>
          <a:xfrm>
            <a:off x="2231137" y="2562410"/>
            <a:ext cx="2784483" cy="3048703"/>
          </a:xfrm>
        </p:spPr>
      </p:pic>
      <p:sp>
        <p:nvSpPr>
          <p:cNvPr id="13" name="Content Placeholder 12">
            <a:extLst>
              <a:ext uri="{FF2B5EF4-FFF2-40B4-BE49-F238E27FC236}">
                <a16:creationId xmlns:a16="http://schemas.microsoft.com/office/drawing/2014/main" id="{441FEF84-F7D7-4DA8-F425-9511C6C7A5CC}"/>
              </a:ext>
            </a:extLst>
          </p:cNvPr>
          <p:cNvSpPr>
            <a:spLocks noGrp="1"/>
          </p:cNvSpPr>
          <p:nvPr>
            <p:ph sz="half" idx="2"/>
            <p:custDataLst>
              <p:tags r:id="rId2"/>
            </p:custDataLst>
          </p:nvPr>
        </p:nvSpPr>
        <p:spPr>
          <a:xfrm>
            <a:off x="6338315" y="2638044"/>
            <a:ext cx="4270247" cy="3101982"/>
          </a:xfrm>
        </p:spPr>
        <p:txBody>
          <a:bodyPr/>
          <a:lstStyle/>
          <a:p>
            <a:r>
              <a:rPr lang="en-US" dirty="0"/>
              <a:t>Create</a:t>
            </a:r>
          </a:p>
          <a:p>
            <a:r>
              <a:rPr lang="en-US" dirty="0"/>
              <a:t>Destroy</a:t>
            </a:r>
          </a:p>
          <a:p>
            <a:r>
              <a:rPr lang="en-US" dirty="0"/>
              <a:t>Insert</a:t>
            </a:r>
          </a:p>
          <a:p>
            <a:r>
              <a:rPr lang="en-US" dirty="0"/>
              <a:t>Search</a:t>
            </a:r>
          </a:p>
          <a:p>
            <a:r>
              <a:rPr lang="en-US" dirty="0"/>
              <a:t>Remove</a:t>
            </a:r>
          </a:p>
        </p:txBody>
      </p:sp>
    </p:spTree>
    <p:extLst>
      <p:ext uri="{BB962C8B-B14F-4D97-AF65-F5344CB8AC3E}">
        <p14:creationId xmlns:p14="http://schemas.microsoft.com/office/powerpoint/2010/main" val="266595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E6A06-A75D-61D5-E02D-2F58F7642A45}"/>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Implementing binary trees</a:t>
            </a:r>
          </a:p>
        </p:txBody>
      </p:sp>
      <p:sp>
        <p:nvSpPr>
          <p:cNvPr id="3" name="Content Placeholder 2">
            <a:extLst>
              <a:ext uri="{FF2B5EF4-FFF2-40B4-BE49-F238E27FC236}">
                <a16:creationId xmlns:a16="http://schemas.microsoft.com/office/drawing/2014/main" id="{F331929E-61BD-A4E0-4237-EA5DC3C4A599}"/>
              </a:ext>
            </a:extLst>
          </p:cNvPr>
          <p:cNvSpPr>
            <a:spLocks noGrp="1"/>
          </p:cNvSpPr>
          <p:nvPr>
            <p:ph sz="half" idx="1"/>
            <p:custDataLst>
              <p:tags r:id="rId2"/>
            </p:custDataLst>
          </p:nvPr>
        </p:nvSpPr>
        <p:spPr>
          <a:xfrm>
            <a:off x="2251866" y="2638044"/>
            <a:ext cx="3515189" cy="3101982"/>
          </a:xfrm>
        </p:spPr>
        <p:txBody>
          <a:bodyPr/>
          <a:lstStyle/>
          <a:p>
            <a:pPr marL="0" indent="0">
              <a:spcBef>
                <a:spcPts val="0"/>
              </a:spcBef>
              <a:buNone/>
            </a:pPr>
            <a:r>
              <a:rPr lang="en-US" dirty="0">
                <a:latin typeface="Consolas" panose="020B0609020204030204" pitchFamily="49" charset="0"/>
              </a:rPr>
              <a:t>template &lt;class T&gt;</a:t>
            </a:r>
          </a:p>
          <a:p>
            <a:pPr marL="0" indent="0">
              <a:spcBef>
                <a:spcPts val="0"/>
              </a:spcBef>
              <a:buNone/>
            </a:pPr>
            <a:r>
              <a:rPr lang="en-US" dirty="0">
                <a:latin typeface="Consolas" panose="020B0609020204030204" pitchFamily="49" charset="0"/>
              </a:rPr>
              <a:t>class Tree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T         data;</a:t>
            </a:r>
          </a:p>
          <a:p>
            <a:pPr marL="0" indent="0">
              <a:spcBef>
                <a:spcPts val="0"/>
              </a:spcBef>
              <a:buNone/>
            </a:pPr>
            <a:r>
              <a:rPr lang="en-US" dirty="0">
                <a:latin typeface="Consolas" panose="020B0609020204030204" pitchFamily="49" charset="0"/>
              </a:rPr>
              <a:t>        Tree&lt;T&gt;*  left;</a:t>
            </a:r>
          </a:p>
          <a:p>
            <a:pPr marL="0" indent="0">
              <a:spcBef>
                <a:spcPts val="0"/>
              </a:spcBef>
              <a:buNone/>
            </a:pPr>
            <a:r>
              <a:rPr lang="en-US" dirty="0">
                <a:latin typeface="Consolas" panose="020B0609020204030204" pitchFamily="49" charset="0"/>
              </a:rPr>
              <a:t>        Tree&lt;T&gt;*  right;</a:t>
            </a:r>
          </a:p>
          <a:p>
            <a:pPr marL="0" indent="0">
              <a:spcBef>
                <a:spcPts val="0"/>
              </a:spcBef>
              <a:buNone/>
            </a:pPr>
            <a:r>
              <a:rPr lang="en-US" dirty="0">
                <a:latin typeface="Consolas" panose="020B0609020204030204" pitchFamily="49" charset="0"/>
              </a:rPr>
              <a:t>            . . .</a:t>
            </a:r>
          </a:p>
          <a:p>
            <a:pPr marL="0" indent="0">
              <a:spcBef>
                <a:spcPts val="0"/>
              </a:spcBef>
              <a:buNone/>
            </a:pPr>
            <a:r>
              <a:rPr lang="en-US" dirty="0">
                <a:latin typeface="Consolas" panose="020B0609020204030204" pitchFamily="49" charset="0"/>
              </a:rPr>
              <a:t>};</a:t>
            </a:r>
          </a:p>
        </p:txBody>
      </p:sp>
      <p:pic>
        <p:nvPicPr>
          <p:cNvPr id="6" name="Content Placeholder 5">
            <a:extLst>
              <a:ext uri="{FF2B5EF4-FFF2-40B4-BE49-F238E27FC236}">
                <a16:creationId xmlns:a16="http://schemas.microsoft.com/office/drawing/2014/main" id="{4BB9C053-E857-0118-F7E6-F12725BD3510}"/>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7189906" y="2531960"/>
            <a:ext cx="2770958" cy="2614848"/>
          </a:xfrm>
        </p:spPr>
      </p:pic>
    </p:spTree>
    <p:extLst>
      <p:ext uri="{BB962C8B-B14F-4D97-AF65-F5344CB8AC3E}">
        <p14:creationId xmlns:p14="http://schemas.microsoft.com/office/powerpoint/2010/main" val="60179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60495-FC16-E1AD-0DF7-3AFE64C698F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Descending the tree</a:t>
            </a:r>
          </a:p>
        </p:txBody>
      </p:sp>
      <p:pic>
        <p:nvPicPr>
          <p:cNvPr id="7" name="Content Placeholder 12">
            <a:extLst>
              <a:ext uri="{FF2B5EF4-FFF2-40B4-BE49-F238E27FC236}">
                <a16:creationId xmlns:a16="http://schemas.microsoft.com/office/drawing/2014/main" id="{22D44E3C-EC7B-F29D-BE39-A69E75D53580}"/>
              </a:ext>
            </a:extLst>
          </p:cNvPr>
          <p:cNvPicPr>
            <a:picLocks noGrp="1" noChangeAspect="1"/>
          </p:cNvPicPr>
          <p:nvPr>
            <p:ph sz="half" idx="2"/>
          </p:nvPr>
        </p:nvPicPr>
        <p:blipFill>
          <a:blip r:embed="rId4"/>
          <a:stretch>
            <a:fillRect/>
          </a:stretch>
        </p:blipFill>
        <p:spPr>
          <a:xfrm>
            <a:off x="7402513" y="2426330"/>
            <a:ext cx="2866557" cy="2815596"/>
          </a:xfrm>
        </p:spPr>
      </p:pic>
      <p:pic>
        <p:nvPicPr>
          <p:cNvPr id="8" name="Content Placeholder 7">
            <a:extLst>
              <a:ext uri="{FF2B5EF4-FFF2-40B4-BE49-F238E27FC236}">
                <a16:creationId xmlns:a16="http://schemas.microsoft.com/office/drawing/2014/main" id="{6A2DAFE9-6691-F76F-0DDA-6A54857923E0}"/>
              </a:ext>
            </a:extLst>
          </p:cNvPr>
          <p:cNvPicPr>
            <a:picLocks noGrp="1" noChangeAspect="1"/>
          </p:cNvPicPr>
          <p:nvPr>
            <p:ph sz="half" idx="1"/>
          </p:nvPr>
        </p:nvPicPr>
        <p:blipFill>
          <a:blip r:embed="rId5"/>
          <a:stretch>
            <a:fillRect/>
          </a:stretch>
        </p:blipFill>
        <p:spPr>
          <a:xfrm>
            <a:off x="2679827" y="2529723"/>
            <a:ext cx="1632618" cy="2612189"/>
          </a:xfrm>
        </p:spPr>
      </p:pic>
    </p:spTree>
    <p:extLst>
      <p:ext uri="{BB962C8B-B14F-4D97-AF65-F5344CB8AC3E}">
        <p14:creationId xmlns:p14="http://schemas.microsoft.com/office/powerpoint/2010/main" val="2500490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7A916-05A0-C999-D059-823A5EA67674}"/>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remove (1)</a:t>
            </a:r>
          </a:p>
        </p:txBody>
      </p:sp>
      <p:sp>
        <p:nvSpPr>
          <p:cNvPr id="3" name="Content Placeholder 2">
            <a:extLst>
              <a:ext uri="{FF2B5EF4-FFF2-40B4-BE49-F238E27FC236}">
                <a16:creationId xmlns:a16="http://schemas.microsoft.com/office/drawing/2014/main" id="{1FD6217C-416E-237D-BB8B-39561418622B}"/>
              </a:ext>
            </a:extLst>
          </p:cNvPr>
          <p:cNvSpPr>
            <a:spLocks noGrp="1"/>
          </p:cNvSpPr>
          <p:nvPr>
            <p:ph sz="half" idx="1"/>
            <p:custDataLst>
              <p:tags r:id="rId2"/>
            </p:custDataLst>
          </p:nvPr>
        </p:nvSpPr>
        <p:spPr>
          <a:xfrm>
            <a:off x="1581912" y="2638044"/>
            <a:ext cx="4271771" cy="3101982"/>
          </a:xfrm>
        </p:spPr>
        <p:txBody>
          <a:bodyPr>
            <a:normAutofit lnSpcReduction="10000"/>
          </a:bodyPr>
          <a:lstStyle/>
          <a:p>
            <a:r>
              <a:rPr lang="en-US" dirty="0"/>
              <a:t>Slower than search or insert</a:t>
            </a:r>
          </a:p>
          <a:p>
            <a:r>
              <a:rPr lang="en-US" dirty="0"/>
              <a:t>Three cases:</a:t>
            </a:r>
          </a:p>
          <a:p>
            <a:pPr lvl="1"/>
            <a:r>
              <a:rPr lang="en-US" dirty="0"/>
              <a:t>No subtrees (is a leaf)</a:t>
            </a:r>
          </a:p>
          <a:p>
            <a:pPr lvl="1"/>
            <a:r>
              <a:rPr lang="en-US" dirty="0"/>
              <a:t>One subtree</a:t>
            </a:r>
          </a:p>
          <a:p>
            <a:pPr lvl="1"/>
            <a:r>
              <a:rPr lang="en-US" dirty="0"/>
              <a:t>Two subtrees</a:t>
            </a:r>
          </a:p>
          <a:p>
            <a:r>
              <a:rPr lang="en-US" dirty="0"/>
              <a:t>Case 1: No subtrees</a:t>
            </a:r>
          </a:p>
          <a:p>
            <a:pPr lvl="1"/>
            <a:r>
              <a:rPr lang="en-US" dirty="0"/>
              <a:t>Destroy the node</a:t>
            </a:r>
          </a:p>
          <a:p>
            <a:pPr lvl="1"/>
            <a:r>
              <a:rPr lang="en-US" dirty="0"/>
              <a:t>Set the appropriate top subtree pointer to null</a:t>
            </a:r>
          </a:p>
        </p:txBody>
      </p:sp>
      <p:pic>
        <p:nvPicPr>
          <p:cNvPr id="6" name="Content Placeholder 5">
            <a:extLst>
              <a:ext uri="{FF2B5EF4-FFF2-40B4-BE49-F238E27FC236}">
                <a16:creationId xmlns:a16="http://schemas.microsoft.com/office/drawing/2014/main" id="{6C54BA33-9DE1-922D-B555-D3F9E31A2FB7}"/>
              </a:ext>
            </a:extLst>
          </p:cNvPr>
          <p:cNvPicPr>
            <a:picLocks noGrp="1" noChangeAspect="1"/>
          </p:cNvPicPr>
          <p:nvPr>
            <p:ph sz="half" idx="2"/>
          </p:nvPr>
        </p:nvPicPr>
        <p:blipFill>
          <a:blip r:embed="rId5"/>
          <a:stretch>
            <a:fillRect/>
          </a:stretch>
        </p:blipFill>
        <p:spPr>
          <a:xfrm>
            <a:off x="6225493" y="2638045"/>
            <a:ext cx="3588463" cy="2033462"/>
          </a:xfrm>
        </p:spPr>
      </p:pic>
    </p:spTree>
    <p:extLst>
      <p:ext uri="{BB962C8B-B14F-4D97-AF65-F5344CB8AC3E}">
        <p14:creationId xmlns:p14="http://schemas.microsoft.com/office/powerpoint/2010/main" val="3362809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2CE92-30D8-12A5-E4C4-F00901B53C4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Remove (2)</a:t>
            </a:r>
          </a:p>
        </p:txBody>
      </p:sp>
      <p:sp>
        <p:nvSpPr>
          <p:cNvPr id="3" name="Content Placeholder 2">
            <a:extLst>
              <a:ext uri="{FF2B5EF4-FFF2-40B4-BE49-F238E27FC236}">
                <a16:creationId xmlns:a16="http://schemas.microsoft.com/office/drawing/2014/main" id="{FA613D4C-4D73-22B1-AAAF-961F072029CE}"/>
              </a:ext>
            </a:extLst>
          </p:cNvPr>
          <p:cNvSpPr>
            <a:spLocks noGrp="1"/>
          </p:cNvSpPr>
          <p:nvPr>
            <p:ph sz="half" idx="1"/>
            <p:custDataLst>
              <p:tags r:id="rId2"/>
            </p:custDataLst>
          </p:nvPr>
        </p:nvSpPr>
        <p:spPr>
          <a:xfrm>
            <a:off x="1581912" y="2638044"/>
            <a:ext cx="4271771" cy="3101982"/>
          </a:xfrm>
        </p:spPr>
        <p:txBody>
          <a:bodyPr/>
          <a:lstStyle/>
          <a:p>
            <a:r>
              <a:rPr lang="en-US" dirty="0"/>
              <a:t>Case 2: One subtree</a:t>
            </a:r>
          </a:p>
          <a:p>
            <a:pPr lvl="1"/>
            <a:r>
              <a:rPr lang="en-US" dirty="0"/>
              <a:t>Set the appropriate top pointer to the bottom subtree</a:t>
            </a:r>
          </a:p>
          <a:p>
            <a:pPr lvl="1"/>
            <a:r>
              <a:rPr lang="en-US" dirty="0"/>
              <a:t>Destroy the node</a:t>
            </a:r>
          </a:p>
        </p:txBody>
      </p:sp>
      <p:pic>
        <p:nvPicPr>
          <p:cNvPr id="8" name="Content Placeholder 7">
            <a:extLst>
              <a:ext uri="{FF2B5EF4-FFF2-40B4-BE49-F238E27FC236}">
                <a16:creationId xmlns:a16="http://schemas.microsoft.com/office/drawing/2014/main" id="{CF937FAD-4A03-836B-B668-83DBF90C1B50}"/>
              </a:ext>
            </a:extLst>
          </p:cNvPr>
          <p:cNvPicPr>
            <a:picLocks noGrp="1" noChangeAspect="1"/>
          </p:cNvPicPr>
          <p:nvPr>
            <p:ph sz="half" idx="2"/>
          </p:nvPr>
        </p:nvPicPr>
        <p:blipFill>
          <a:blip r:embed="rId5"/>
          <a:stretch>
            <a:fillRect/>
          </a:stretch>
        </p:blipFill>
        <p:spPr>
          <a:xfrm>
            <a:off x="6194184" y="2621987"/>
            <a:ext cx="4271770" cy="2936841"/>
          </a:xfrm>
        </p:spPr>
      </p:pic>
    </p:spTree>
    <p:extLst>
      <p:ext uri="{BB962C8B-B14F-4D97-AF65-F5344CB8AC3E}">
        <p14:creationId xmlns:p14="http://schemas.microsoft.com/office/powerpoint/2010/main" val="1863705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8C004-6498-3A1D-DECF-54256EFD3F6E}"/>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Remove (3)</a:t>
            </a:r>
          </a:p>
        </p:txBody>
      </p:sp>
      <p:sp>
        <p:nvSpPr>
          <p:cNvPr id="3" name="Content Placeholder 2">
            <a:extLst>
              <a:ext uri="{FF2B5EF4-FFF2-40B4-BE49-F238E27FC236}">
                <a16:creationId xmlns:a16="http://schemas.microsoft.com/office/drawing/2014/main" id="{45CD1719-BE78-0D04-C10E-346D15909D62}"/>
              </a:ext>
            </a:extLst>
          </p:cNvPr>
          <p:cNvSpPr>
            <a:spLocks noGrp="1"/>
          </p:cNvSpPr>
          <p:nvPr>
            <p:ph sz="half" idx="1"/>
            <p:custDataLst>
              <p:tags r:id="rId2"/>
            </p:custDataLst>
          </p:nvPr>
        </p:nvSpPr>
        <p:spPr>
          <a:xfrm>
            <a:off x="1581912" y="2638044"/>
            <a:ext cx="4271771" cy="3101982"/>
          </a:xfrm>
        </p:spPr>
        <p:txBody>
          <a:bodyPr/>
          <a:lstStyle/>
          <a:p>
            <a:r>
              <a:rPr lang="en-US" dirty="0"/>
              <a:t>Case 3: Two subtrees – four phases</a:t>
            </a:r>
          </a:p>
          <a:p>
            <a:pPr lvl="1"/>
            <a:r>
              <a:rPr lang="en-US" dirty="0">
                <a:solidFill>
                  <a:srgbClr val="FF0000"/>
                </a:solidFill>
              </a:rPr>
              <a:t>Find the removal node</a:t>
            </a:r>
          </a:p>
          <a:p>
            <a:pPr lvl="1"/>
            <a:r>
              <a:rPr lang="en-US" dirty="0"/>
              <a:t>Find the successor (the next node)</a:t>
            </a:r>
          </a:p>
          <a:p>
            <a:pPr lvl="2"/>
            <a:r>
              <a:rPr lang="en-US" dirty="0"/>
              <a:t>Go right</a:t>
            </a:r>
          </a:p>
          <a:p>
            <a:pPr lvl="2"/>
            <a:r>
              <a:rPr lang="en-US" dirty="0"/>
              <a:t>Go left until left is null</a:t>
            </a:r>
          </a:p>
          <a:p>
            <a:pPr lvl="1"/>
            <a:r>
              <a:rPr lang="en-US" dirty="0"/>
              <a:t>Copy the successor’s data to the bottom</a:t>
            </a:r>
          </a:p>
          <a:p>
            <a:pPr lvl="1"/>
            <a:r>
              <a:rPr lang="en-US" dirty="0"/>
              <a:t>Destroy the successor (case 1 or 2)</a:t>
            </a:r>
          </a:p>
          <a:p>
            <a:pPr lvl="1"/>
            <a:endParaRPr lang="en-US" dirty="0"/>
          </a:p>
        </p:txBody>
      </p:sp>
      <p:pic>
        <p:nvPicPr>
          <p:cNvPr id="14" name="Content Placeholder 13">
            <a:extLst>
              <a:ext uri="{FF2B5EF4-FFF2-40B4-BE49-F238E27FC236}">
                <a16:creationId xmlns:a16="http://schemas.microsoft.com/office/drawing/2014/main" id="{0859F0EB-28D4-492C-5C04-8F966AC625D8}"/>
              </a:ext>
            </a:extLst>
          </p:cNvPr>
          <p:cNvPicPr>
            <a:picLocks noGrp="1" noChangeAspect="1"/>
          </p:cNvPicPr>
          <p:nvPr>
            <p:ph sz="half" idx="2"/>
          </p:nvPr>
        </p:nvPicPr>
        <p:blipFill>
          <a:blip r:embed="rId5"/>
          <a:stretch>
            <a:fillRect/>
          </a:stretch>
        </p:blipFill>
        <p:spPr>
          <a:xfrm>
            <a:off x="7192963" y="2521466"/>
            <a:ext cx="2562225" cy="2828925"/>
          </a:xfrm>
        </p:spPr>
      </p:pic>
    </p:spTree>
    <p:extLst>
      <p:ext uri="{BB962C8B-B14F-4D97-AF65-F5344CB8AC3E}">
        <p14:creationId xmlns:p14="http://schemas.microsoft.com/office/powerpoint/2010/main" val="2311895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F81FE7-28FC-16BD-DB4D-0532C2A32A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2F6956-6E33-2640-36E4-597DA38890EA}"/>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Remove (3)</a:t>
            </a:r>
          </a:p>
        </p:txBody>
      </p:sp>
      <p:sp>
        <p:nvSpPr>
          <p:cNvPr id="3" name="Content Placeholder 2">
            <a:extLst>
              <a:ext uri="{FF2B5EF4-FFF2-40B4-BE49-F238E27FC236}">
                <a16:creationId xmlns:a16="http://schemas.microsoft.com/office/drawing/2014/main" id="{8FBDFB12-916A-8751-603B-DC885F275147}"/>
              </a:ext>
            </a:extLst>
          </p:cNvPr>
          <p:cNvSpPr>
            <a:spLocks noGrp="1"/>
          </p:cNvSpPr>
          <p:nvPr>
            <p:ph sz="half" idx="1"/>
            <p:custDataLst>
              <p:tags r:id="rId2"/>
            </p:custDataLst>
          </p:nvPr>
        </p:nvSpPr>
        <p:spPr>
          <a:xfrm>
            <a:off x="1581912" y="2638044"/>
            <a:ext cx="4271771" cy="3101982"/>
          </a:xfrm>
        </p:spPr>
        <p:txBody>
          <a:bodyPr/>
          <a:lstStyle/>
          <a:p>
            <a:r>
              <a:rPr lang="en-US" dirty="0"/>
              <a:t>Case 3: Two subtrees</a:t>
            </a:r>
          </a:p>
          <a:p>
            <a:pPr lvl="1"/>
            <a:r>
              <a:rPr lang="en-US" dirty="0"/>
              <a:t>Find the removal node</a:t>
            </a:r>
          </a:p>
          <a:p>
            <a:pPr lvl="1"/>
            <a:r>
              <a:rPr lang="en-US" dirty="0">
                <a:solidFill>
                  <a:srgbClr val="FF0000"/>
                </a:solidFill>
              </a:rPr>
              <a:t>Find the successor (the next node)</a:t>
            </a:r>
          </a:p>
          <a:p>
            <a:pPr lvl="2"/>
            <a:r>
              <a:rPr lang="en-US" dirty="0">
                <a:solidFill>
                  <a:srgbClr val="FF0000"/>
                </a:solidFill>
              </a:rPr>
              <a:t>Go right</a:t>
            </a:r>
          </a:p>
          <a:p>
            <a:pPr lvl="2"/>
            <a:r>
              <a:rPr lang="en-US" dirty="0">
                <a:solidFill>
                  <a:srgbClr val="FF0000"/>
                </a:solidFill>
              </a:rPr>
              <a:t>Go left until left is null</a:t>
            </a:r>
          </a:p>
          <a:p>
            <a:pPr lvl="1"/>
            <a:r>
              <a:rPr lang="en-US" dirty="0"/>
              <a:t>Copy the successor’s data to the bottom</a:t>
            </a:r>
          </a:p>
          <a:p>
            <a:pPr lvl="1"/>
            <a:r>
              <a:rPr lang="en-US" dirty="0"/>
              <a:t>Destroy the successor (case 1 or 2)</a:t>
            </a:r>
          </a:p>
          <a:p>
            <a:pPr lvl="1"/>
            <a:endParaRPr lang="en-US" dirty="0"/>
          </a:p>
        </p:txBody>
      </p:sp>
      <p:pic>
        <p:nvPicPr>
          <p:cNvPr id="7" name="Content Placeholder 6">
            <a:extLst>
              <a:ext uri="{FF2B5EF4-FFF2-40B4-BE49-F238E27FC236}">
                <a16:creationId xmlns:a16="http://schemas.microsoft.com/office/drawing/2014/main" id="{B92AD9A6-B3A7-9230-A6A3-FFCFFD8A9A20}"/>
              </a:ext>
            </a:extLst>
          </p:cNvPr>
          <p:cNvPicPr>
            <a:picLocks noGrp="1" noChangeAspect="1"/>
          </p:cNvPicPr>
          <p:nvPr>
            <p:ph sz="half" idx="2"/>
          </p:nvPr>
        </p:nvPicPr>
        <p:blipFill>
          <a:blip r:embed="rId5"/>
          <a:stretch>
            <a:fillRect/>
          </a:stretch>
        </p:blipFill>
        <p:spPr>
          <a:xfrm>
            <a:off x="7192963" y="2521466"/>
            <a:ext cx="2562225" cy="2828925"/>
          </a:xfrm>
        </p:spPr>
      </p:pic>
    </p:spTree>
    <p:extLst>
      <p:ext uri="{BB962C8B-B14F-4D97-AF65-F5344CB8AC3E}">
        <p14:creationId xmlns:p14="http://schemas.microsoft.com/office/powerpoint/2010/main" val="490601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4B779D-7EDD-2360-D397-D9CCD44168C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CD6B71-52CE-A6F3-FBD4-FF917E77F679}"/>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Remove (3)</a:t>
            </a:r>
          </a:p>
        </p:txBody>
      </p:sp>
      <p:sp>
        <p:nvSpPr>
          <p:cNvPr id="3" name="Content Placeholder 2">
            <a:extLst>
              <a:ext uri="{FF2B5EF4-FFF2-40B4-BE49-F238E27FC236}">
                <a16:creationId xmlns:a16="http://schemas.microsoft.com/office/drawing/2014/main" id="{8AC26920-D311-9DEA-3C14-DF6B2FD677BA}"/>
              </a:ext>
            </a:extLst>
          </p:cNvPr>
          <p:cNvSpPr>
            <a:spLocks noGrp="1"/>
          </p:cNvSpPr>
          <p:nvPr>
            <p:ph sz="half" idx="1"/>
            <p:custDataLst>
              <p:tags r:id="rId2"/>
            </p:custDataLst>
          </p:nvPr>
        </p:nvSpPr>
        <p:spPr>
          <a:xfrm>
            <a:off x="1581912" y="2638044"/>
            <a:ext cx="4271771" cy="3101982"/>
          </a:xfrm>
        </p:spPr>
        <p:txBody>
          <a:bodyPr/>
          <a:lstStyle/>
          <a:p>
            <a:r>
              <a:rPr lang="en-US" dirty="0"/>
              <a:t>Case 3: Two subtrees</a:t>
            </a:r>
          </a:p>
          <a:p>
            <a:pPr lvl="1"/>
            <a:r>
              <a:rPr lang="en-US" dirty="0"/>
              <a:t>Find the removal node</a:t>
            </a:r>
          </a:p>
          <a:p>
            <a:pPr lvl="1"/>
            <a:r>
              <a:rPr lang="en-US" dirty="0"/>
              <a:t>Find the successor (the next node)</a:t>
            </a:r>
          </a:p>
          <a:p>
            <a:pPr lvl="2"/>
            <a:r>
              <a:rPr lang="en-US" dirty="0"/>
              <a:t>Go right</a:t>
            </a:r>
          </a:p>
          <a:p>
            <a:pPr lvl="2"/>
            <a:r>
              <a:rPr lang="en-US" dirty="0"/>
              <a:t>Go left until left is null</a:t>
            </a:r>
          </a:p>
          <a:p>
            <a:pPr lvl="1"/>
            <a:r>
              <a:rPr lang="en-US" dirty="0">
                <a:solidFill>
                  <a:srgbClr val="FF0000"/>
                </a:solidFill>
              </a:rPr>
              <a:t>Copy the successor’s data to the bottom</a:t>
            </a:r>
          </a:p>
          <a:p>
            <a:pPr lvl="1"/>
            <a:r>
              <a:rPr lang="en-US" dirty="0"/>
              <a:t>Destroy the successor (case 1 or 2)</a:t>
            </a:r>
          </a:p>
          <a:p>
            <a:pPr lvl="1"/>
            <a:endParaRPr lang="en-US" dirty="0"/>
          </a:p>
        </p:txBody>
      </p:sp>
      <p:pic>
        <p:nvPicPr>
          <p:cNvPr id="7" name="Content Placeholder 6">
            <a:extLst>
              <a:ext uri="{FF2B5EF4-FFF2-40B4-BE49-F238E27FC236}">
                <a16:creationId xmlns:a16="http://schemas.microsoft.com/office/drawing/2014/main" id="{8B550498-1C5C-6535-C6A0-2B2B8A68EECB}"/>
              </a:ext>
            </a:extLst>
          </p:cNvPr>
          <p:cNvPicPr>
            <a:picLocks noGrp="1" noChangeAspect="1"/>
          </p:cNvPicPr>
          <p:nvPr>
            <p:ph sz="half" idx="2"/>
          </p:nvPr>
        </p:nvPicPr>
        <p:blipFill>
          <a:blip r:embed="rId5"/>
          <a:stretch>
            <a:fillRect/>
          </a:stretch>
        </p:blipFill>
        <p:spPr>
          <a:xfrm>
            <a:off x="7192963" y="2521466"/>
            <a:ext cx="2562225" cy="2828925"/>
          </a:xfrm>
        </p:spPr>
      </p:pic>
    </p:spTree>
    <p:extLst>
      <p:ext uri="{BB962C8B-B14F-4D97-AF65-F5344CB8AC3E}">
        <p14:creationId xmlns:p14="http://schemas.microsoft.com/office/powerpoint/2010/main" val="26910085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4&quot;/&gt;&lt;lineCharCount val=&quot;17&quot;/&gt;&lt;/TableIndex&gt;&lt;/ShapeTextInfo&gt;"/>
  <p:tag name="PRESENTER_DUMMYTAG" val="&lt;DummyForForceWrite&gt;&lt;/DummyForForceWrite&gt;"/>
  <p:tag name="HTML_SHAPEINFO" val="&lt;ThreeDShapeInfo&gt;&lt;uuid val=&quot;{A613F097-FB6F-4721-8D04-1EAA48812EBF}&quot;/&gt;&lt;isInvalidForFieldText val=&quot;0&quot;/&gt;&lt;Image&gt;&lt;filename val=&quot;C:\Users\delroy\AppData\Local\Temp\CP1846491649718Session\CPTrustFolder1846491649734\PPTImport18464103705937\data\asimages\{A613F097-FB6F-4721-8D04-1EAA48812EBF}_1.png&quot;/&gt;&lt;left val=&quot;167&quot;/&gt;&lt;top val=&quot;249&quot;/&gt;&lt;width val=&quot;945&quot;/&gt;&lt;height val=&quot;174&quot;/&gt;&lt;hasText val=&quot;1&quot;/&gt;&lt;/Image&gt;&lt;/ThreeDShape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 name="PRESENTER_DUMMYTAG" val="&lt;DummyForForceWrite&gt;&lt;/DummyForForceWrite&gt;"/>
  <p:tag name="HTML_SHAPEINFO" val="&lt;ThreeDShapeInfo&gt;&lt;uuid val=&quot;{53FB1CBD-DF09-444B-B290-1E1FD03FA425}&quot;/&gt;&lt;isInvalidForFieldText val=&quot;0&quot;/&gt;&lt;Image&gt;&lt;filename val=&quot;C:\Users\delroy\AppData\Local\Temp\CP1846491649718Session\CPTrustFolder1846491649734\PPTImport18464103705937\data\asimages\{53FB1CBD-DF09-444B-B290-1E1FD03FA425}_1.png&quot;/&gt;&lt;left val=&quot;282&quot;/&gt;&lt;top val=&quot;452&quot;/&gt;&lt;width val=&quot;715&quot;/&gt;&lt;height val=&quot;135&quot;/&gt;&lt;hasText val=&quot;1&quot;/&gt;&lt;/Image&gt;&lt;/ThreeDShape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F5572CC3-30A6-4DAC-9FF6-23084E5DD9E3}&quot;/&gt;&lt;isInvalidForFieldText val=&quot;0&quot;/&gt;&lt;Image&gt;&lt;filename val=&quot;C:\Users\delroy\AppData\Local\Temp\CP1846491649718Session\CPTrustFolder1846491649734\PPTImport18464103705937\data\asimages\{F5572CC3-30A6-4DAC-9FF6-23084E5DD9E3}_1.png&quot;/&gt;&lt;left val=&quot;167&quot;/&gt;&lt;top val=&quot;647&quot;/&gt;&lt;width val=&quot;159&quot;/&gt;&lt;height val=&quot;35&quot;/&gt;&lt;hasText val=&quot;1&quot;/&gt;&lt;/Image&gt;&lt;/ThreeDShape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2&quot;/&gt;&lt;/TableIndex&gt;&lt;/ShapeTextInfo&gt;"/>
  <p:tag name="HTML_SHAPEINFO" val="&lt;ThreeDShapeInfo&gt;&lt;uuid val=&quot;{CAC2395F-B1C0-4F2D-AAB6-EE4BE64352A3}&quot;/&gt;&lt;isInvalidForFieldText val=&quot;0&quot;/&gt;&lt;Image&gt;&lt;filename val=&quot;C:\Users\delroy\AppData\Local\Temp\CP1846491649718Session\CPTrustFolder1846491649734\PPTImport18464103705937\data\asimages\{CAC2395F-B1C0-4F2D-AAB6-EE4BE64352A3}_2.png&quot;/&gt;&lt;left val=&quot;233&quot;/&gt;&lt;top val=&quot;100&quot;/&gt;&lt;width val=&quot;813&quot;/&gt;&lt;height val=&quot;126&quot;/&gt;&lt;hasText val=&quot;1&quot;/&gt;&lt;/Image&gt;&lt;/ThreeDShape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7&quot;/&gt;&lt;lineCharCount val=&quot;8&quot;/&gt;&lt;lineCharCount val=&quot;7&quot;/&gt;&lt;lineCharCount val=&quot;7&quot;/&gt;&lt;lineCharCount val=&quot;6&quot;/&gt;&lt;/TableIndex&gt;&lt;/ShapeTextInfo&gt;"/>
  <p:tag name="HTML_SHAPEINFO" val="&lt;ThreeDShapeInfo&gt;&lt;uuid val=&quot;{9A5D88B7-CEC0-4C55-8D1A-F48CB8DC3DA9}&quot;/&gt;&lt;isInvalidForFieldText val=&quot;0&quot;/&gt;&lt;Image&gt;&lt;filename val=&quot;C:\Users\delroy\AppData\Local\Temp\CP1846491649718Session\CPTrustFolder1846491649734\PPTImport18464103705937\data\asimages\{9A5D88B7-CEC0-4C55-8D1A-F48CB8DC3DA9}_2.png&quot;/&gt;&lt;left val=&quot;660&quot;/&gt;&lt;top val=&quot;273&quot;/&gt;&lt;width val=&quot;453&quot;/&gt;&lt;height val=&quot;329&quot;/&gt;&lt;hasText val=&quot;1&quot;/&gt;&lt;/Image&gt;&lt;/ThreeDShape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07B9DE99-77D2-4DDF-ACD3-448B9CF0B771}&quot;/&gt;&lt;isInvalidForFieldText val=&quot;0&quot;/&gt;&lt;Image&gt;&lt;filename val=&quot;C:\Users\delroy\AppData\Local\Temp\CP1846491649718Session\CPTrustFolder1846491649734\PPTImport18464103705937\data\asimages\{07B9DE99-77D2-4DDF-ACD3-448B9CF0B771}_3.png&quot;/&gt;&lt;left val=&quot;233&quot;/&gt;&lt;top val=&quot;100&quot;/&gt;&lt;width val=&quot;813&quot;/&gt;&lt;height val=&quot;126&quot;/&gt;&lt;hasText val=&quot;1&quot;/&gt;&lt;/Image&gt;&lt;/ThreeDShape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9&quot;/&gt;&lt;lineCharCount val=&quot;11&quot;/&gt;&lt;lineCharCount val=&quot;2&quot;/&gt;&lt;lineCharCount val=&quot;13&quot;/&gt;&lt;lineCharCount val=&quot;24&quot;/&gt;&lt;lineCharCount val=&quot;24&quot;/&gt;&lt;lineCharCount val=&quot;25&quot;/&gt;&lt;lineCharCount val=&quot;18&quot;/&gt;&lt;lineCharCount val=&quot;2&quot;/&gt;&lt;/TableIndex&gt;&lt;/ShapeTextInfo&gt;"/>
  <p:tag name="HTML_SHAPEINFO" val="&lt;ThreeDShapeInfo&gt;&lt;uuid val=&quot;{CEEB080A-7F6C-4AAB-8B83-FF6C8AAF86AF}&quot;/&gt;&lt;isInvalidForFieldText val=&quot;0&quot;/&gt;&lt;Image&gt;&lt;filename val=&quot;C:\Users\delroy\AppData\Local\Temp\CP1846491649718Session\CPTrustFolder1846491649734\PPTImport18464103705937\data\asimages\{CEEB080A-7F6C-4AAB-8B83-FF6C8AAF86AF}_3.png&quot;/&gt;&lt;left val=&quot;230&quot;/&gt;&lt;top val=&quot;273&quot;/&gt;&lt;width val=&quot;375&quot;/&gt;&lt;height val=&quot;329&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9&quot;/&gt;&lt;/TableIndex&gt;&lt;/ShapeTextInfo&gt;"/>
  <p:tag name="HTML_SHAPEINFO" val="&lt;ThreeDShapeInfo&gt;&lt;uuid val=&quot;{9CB09203-58D3-43F3-8EA6-6A2D1E08ADDC}&quot;/&gt;&lt;isInvalidForFieldText val=&quot;0&quot;/&gt;&lt;Image&gt;&lt;filename val=&quot;C:\Users\delroy\AppData\Local\Temp\CP1846491649718Session\CPTrustFolder1846491649734\PPTImport18464103705937\data\asimages\{9CB09203-58D3-43F3-8EA6-6A2D1E08ADDC}_4.png&quot;/&gt;&lt;left val=&quot;233&quot;/&gt;&lt;top val=&quot;100&quot;/&gt;&lt;width val=&quot;813&quot;/&gt;&lt;height val=&quot;126&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975E4212-0E0A-4336-8EEB-69E18206AB9E}&quot;/&gt;&lt;isInvalidForFieldText val=&quot;0&quot;/&gt;&lt;Image&gt;&lt;filename val=&quot;C:\Users\delroy\AppData\Local\Temp\CP1846491649718Session\CPTrustFolder1846491649734\PPTImport18464103705937\data\asimages\{975E4212-0E0A-4336-8EEB-69E18206AB9E}_5.png&quot;/&gt;&lt;left val=&quot;233&quot;/&gt;&lt;top val=&quot;100&quot;/&gt;&lt;width val=&quot;813&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29&quot;/&gt;&lt;lineCharCount val=&quot;13&quot;/&gt;&lt;lineCharCount val=&quot;24&quot;/&gt;&lt;lineCharCount val=&quot;12&quot;/&gt;&lt;lineCharCount val=&quot;13&quot;/&gt;&lt;lineCharCount val=&quot;20&quot;/&gt;&lt;lineCharCount val=&quot;17&quot;/&gt;&lt;lineCharCount val=&quot;43&quot;/&gt;&lt;lineCharCount val=&quot;4&quot;/&gt;&lt;/TableIndex&gt;&lt;/ShapeTextInfo&gt;"/>
  <p:tag name="HTML_SHAPEINFO" val="&lt;ThreeDShapeInfo&gt;&lt;uuid val=&quot;{BE64D5EB-4969-4544-A591-364D9C44C219}&quot;/&gt;&lt;isInvalidForFieldText val=&quot;0&quot;/&gt;&lt;Image&gt;&lt;filename val=&quot;C:\Users\delroy\AppData\Local\Temp\CP1846491649718Session\CPTrustFolder1846491649734\PPTImport18464103705937\data\asimages\{BE64D5EB-4969-4544-A591-364D9C44C219}_5.png&quot;/&gt;&lt;left val=&quot;161&quot;/&gt;&lt;top val=&quot;270&quot;/&gt;&lt;width val=&quot;453&quot;/&gt;&lt;height val=&quot;333&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23BA382B-CDE7-4DAD-BC10-168BB031AD9A}&quot;/&gt;&lt;isInvalidForFieldText val=&quot;0&quot;/&gt;&lt;Image&gt;&lt;filename val=&quot;C:\Users\delroy\AppData\Local\Temp\CP1846491649718Session\CPTrustFolder1846491649734\PPTImport18464103705937\data\asimages\{23BA382B-CDE7-4DAD-BC10-168BB031AD9A}_6.png&quot;/&gt;&lt;left val=&quot;233&quot;/&gt;&lt;top val=&quot;100&quot;/&gt;&lt;width val=&quot;813&quot;/&gt;&lt;height val=&quot;126&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20&quot;/&gt;&lt;lineCharCount val=&quot;39&quot;/&gt;&lt;lineCharCount val=&quot;15&quot;/&gt;&lt;lineCharCount val=&quot;16&quot;/&gt;&lt;/TableIndex&gt;&lt;/ShapeTextInfo&gt;"/>
  <p:tag name="HTML_SHAPEINFO" val="&lt;ThreeDShapeInfo&gt;&lt;uuid val=&quot;{B86FDA3D-17AC-4733-98A3-5A6DD5746CF4}&quot;/&gt;&lt;isInvalidForFieldText val=&quot;0&quot;/&gt;&lt;Image&gt;&lt;filename val=&quot;C:\Users\delroy\AppData\Local\Temp\CP1846491649718Session\CPTrustFolder1846491649734\PPTImport18464103705937\data\asimages\{B86FDA3D-17AC-4733-98A3-5A6DD5746CF4}_6.png&quot;/&gt;&lt;left val=&quot;161&quot;/&gt;&lt;top val=&quot;273&quot;/&gt;&lt;width val=&quot;453&quot;/&gt;&lt;height val=&quot;329&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FF8FAB88-987A-4840-BE43-9C47F55E65B4}&quot;/&gt;&lt;isInvalidForFieldText val=&quot;0&quot;/&gt;&lt;Image&gt;&lt;filename val=&quot;C:\Users\delroy\AppData\Local\Temp\CP1846491649718Session\CPTrustFolder1846491649734\PPTImport18464103705937\data\asimages\{FF8FAB88-987A-4840-BE43-9C47F55E65B4}_7.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5&quot;/&gt;&lt;lineCharCount val=&quot;22&quot;/&gt;&lt;lineCharCount val=&quot;35&quot;/&gt;&lt;lineCharCount val=&quot;9&quot;/&gt;&lt;lineCharCount val=&quot;27&quot;/&gt;&lt;lineCharCount val=&quot;40&quot;/&gt;&lt;lineCharCount val=&quot;36&quot;/&gt;&lt;/TableIndex&gt;&lt;/ShapeTextInfo&gt;"/>
  <p:tag name="HTML_SHAPEINFO" val="&lt;ThreeDShapeInfo&gt;&lt;uuid val=&quot;{C6426A09-976A-48C2-AF29-63BAD83E6414}&quot;/&gt;&lt;isInvalidForFieldText val=&quot;0&quot;/&gt;&lt;Image&gt;&lt;filename val=&quot;C:\Users\delroy\AppData\Local\Temp\CP1846491649718Session\CPTrustFolder1846491649734\PPTImport18464103705937\data\asimages\{C6426A09-976A-48C2-AF29-63BAD83E6414}_7.png&quot;/&gt;&lt;left val=&quot;161&quot;/&gt;&lt;top val=&quot;273&quot;/&gt;&lt;width val=&quot;453&quot;/&gt;&lt;height val=&quot;329&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88DA074F-5863-4612-BEE3-7BE7F0595B96}&quot;/&gt;&lt;isInvalidForFieldText val=&quot;0&quot;/&gt;&lt;Image&gt;&lt;filename val=&quot;C:\Users\delroy\AppData\Local\Temp\CP1846491649718Session\CPTrustFolder1846491649734\PPTImport18464103705937\data\asimages\{88DA074F-5863-4612-BEE3-7BE7F0595B96}_8.png&quot;/&gt;&lt;left val=&quot;233&quot;/&gt;&lt;top val=&quot;100&quot;/&gt;&lt;width val=&quot;813&quot;/&gt;&lt;height val=&quot;126&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1&quot;/&gt;&lt;lineCharCount val=&quot;22&quot;/&gt;&lt;lineCharCount val=&quot;35&quot;/&gt;&lt;lineCharCount val=&quot;9&quot;/&gt;&lt;lineCharCount val=&quot;27&quot;/&gt;&lt;lineCharCount val=&quot;40&quot;/&gt;&lt;lineCharCount val=&quot;36&quot;/&gt;&lt;/TableIndex&gt;&lt;/ShapeTextInfo&gt;"/>
  <p:tag name="HTML_SHAPEINFO" val="&lt;ThreeDShapeInfo&gt;&lt;uuid val=&quot;{41471928-5F6B-4129-A90C-A88E9CEA88BD}&quot;/&gt;&lt;isInvalidForFieldText val=&quot;0&quot;/&gt;&lt;Image&gt;&lt;filename val=&quot;C:\Users\delroy\AppData\Local\Temp\CP1846491649718Session\CPTrustFolder1846491649734\PPTImport18464103705937\data\asimages\{41471928-5F6B-4129-A90C-A88E9CEA88BD}_8.png&quot;/&gt;&lt;left val=&quot;161&quot;/&gt;&lt;top val=&quot;273&quot;/&gt;&lt;width val=&quot;453&quot;/&gt;&lt;height val=&quot;329&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6063D7B2-8F8B-4F52-BD43-70620FC09FD3}&quot;/&gt;&lt;isInvalidForFieldText val=&quot;0&quot;/&gt;&lt;Image&gt;&lt;filename val=&quot;C:\Users\delroy\AppData\Local\Temp\CP1846491649718Session\CPTrustFolder1846491649734\PPTImport18464103705937\data\asimages\{6063D7B2-8F8B-4F52-BD43-70620FC09FD3}_9.png&quot;/&gt;&lt;left val=&quot;233&quot;/&gt;&lt;top val=&quot;100&quot;/&gt;&lt;width val=&quot;813&quot;/&gt;&lt;height val=&quot;126&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1&quot;/&gt;&lt;lineCharCount val=&quot;22&quot;/&gt;&lt;lineCharCount val=&quot;35&quot;/&gt;&lt;lineCharCount val=&quot;9&quot;/&gt;&lt;lineCharCount val=&quot;27&quot;/&gt;&lt;lineCharCount val=&quot;40&quot;/&gt;&lt;lineCharCount val=&quot;36&quot;/&gt;&lt;/TableIndex&gt;&lt;/ShapeTextInfo&gt;"/>
  <p:tag name="HTML_SHAPEINFO" val="&lt;ThreeDShapeInfo&gt;&lt;uuid val=&quot;{B2E9AB78-53B7-46D5-90BF-9228C8EF8A46}&quot;/&gt;&lt;isInvalidForFieldText val=&quot;0&quot;/&gt;&lt;Image&gt;&lt;filename val=&quot;C:\Users\delroy\AppData\Local\Temp\CP1846491649718Session\CPTrustFolder1846491649734\PPTImport18464103705937\data\asimages\{B2E9AB78-53B7-46D5-90BF-9228C8EF8A46}_9.png&quot;/&gt;&lt;left val=&quot;161&quot;/&gt;&lt;top val=&quot;273&quot;/&gt;&lt;width val=&quot;453&quot;/&gt;&lt;height val=&quot;329&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1E715A12-2B60-4907-B0FE-00E39F0A00D8}&quot;/&gt;&lt;isInvalidForFieldText val=&quot;0&quot;/&gt;&lt;Image&gt;&lt;filename val=&quot;C:\Users\delroy\AppData\Local\Temp\CP1846491649718Session\CPTrustFolder1846491649734\PPTImport18464103705937\data\asimages\{1E715A12-2B60-4907-B0FE-00E39F0A00D8}_10.png&quot;/&gt;&lt;left val=&quot;233&quot;/&gt;&lt;top val=&quot;100&quot;/&gt;&lt;width val=&quot;813&quot;/&gt;&lt;height val=&quot;126&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21&quot;/&gt;&lt;lineCharCount val=&quot;22&quot;/&gt;&lt;lineCharCount val=&quot;35&quot;/&gt;&lt;lineCharCount val=&quot;9&quot;/&gt;&lt;lineCharCount val=&quot;27&quot;/&gt;&lt;lineCharCount val=&quot;40&quot;/&gt;&lt;lineCharCount val=&quot;36&quot;/&gt;&lt;/TableIndex&gt;&lt;/ShapeTextInfo&gt;"/>
  <p:tag name="HTML_SHAPEINFO" val="&lt;ThreeDShapeInfo&gt;&lt;uuid val=&quot;{D6F67126-B166-4652-BF32-FE2C0FB6543E}&quot;/&gt;&lt;isInvalidForFieldText val=&quot;0&quot;/&gt;&lt;Image&gt;&lt;filename val=&quot;C:\Users\delroy\AppData\Local\Temp\CP1846491649718Session\CPTrustFolder1846491649734\PPTImport18464103705937\data\asimages\{D6F67126-B166-4652-BF32-FE2C0FB6543E}_10.png&quot;/&gt;&lt;left val=&quot;161&quot;/&gt;&lt;top val=&quot;273&quot;/&gt;&lt;width val=&quot;453&quot;/&gt;&lt;height val=&quot;329&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913</TotalTime>
  <Words>1143</Words>
  <Application>Microsoft Office PowerPoint</Application>
  <PresentationFormat>Widescreen</PresentationFormat>
  <Paragraphs>87</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Consolas</vt:lpstr>
      <vt:lpstr>Gill Sans MT</vt:lpstr>
      <vt:lpstr>Parcel</vt:lpstr>
      <vt:lpstr>Binary Trees: Template Examples</vt:lpstr>
      <vt:lpstr>Binary Trees</vt:lpstr>
      <vt:lpstr>Implementing binary trees</vt:lpstr>
      <vt:lpstr>Descending the tree</vt:lpstr>
      <vt:lpstr>remove (1)</vt:lpstr>
      <vt:lpstr>Remove (2)</vt:lpstr>
      <vt:lpstr>Remove (3)</vt:lpstr>
      <vt:lpstr>Remove (3)</vt:lpstr>
      <vt:lpstr>Remove (3)</vt:lpstr>
      <vt:lpstr>Remove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Binary Trees</dc:title>
  <dc:creator>Delroy Brinkerhoff</dc:creator>
  <cp:lastModifiedBy>delroy</cp:lastModifiedBy>
  <cp:revision>21</cp:revision>
  <dcterms:created xsi:type="dcterms:W3CDTF">2016-07-13T22:03:45Z</dcterms:created>
  <dcterms:modified xsi:type="dcterms:W3CDTF">2025-03-08T19:05:22Z</dcterms:modified>
</cp:coreProperties>
</file>