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heme/theme2.xml" ContentType="application/vnd.openxmlformats-officedocument.theme+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notesSlides/notesSlide1.xml" ContentType="application/vnd.openxmlformats-officedocument.presentationml.notesSlide+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notesSlides/notesSlide2.xml" ContentType="application/vnd.openxmlformats-officedocument.presentationml.notesSlide+xml"/>
  <Override PartName="/ppt/tags/tag32.xml" ContentType="application/vnd.openxmlformats-officedocument.presentationml.tags+xml"/>
  <Override PartName="/ppt/tags/tag33.xml" ContentType="application/vnd.openxmlformats-officedocument.presentationml.tags+xml"/>
  <Override PartName="/ppt/notesSlides/notesSlide3.xml" ContentType="application/vnd.openxmlformats-officedocument.presentationml.notesSlide+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notesSlides/notesSlide4.xml" ContentType="application/vnd.openxmlformats-officedocument.presentationml.notesSlide+xml"/>
  <Override PartName="/ppt/tags/tag37.xml" ContentType="application/vnd.openxmlformats-officedocument.presentationml.tags+xml"/>
  <Override PartName="/ppt/tags/tag38.xml" ContentType="application/vnd.openxmlformats-officedocument.presentationml.tags+xml"/>
  <Override PartName="/ppt/notesSlides/notesSlide5.xml" ContentType="application/vnd.openxmlformats-officedocument.presentationml.notesSlide+xml"/>
  <Override PartName="/ppt/tags/tag39.xml" ContentType="application/vnd.openxmlformats-officedocument.presentationml.tags+xml"/>
  <Override PartName="/ppt/tags/tag40.xml" ContentType="application/vnd.openxmlformats-officedocument.presentationml.tags+xml"/>
  <Override PartName="/ppt/notesSlides/notesSlide6.xml" ContentType="application/vnd.openxmlformats-officedocument.presentationml.notesSlide+xml"/>
  <Override PartName="/ppt/tags/tag41.xml" ContentType="application/vnd.openxmlformats-officedocument.presentationml.tags+xml"/>
  <Override PartName="/ppt/tags/tag42.xml" ContentType="application/vnd.openxmlformats-officedocument.presentationml.tags+xml"/>
  <Override PartName="/ppt/notesSlides/notesSlide7.xml" ContentType="application/vnd.openxmlformats-officedocument.presentationml.notesSlide+xml"/>
  <Override PartName="/ppt/tags/tag43.xml" ContentType="application/vnd.openxmlformats-officedocument.presentationml.tags+xml"/>
  <Override PartName="/ppt/tags/tag44.xml" ContentType="application/vnd.openxmlformats-officedocument.presentationml.tags+xml"/>
  <Override PartName="/ppt/notesSlides/notesSlide8.xml" ContentType="application/vnd.openxmlformats-officedocument.presentationml.notesSlide+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notesSlides/notesSlide9.xml" ContentType="application/vnd.openxmlformats-officedocument.presentationml.notesSlide+xml"/>
  <Override PartName="/ppt/tags/tag48.xml" ContentType="application/vnd.openxmlformats-officedocument.presentationml.tags+xml"/>
  <Override PartName="/ppt/tags/tag49.xml" ContentType="application/vnd.openxmlformats-officedocument.presentationml.tags+xml"/>
  <Override PartName="/ppt/notesSlides/notesSlide10.xml" ContentType="application/vnd.openxmlformats-officedocument.presentationml.notesSlide+xml"/>
  <Override PartName="/ppt/tags/tag50.xml" ContentType="application/vnd.openxmlformats-officedocument.presentationml.tags+xml"/>
  <Override PartName="/ppt/tags/tag51.xml" ContentType="application/vnd.openxmlformats-officedocument.presentationml.tags+xml"/>
  <Override PartName="/ppt/notesSlides/notesSlide11.xml" ContentType="application/vnd.openxmlformats-officedocument.presentationml.notesSlide+xml"/>
  <Override PartName="/ppt/tags/tag52.xml" ContentType="application/vnd.openxmlformats-officedocument.presentationml.tags+xml"/>
  <Override PartName="/ppt/tags/tag53.xml" ContentType="application/vnd.openxmlformats-officedocument.presentationml.tags+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257" r:id="rId3"/>
    <p:sldId id="260" r:id="rId4"/>
    <p:sldId id="261" r:id="rId5"/>
    <p:sldId id="262" r:id="rId6"/>
    <p:sldId id="266" r:id="rId7"/>
    <p:sldId id="267" r:id="rId8"/>
    <p:sldId id="264" r:id="rId9"/>
    <p:sldId id="268" r:id="rId10"/>
    <p:sldId id="269" r:id="rId11"/>
    <p:sldId id="270" r:id="rId12"/>
    <p:sldId id="271"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6" d="100"/>
          <a:sy n="106" d="100"/>
        </p:scale>
        <p:origin x="75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B7393F-9336-4836-A7E8-587B8A1D41F8}" type="datetimeFigureOut">
              <a:rPr lang="en-US" smtClean="0"/>
              <a:t>3/14/2025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E116989-B252-44CE-951A-B6FB8F6C9C3C}" type="slidenum">
              <a:rPr lang="en-US" smtClean="0"/>
              <a:t>‹#›</a:t>
            </a:fld>
            <a:endParaRPr lang="en-US" dirty="0"/>
          </a:p>
        </p:txBody>
      </p:sp>
    </p:spTree>
    <p:extLst>
      <p:ext uri="{BB962C8B-B14F-4D97-AF65-F5344CB8AC3E}">
        <p14:creationId xmlns:p14="http://schemas.microsoft.com/office/powerpoint/2010/main" val="28291732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Programmers can store any orderable data in a binary tree, but trees are most beneficial when storing objects – instances of structures or classes – with two or more members. Their organization makes the insert and search operations relatively fast while implementing them with a template variable makes them flexible.</a:t>
            </a:r>
          </a:p>
          <a:p>
            <a:endParaRPr lang="en-US" dirty="0"/>
          </a:p>
        </p:txBody>
      </p:sp>
      <p:sp>
        <p:nvSpPr>
          <p:cNvPr id="4" name="Slide Number Placeholder 3"/>
          <p:cNvSpPr>
            <a:spLocks noGrp="1"/>
          </p:cNvSpPr>
          <p:nvPr>
            <p:ph type="sldNum" sz="quarter" idx="5"/>
          </p:nvPr>
        </p:nvSpPr>
        <p:spPr/>
        <p:txBody>
          <a:bodyPr/>
          <a:lstStyle/>
          <a:p>
            <a:fld id="{4E116989-B252-44CE-951A-B6FB8F6C9C3C}" type="slidenum">
              <a:rPr lang="en-US" smtClean="0"/>
              <a:t>1</a:t>
            </a:fld>
            <a:endParaRPr lang="en-US" dirty="0"/>
          </a:p>
        </p:txBody>
      </p:sp>
    </p:spTree>
    <p:extLst>
      <p:ext uri="{BB962C8B-B14F-4D97-AF65-F5344CB8AC3E}">
        <p14:creationId xmlns:p14="http://schemas.microsoft.com/office/powerpoint/2010/main" val="21019407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Aft>
                <a:spcPts val="800"/>
              </a:spcAft>
              <a:buNone/>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The code and comment use the word “case” in two related but distinct ways. The text describes three algorithmic cases and labels them with the customary counting numbers, beginning with one. Alternatively, the switch statement case labels correspond to a node’s non-null subtrees. If it’s less confusing, you can modify the subtrees function and switch statement cases to use 1, 2, and 3.</a:t>
            </a:r>
          </a:p>
          <a:p>
            <a:pPr marL="0" marR="0">
              <a:lnSpc>
                <a:spcPct val="115000"/>
              </a:lnSpc>
              <a:spcAft>
                <a:spcPts val="800"/>
              </a:spcAft>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The if-statement sets one of the top’s subtrees to null, indicating the removed tree. We could replace it with a conditional operator as described previously. The delete operator triggers a call to the destructor to destroy the bottom node. Finally, I used a return operator instead of a break because I initially toyed with returning a pointer from the function.</a:t>
            </a:r>
          </a:p>
          <a:p>
            <a:endParaRPr lang="en-US" dirty="0"/>
          </a:p>
        </p:txBody>
      </p:sp>
      <p:sp>
        <p:nvSpPr>
          <p:cNvPr id="4" name="Slide Number Placeholder 3"/>
          <p:cNvSpPr>
            <a:spLocks noGrp="1"/>
          </p:cNvSpPr>
          <p:nvPr>
            <p:ph type="sldNum" sz="quarter" idx="5"/>
          </p:nvPr>
        </p:nvSpPr>
        <p:spPr/>
        <p:txBody>
          <a:bodyPr/>
          <a:lstStyle/>
          <a:p>
            <a:fld id="{4E116989-B252-44CE-951A-B6FB8F6C9C3C}" type="slidenum">
              <a:rPr lang="en-US" smtClean="0"/>
              <a:t>10</a:t>
            </a:fld>
            <a:endParaRPr lang="en-US" dirty="0"/>
          </a:p>
        </p:txBody>
      </p:sp>
    </p:spTree>
    <p:extLst>
      <p:ext uri="{BB962C8B-B14F-4D97-AF65-F5344CB8AC3E}">
        <p14:creationId xmlns:p14="http://schemas.microsoft.com/office/powerpoint/2010/main" val="14668505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The second case removes a node with one subtree by replacing the bottom node with its non-null subtree. This case has four possible execution paths based on the combination of the top and bottom node’s subtrees. The conditional statements make selecting and processing the correct path easier by eliminating the nested if-else statements. The delete operator triggers the destructor, which runs until reaching the bottom of the subtrees. Both bottom subtrees must be null to prevent the destructor from deleting nodes still in use. One subtree is already null, but it’s more efficient to set both to null than to test and set just one.</a:t>
            </a:r>
          </a:p>
          <a:p>
            <a:endParaRPr lang="en-US" dirty="0"/>
          </a:p>
        </p:txBody>
      </p:sp>
      <p:sp>
        <p:nvSpPr>
          <p:cNvPr id="4" name="Slide Number Placeholder 3"/>
          <p:cNvSpPr>
            <a:spLocks noGrp="1"/>
          </p:cNvSpPr>
          <p:nvPr>
            <p:ph type="sldNum" sz="quarter" idx="5"/>
          </p:nvPr>
        </p:nvSpPr>
        <p:spPr/>
        <p:txBody>
          <a:bodyPr/>
          <a:lstStyle/>
          <a:p>
            <a:fld id="{4E116989-B252-44CE-951A-B6FB8F6C9C3C}" type="slidenum">
              <a:rPr lang="en-US" smtClean="0"/>
              <a:t>11</a:t>
            </a:fld>
            <a:endParaRPr lang="en-US" dirty="0"/>
          </a:p>
        </p:txBody>
      </p:sp>
    </p:spTree>
    <p:extLst>
      <p:ext uri="{BB962C8B-B14F-4D97-AF65-F5344CB8AC3E}">
        <p14:creationId xmlns:p14="http://schemas.microsoft.com/office/powerpoint/2010/main" val="19912817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Aft>
                <a:spcPts val="800"/>
              </a:spcAft>
              <a:buNone/>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The final case, removing a node with two subtrees, is the most challenging. The first descent operation finds the node the function must remove, shaded red, leaving the top and bottom pointers as illustrated. The next step locates the removal node’s successor – the node storing the next value, shaded green. The algorithm descends the tree by initializing two pointers and moving them downward in the tree: right once, then left until reaching a node with a null left subtree.</a:t>
            </a:r>
          </a:p>
          <a:p>
            <a:pPr marL="0" marR="0">
              <a:lnSpc>
                <a:spcPct val="115000"/>
              </a:lnSpc>
              <a:spcAft>
                <a:spcPts val="800"/>
              </a:spcAft>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The function copies the data from the successor node to the bottom node. The now-disused successor has zero or one subtree – situations handled by the first two cases – and the function recursively calls itself to remove it.</a:t>
            </a:r>
          </a:p>
          <a:p>
            <a:endParaRPr lang="en-US" dirty="0"/>
          </a:p>
        </p:txBody>
      </p:sp>
      <p:sp>
        <p:nvSpPr>
          <p:cNvPr id="4" name="Slide Number Placeholder 3"/>
          <p:cNvSpPr>
            <a:spLocks noGrp="1"/>
          </p:cNvSpPr>
          <p:nvPr>
            <p:ph type="sldNum" sz="quarter" idx="5"/>
          </p:nvPr>
        </p:nvSpPr>
        <p:spPr/>
        <p:txBody>
          <a:bodyPr/>
          <a:lstStyle/>
          <a:p>
            <a:fld id="{4E116989-B252-44CE-951A-B6FB8F6C9C3C}" type="slidenum">
              <a:rPr lang="en-US" smtClean="0"/>
              <a:t>12</a:t>
            </a:fld>
            <a:endParaRPr lang="en-US" dirty="0"/>
          </a:p>
        </p:txBody>
      </p:sp>
    </p:spTree>
    <p:extLst>
      <p:ext uri="{BB962C8B-B14F-4D97-AF65-F5344CB8AC3E}">
        <p14:creationId xmlns:p14="http://schemas.microsoft.com/office/powerpoint/2010/main" val="29203197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Programs access binary tree data by searching for part of the data, called the key. If it finds the key, all associated data is available to the program. Imagining the data as a table clarifies the process. Each table row corresponds to an object, and each column corresponds to one of the object’s data members. In this example, the key is the “Name” member. If the program searches for and finds Wally, it can access his address and other associated data. Searching a data structure by content rather than the data’s location is called an associative search, making binary trees associative data structures. Insert and remove are also associative operations because they begin with a search process.</a:t>
            </a:r>
          </a:p>
          <a:p>
            <a:endParaRPr lang="en-US" dirty="0"/>
          </a:p>
        </p:txBody>
      </p:sp>
      <p:sp>
        <p:nvSpPr>
          <p:cNvPr id="4" name="Slide Number Placeholder 3"/>
          <p:cNvSpPr>
            <a:spLocks noGrp="1"/>
          </p:cNvSpPr>
          <p:nvPr>
            <p:ph type="sldNum" sz="quarter" idx="5"/>
          </p:nvPr>
        </p:nvSpPr>
        <p:spPr/>
        <p:txBody>
          <a:bodyPr/>
          <a:lstStyle/>
          <a:p>
            <a:fld id="{4E116989-B252-44CE-951A-B6FB8F6C9C3C}" type="slidenum">
              <a:rPr lang="en-US" smtClean="0"/>
              <a:t>2</a:t>
            </a:fld>
            <a:endParaRPr lang="en-US" dirty="0"/>
          </a:p>
        </p:txBody>
      </p:sp>
    </p:spTree>
    <p:extLst>
      <p:ext uri="{BB962C8B-B14F-4D97-AF65-F5344CB8AC3E}">
        <p14:creationId xmlns:p14="http://schemas.microsoft.com/office/powerpoint/2010/main" val="4962085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The example demonstrates binary trees implemented with one template variable by replacing the variable with the Employee class. Binary trees order the stored data such that the keys in the left subtree are less than the key in the subtree’s root, which is less than the keys in the right subtree, implying that the objects stored in the tree are orderable. C++ programmers can make objects orderable by overloading relational operators, as illustrated by the Employee class.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8A3B37B-0758-477B-91A3-090226B0B70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843302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085982-A113-0163-D91C-CB010280DFE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3DED8FC-8B41-2284-6E54-66DD5B3EEB6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BB1ADDC-039D-FE31-1E2A-ED12997E0472}"/>
              </a:ext>
            </a:extLst>
          </p:cNvPr>
          <p:cNvSpPr>
            <a:spLocks noGrp="1"/>
          </p:cNvSpPr>
          <p:nvPr>
            <p:ph type="body" idx="1"/>
          </p:nvPr>
        </p:nvSpPr>
        <p:spPr/>
        <p:txBody>
          <a:bodyPr/>
          <a:lstStyle/>
          <a:p>
            <a:pPr marL="0" marR="0">
              <a:lnSpc>
                <a:spcPct val="115000"/>
              </a:lnSpc>
              <a:spcAft>
                <a:spcPts val="800"/>
              </a:spcAft>
              <a:buNone/>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The following code fragments abridge the Tree class and its functions, but students can find complete versions in the textbook. Programmers specify the class’s data members and functions using a single template variable. The in-class initializations and destructor implement the tree construction and destruction operations, respectively. The class specification also prototypes functions for the three critical operations: insert, search, and remove.</a:t>
            </a:r>
          </a:p>
          <a:p>
            <a:pPr marL="0" marR="0">
              <a:lnSpc>
                <a:spcPct val="115000"/>
              </a:lnSpc>
              <a:spcAft>
                <a:spcPts val="800"/>
              </a:spcAft>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Client programs instantiate the tree’s root on the stack and use the tree through it, building and searching it by calling the Tree member functions. In this example, the Employee class replaces the template variable, 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1E61176E-91FE-37DA-FDFE-497CE21A3E48}"/>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8A3B37B-0758-477B-91A3-090226B0B70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787546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Aft>
                <a:spcPts val="800"/>
              </a:spcAft>
              <a:buNone/>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Binary trees are “recursive data structures.” Looking at any subtree, it also has a root, subtrees, and follows the tree ordering property. Even leaf nodes are the roots of trees with empty or null subtrees.</a:t>
            </a:r>
          </a:p>
          <a:p>
            <a:pPr marL="0" marR="0">
              <a:lnSpc>
                <a:spcPct val="115000"/>
              </a:lnSpc>
              <a:spcAft>
                <a:spcPts val="800"/>
              </a:spcAft>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Programmers often replace recursion with more efficient iteration, particularly when the function only has one recursive call (called single-tail recursion). Nevertheless, recursive functions are far more compact and elegant in some cases than the iterative versions, particularly when the function has multiple recursive calls. The destructor is a case in point. The delete operator triggers a call to the destructor, making it a recursive function with two recursive calls. Recursion follows each subtree until reaching an empty one.</a:t>
            </a:r>
          </a:p>
          <a:p>
            <a:endParaRPr lang="en-US" dirty="0"/>
          </a:p>
        </p:txBody>
      </p:sp>
      <p:sp>
        <p:nvSpPr>
          <p:cNvPr id="4" name="Slide Number Placeholder 3"/>
          <p:cNvSpPr>
            <a:spLocks noGrp="1"/>
          </p:cNvSpPr>
          <p:nvPr>
            <p:ph type="sldNum" sz="quarter" idx="5"/>
          </p:nvPr>
        </p:nvSpPr>
        <p:spPr/>
        <p:txBody>
          <a:bodyPr/>
          <a:lstStyle/>
          <a:p>
            <a:fld id="{4E116989-B252-44CE-951A-B6FB8F6C9C3C}" type="slidenum">
              <a:rPr lang="en-US" smtClean="0"/>
              <a:t>5</a:t>
            </a:fld>
            <a:endParaRPr lang="en-US" dirty="0"/>
          </a:p>
        </p:txBody>
      </p:sp>
    </p:spTree>
    <p:extLst>
      <p:ext uri="{BB962C8B-B14F-4D97-AF65-F5344CB8AC3E}">
        <p14:creationId xmlns:p14="http://schemas.microsoft.com/office/powerpoint/2010/main" val="38575629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Aft>
                <a:spcPts val="800"/>
              </a:spcAft>
              <a:buNone/>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Without providing details, the previous section outlined the descent process by tracking two pointers moving downward in the tree. The program creates the first node, labeled as the tree’s root in the illustration, using it as a handle that doesn’t contain data. The tree insert algorithm always puts the first data node in the root’s right subtree. The descent begins when a function initializes the pointers. Recall that the “this” pointer points to the object bound to the function, for example, the search, insert, or remove functions. The functions initialize the bottom pointer to the root’s right subtree.</a:t>
            </a:r>
          </a:p>
          <a:p>
            <a:pPr marL="0" marR="0">
              <a:lnSpc>
                <a:spcPct val="115000"/>
              </a:lnSpc>
              <a:spcAft>
                <a:spcPts val="800"/>
              </a:spcAft>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The remove function performs two descent operations, the first beginning at the root. The second descent locates the successor node, beginning with the node indicated by the bottom pointer. It reuses the top pointer but introduces a successor pointer, preserving the address in the bottom pointer to use later in the removal operation.</a:t>
            </a:r>
          </a:p>
          <a:p>
            <a:endParaRPr lang="en-US" dirty="0"/>
          </a:p>
        </p:txBody>
      </p:sp>
      <p:sp>
        <p:nvSpPr>
          <p:cNvPr id="4" name="Slide Number Placeholder 3"/>
          <p:cNvSpPr>
            <a:spLocks noGrp="1"/>
          </p:cNvSpPr>
          <p:nvPr>
            <p:ph type="sldNum" sz="quarter" idx="5"/>
          </p:nvPr>
        </p:nvSpPr>
        <p:spPr/>
        <p:txBody>
          <a:bodyPr/>
          <a:lstStyle/>
          <a:p>
            <a:fld id="{4E116989-B252-44CE-951A-B6FB8F6C9C3C}" type="slidenum">
              <a:rPr lang="en-US" smtClean="0"/>
              <a:t>6</a:t>
            </a:fld>
            <a:endParaRPr lang="en-US" dirty="0"/>
          </a:p>
        </p:txBody>
      </p:sp>
    </p:spTree>
    <p:extLst>
      <p:ext uri="{BB962C8B-B14F-4D97-AF65-F5344CB8AC3E}">
        <p14:creationId xmlns:p14="http://schemas.microsoft.com/office/powerpoint/2010/main" val="42849823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Aft>
                <a:spcPts val="800"/>
              </a:spcAft>
              <a:buNone/>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The functions iteratively descend the tree by moving the top pointer down one level and selecting one of the bottom pointer’s subtrees. They select the subtree by comparing their “key” parameter with the data in the current bottom node. The binary tree property always puts data less than “key” in the left subtree and data greater than “key” in the right subtree, and disallows duplicate data. Programmers can select the subtree with an if-statement or the conditional operator, which is more compact.</a:t>
            </a:r>
          </a:p>
          <a:p>
            <a:pPr marL="0" marR="0">
              <a:lnSpc>
                <a:spcPct val="115000"/>
              </a:lnSpc>
              <a:spcAft>
                <a:spcPts val="800"/>
              </a:spcAft>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The insert operation selects and updates one of the subtrees. This example demonstrates an unusual conditional operator statement – notice the location of the assignment operator – the conditional operator returns a pointer, valid as the assignment operator’s left-hand operand. We could also use an if-statement.</a:t>
            </a:r>
          </a:p>
          <a:p>
            <a:endParaRPr lang="en-US" dirty="0"/>
          </a:p>
        </p:txBody>
      </p:sp>
      <p:sp>
        <p:nvSpPr>
          <p:cNvPr id="4" name="Slide Number Placeholder 3"/>
          <p:cNvSpPr>
            <a:spLocks noGrp="1"/>
          </p:cNvSpPr>
          <p:nvPr>
            <p:ph type="sldNum" sz="quarter" idx="5"/>
          </p:nvPr>
        </p:nvSpPr>
        <p:spPr/>
        <p:txBody>
          <a:bodyPr/>
          <a:lstStyle/>
          <a:p>
            <a:fld id="{4E116989-B252-44CE-951A-B6FB8F6C9C3C}" type="slidenum">
              <a:rPr lang="en-US" smtClean="0"/>
              <a:t>7</a:t>
            </a:fld>
            <a:endParaRPr lang="en-US" dirty="0"/>
          </a:p>
        </p:txBody>
      </p:sp>
    </p:spTree>
    <p:extLst>
      <p:ext uri="{BB962C8B-B14F-4D97-AF65-F5344CB8AC3E}">
        <p14:creationId xmlns:p14="http://schemas.microsoft.com/office/powerpoint/2010/main" val="21298031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Aft>
                <a:spcPts val="800"/>
              </a:spcAft>
              <a:buNone/>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The insert function puts the descent operation into an authentic context, beginning with the “key” parameter and the pointer initializations. Unless interrupted, the descent operation loops until it reaches the tree’s bottom. If the function detects a tree node already storing the key value, it interrupts the loop, returning a pointer to the stored data; otherwise, it updates the pointers and continues with the next iteration. If the function reaches the bottom, it creates a new node, installs the data, and updates the appropriate subtree pointer. The function ends by returning a pointer to the newly inserted node for convenience.</a:t>
            </a:r>
          </a:p>
          <a:p>
            <a:pPr marL="0" marR="0">
              <a:lnSpc>
                <a:spcPct val="115000"/>
              </a:lnSpc>
              <a:spcAft>
                <a:spcPts val="800"/>
              </a:spcAft>
              <a:buNone/>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We can convert insert into the search function with a few simple changes: First, the search function only needs the bottom pointer. Second, it doesn’t add nodes to the tree. And finally, it returns null if the “key” is not found in the tree.</a:t>
            </a:r>
          </a:p>
          <a:p>
            <a:pPr marL="0" marR="0">
              <a:lnSpc>
                <a:spcPct val="115000"/>
              </a:lnSpc>
              <a:spcAft>
                <a:spcPts val="800"/>
              </a:spcAft>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The remove operation is more complex than the search and insert operations. Decomposing it into three functions makes it easier to understand and program. We can convert the insert function into the first remove function, which locates the removal node by descending the tree. The descent requires both pointers and loops until it finds the removal node or reaches the tree’s bottom. However, if it finds the removal node, it calls a private overloaded remove function to remove the node from the tree.</a:t>
            </a:r>
          </a:p>
          <a:p>
            <a:endParaRPr lang="en-US" dirty="0"/>
          </a:p>
        </p:txBody>
      </p:sp>
      <p:sp>
        <p:nvSpPr>
          <p:cNvPr id="4" name="Slide Number Placeholder 3"/>
          <p:cNvSpPr>
            <a:spLocks noGrp="1"/>
          </p:cNvSpPr>
          <p:nvPr>
            <p:ph type="sldNum" sz="quarter" idx="5"/>
          </p:nvPr>
        </p:nvSpPr>
        <p:spPr/>
        <p:txBody>
          <a:bodyPr/>
          <a:lstStyle/>
          <a:p>
            <a:fld id="{4E116989-B252-44CE-951A-B6FB8F6C9C3C}" type="slidenum">
              <a:rPr lang="en-US" smtClean="0"/>
              <a:t>8</a:t>
            </a:fld>
            <a:endParaRPr lang="en-US" dirty="0"/>
          </a:p>
        </p:txBody>
      </p:sp>
    </p:spTree>
    <p:extLst>
      <p:ext uri="{BB962C8B-B14F-4D97-AF65-F5344CB8AC3E}">
        <p14:creationId xmlns:p14="http://schemas.microsoft.com/office/powerpoint/2010/main" val="23152608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The subtrees function classifies “this” node as having zero, one, or two subtrees. The second test is true if both subtrees are null, but the first test detects and processes that case. Depending on the node’s classification, a switch statement in the overloaded remove function selects the appropriate removal algorithm.</a:t>
            </a:r>
          </a:p>
          <a:p>
            <a:endParaRPr lang="en-US" dirty="0"/>
          </a:p>
        </p:txBody>
      </p:sp>
      <p:sp>
        <p:nvSpPr>
          <p:cNvPr id="4" name="Slide Number Placeholder 3"/>
          <p:cNvSpPr>
            <a:spLocks noGrp="1"/>
          </p:cNvSpPr>
          <p:nvPr>
            <p:ph type="sldNum" sz="quarter" idx="5"/>
          </p:nvPr>
        </p:nvSpPr>
        <p:spPr/>
        <p:txBody>
          <a:bodyPr/>
          <a:lstStyle/>
          <a:p>
            <a:fld id="{4E116989-B252-44CE-951A-B6FB8F6C9C3C}" type="slidenum">
              <a:rPr lang="en-US" smtClean="0"/>
              <a:t>9</a:t>
            </a:fld>
            <a:endParaRPr lang="en-US" dirty="0"/>
          </a:p>
        </p:txBody>
      </p:sp>
    </p:spTree>
    <p:extLst>
      <p:ext uri="{BB962C8B-B14F-4D97-AF65-F5344CB8AC3E}">
        <p14:creationId xmlns:p14="http://schemas.microsoft.com/office/powerpoint/2010/main" val="149405991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tags" Target="../tags/tag6.xml"/><Relationship Id="rId6" Type="http://schemas.openxmlformats.org/officeDocument/2006/relationships/slideMaster" Target="../slideMasters/slideMaster1.xml"/><Relationship Id="rId5" Type="http://schemas.openxmlformats.org/officeDocument/2006/relationships/tags" Target="../tags/tag10.xml"/><Relationship Id="rId4" Type="http://schemas.openxmlformats.org/officeDocument/2006/relationships/tags" Target="../tags/tag9.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13.xml"/><Relationship Id="rId2" Type="http://schemas.openxmlformats.org/officeDocument/2006/relationships/tags" Target="../tags/tag12.xml"/><Relationship Id="rId1" Type="http://schemas.openxmlformats.org/officeDocument/2006/relationships/tags" Target="../tags/tag11.xml"/><Relationship Id="rId6" Type="http://schemas.openxmlformats.org/officeDocument/2006/relationships/slideMaster" Target="../slideMasters/slideMaster1.xml"/><Relationship Id="rId5" Type="http://schemas.openxmlformats.org/officeDocument/2006/relationships/tags" Target="../tags/tag15.xml"/><Relationship Id="rId4" Type="http://schemas.openxmlformats.org/officeDocument/2006/relationships/tags" Target="../tags/tag1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18.xml"/><Relationship Id="rId7" Type="http://schemas.openxmlformats.org/officeDocument/2006/relationships/slideMaster" Target="../slideMasters/slideMaster1.xml"/><Relationship Id="rId2" Type="http://schemas.openxmlformats.org/officeDocument/2006/relationships/tags" Target="../tags/tag17.xml"/><Relationship Id="rId1" Type="http://schemas.openxmlformats.org/officeDocument/2006/relationships/tags" Target="../tags/tag16.xml"/><Relationship Id="rId6" Type="http://schemas.openxmlformats.org/officeDocument/2006/relationships/tags" Target="../tags/tag21.xml"/><Relationship Id="rId5" Type="http://schemas.openxmlformats.org/officeDocument/2006/relationships/tags" Target="../tags/tag20.xml"/><Relationship Id="rId4" Type="http://schemas.openxmlformats.org/officeDocument/2006/relationships/tags" Target="../tags/tag19.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tags" Target="../tags/tag24.xml"/><Relationship Id="rId2" Type="http://schemas.openxmlformats.org/officeDocument/2006/relationships/tags" Target="../tags/tag23.xml"/><Relationship Id="rId1" Type="http://schemas.openxmlformats.org/officeDocument/2006/relationships/tags" Target="../tags/tag22.xml"/><Relationship Id="rId5" Type="http://schemas.openxmlformats.org/officeDocument/2006/relationships/slideMaster" Target="../slideMasters/slideMaster1.xml"/><Relationship Id="rId4" Type="http://schemas.openxmlformats.org/officeDocument/2006/relationships/tags" Target="../tags/tag2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custDataLst>
              <p:tags r:id="rId1"/>
            </p:custDataLst>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custDataLst>
              <p:tags r:id="rId2"/>
            </p:custDataLst>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custDataLst>
              <p:tags r:id="rId3"/>
            </p:custDataLst>
          </p:nvPr>
        </p:nvSpPr>
        <p:spPr/>
        <p:txBody>
          <a:bodyPr/>
          <a:lstStyle/>
          <a:p>
            <a:fld id="{B40FB4B4-2185-4162-9846-7C5876CD7D32}" type="datetimeFigureOut">
              <a:rPr lang="en-US" smtClean="0"/>
              <a:t>3/14/2025</a:t>
            </a:fld>
            <a:endParaRPr lang="en-US" dirty="0"/>
          </a:p>
        </p:txBody>
      </p:sp>
      <p:sp>
        <p:nvSpPr>
          <p:cNvPr id="8" name="Footer Placeholder 7"/>
          <p:cNvSpPr>
            <a:spLocks noGrp="1"/>
          </p:cNvSpPr>
          <p:nvPr>
            <p:ph type="ftr" sz="quarter" idx="11"/>
            <p:custDataLst>
              <p:tags r:id="rId4"/>
            </p:custDataLst>
          </p:nvPr>
        </p:nvSpPr>
        <p:spPr/>
        <p:txBody>
          <a:bodyPr/>
          <a:lstStyle/>
          <a:p>
            <a:endParaRPr lang="en-US" dirty="0"/>
          </a:p>
        </p:txBody>
      </p:sp>
      <p:sp>
        <p:nvSpPr>
          <p:cNvPr id="9" name="Slide Number Placeholder 8"/>
          <p:cNvSpPr>
            <a:spLocks noGrp="1"/>
          </p:cNvSpPr>
          <p:nvPr>
            <p:ph type="sldNum" sz="quarter" idx="12"/>
            <p:custDataLst>
              <p:tags r:id="rId5"/>
            </p:custDataLst>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30298180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0FB4B4-2185-4162-9846-7C5876CD7D32}" type="datetimeFigureOut">
              <a:rPr lang="en-US" smtClean="0"/>
              <a:t>3/14/2025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2913335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0FB4B4-2185-4162-9846-7C5876CD7D32}" type="datetimeFigureOut">
              <a:rPr lang="en-US" smtClean="0"/>
              <a:t>3/14/2025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4218505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US"/>
              <a:t>Click to edit Master title style</a:t>
            </a:r>
            <a:endParaRPr lang="en-US" dirty="0"/>
          </a:p>
        </p:txBody>
      </p:sp>
      <p:sp>
        <p:nvSpPr>
          <p:cNvPr id="3" name="Content Placeholder 2"/>
          <p:cNvSpPr>
            <a:spLocks noGrp="1"/>
          </p:cNvSpPr>
          <p:nvPr>
            <p:ph idx="1"/>
            <p:custDataLst>
              <p:tags r:id="rId2"/>
            </p:custDataLst>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custDataLst>
              <p:tags r:id="rId3"/>
            </p:custDataLst>
          </p:nvPr>
        </p:nvSpPr>
        <p:spPr/>
        <p:txBody>
          <a:bodyPr/>
          <a:lstStyle/>
          <a:p>
            <a:fld id="{B40FB4B4-2185-4162-9846-7C5876CD7D32}" type="datetimeFigureOut">
              <a:rPr lang="en-US" smtClean="0"/>
              <a:t>3/14/2025</a:t>
            </a:fld>
            <a:endParaRPr lang="en-US" dirty="0"/>
          </a:p>
        </p:txBody>
      </p:sp>
      <p:sp>
        <p:nvSpPr>
          <p:cNvPr id="8" name="Footer Placeholder 7"/>
          <p:cNvSpPr>
            <a:spLocks noGrp="1"/>
          </p:cNvSpPr>
          <p:nvPr>
            <p:ph type="ftr" sz="quarter" idx="11"/>
            <p:custDataLst>
              <p:tags r:id="rId4"/>
            </p:custDataLst>
          </p:nvPr>
        </p:nvSpPr>
        <p:spPr/>
        <p:txBody>
          <a:bodyPr/>
          <a:lstStyle/>
          <a:p>
            <a:endParaRPr lang="en-US" dirty="0"/>
          </a:p>
        </p:txBody>
      </p:sp>
      <p:sp>
        <p:nvSpPr>
          <p:cNvPr id="9" name="Slide Number Placeholder 8"/>
          <p:cNvSpPr>
            <a:spLocks noGrp="1"/>
          </p:cNvSpPr>
          <p:nvPr>
            <p:ph type="sldNum" sz="quarter" idx="12"/>
            <p:custDataLst>
              <p:tags r:id="rId5"/>
            </p:custDataLst>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3286304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Date Placeholder 6"/>
          <p:cNvSpPr>
            <a:spLocks noGrp="1"/>
          </p:cNvSpPr>
          <p:nvPr>
            <p:ph type="dt" sz="half" idx="10"/>
          </p:nvPr>
        </p:nvSpPr>
        <p:spPr/>
        <p:txBody>
          <a:bodyPr/>
          <a:lstStyle/>
          <a:p>
            <a:fld id="{B40FB4B4-2185-4162-9846-7C5876CD7D32}" type="datetimeFigureOut">
              <a:rPr lang="en-US" smtClean="0"/>
              <a:t>3/14/2025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394196239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US"/>
              <a:t>Click to edit Master title style</a:t>
            </a:r>
            <a:endParaRPr lang="en-US" dirty="0"/>
          </a:p>
        </p:txBody>
      </p:sp>
      <p:sp>
        <p:nvSpPr>
          <p:cNvPr id="3" name="Content Placeholder 2"/>
          <p:cNvSpPr>
            <a:spLocks noGrp="1"/>
          </p:cNvSpPr>
          <p:nvPr>
            <p:ph sz="half" idx="1"/>
            <p:custDataLst>
              <p:tags r:id="rId2"/>
            </p:custDataLst>
          </p:nvPr>
        </p:nvSpPr>
        <p:spPr>
          <a:xfrm>
            <a:off x="1581912" y="2638044"/>
            <a:ext cx="4271771"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custDataLst>
              <p:tags r:id="rId3"/>
            </p:custDataLst>
          </p:nvPr>
        </p:nvSpPr>
        <p:spPr>
          <a:xfrm>
            <a:off x="6338315" y="2638044"/>
            <a:ext cx="4270247"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custDataLst>
              <p:tags r:id="rId4"/>
            </p:custDataLst>
          </p:nvPr>
        </p:nvSpPr>
        <p:spPr/>
        <p:txBody>
          <a:bodyPr/>
          <a:lstStyle/>
          <a:p>
            <a:fld id="{B40FB4B4-2185-4162-9846-7C5876CD7D32}" type="datetimeFigureOut">
              <a:rPr lang="en-US" smtClean="0"/>
              <a:t>3/14/2025</a:t>
            </a:fld>
            <a:endParaRPr lang="en-US" dirty="0"/>
          </a:p>
        </p:txBody>
      </p:sp>
      <p:sp>
        <p:nvSpPr>
          <p:cNvPr id="9" name="Footer Placeholder 8"/>
          <p:cNvSpPr>
            <a:spLocks noGrp="1"/>
          </p:cNvSpPr>
          <p:nvPr>
            <p:ph type="ftr" sz="quarter" idx="11"/>
            <p:custDataLst>
              <p:tags r:id="rId5"/>
            </p:custDataLst>
          </p:nvPr>
        </p:nvSpPr>
        <p:spPr/>
        <p:txBody>
          <a:bodyPr/>
          <a:lstStyle/>
          <a:p>
            <a:endParaRPr lang="en-US" dirty="0"/>
          </a:p>
        </p:txBody>
      </p:sp>
      <p:sp>
        <p:nvSpPr>
          <p:cNvPr id="10" name="Slide Number Placeholder 9"/>
          <p:cNvSpPr>
            <a:spLocks noGrp="1"/>
          </p:cNvSpPr>
          <p:nvPr>
            <p:ph type="sldNum" sz="quarter" idx="12"/>
            <p:custDataLst>
              <p:tags r:id="rId6"/>
            </p:custDataLst>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2924236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7" name="Date Placeholder 6"/>
          <p:cNvSpPr>
            <a:spLocks noGrp="1"/>
          </p:cNvSpPr>
          <p:nvPr>
            <p:ph type="dt" sz="half" idx="10"/>
          </p:nvPr>
        </p:nvSpPr>
        <p:spPr/>
        <p:txBody>
          <a:bodyPr/>
          <a:lstStyle/>
          <a:p>
            <a:fld id="{B40FB4B4-2185-4162-9846-7C5876CD7D32}" type="datetimeFigureOut">
              <a:rPr lang="en-US" smtClean="0"/>
              <a:t>3/14/2025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D0C1318-927F-4BC9-B599-DD0BEB3764AB}" type="slidenum">
              <a:rPr lang="en-US" smtClean="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23451363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US"/>
              <a:t>Click to edit Master title style</a:t>
            </a:r>
            <a:endParaRPr lang="en-US" dirty="0"/>
          </a:p>
        </p:txBody>
      </p:sp>
      <p:sp>
        <p:nvSpPr>
          <p:cNvPr id="3" name="Date Placeholder 2"/>
          <p:cNvSpPr>
            <a:spLocks noGrp="1"/>
          </p:cNvSpPr>
          <p:nvPr>
            <p:ph type="dt" sz="half" idx="10"/>
            <p:custDataLst>
              <p:tags r:id="rId2"/>
            </p:custDataLst>
          </p:nvPr>
        </p:nvSpPr>
        <p:spPr/>
        <p:txBody>
          <a:bodyPr/>
          <a:lstStyle/>
          <a:p>
            <a:fld id="{B40FB4B4-2185-4162-9846-7C5876CD7D32}" type="datetimeFigureOut">
              <a:rPr lang="en-US" smtClean="0"/>
              <a:t>3/14/2025</a:t>
            </a:fld>
            <a:endParaRPr lang="en-US" dirty="0"/>
          </a:p>
        </p:txBody>
      </p:sp>
      <p:sp>
        <p:nvSpPr>
          <p:cNvPr id="4" name="Footer Placeholder 3"/>
          <p:cNvSpPr>
            <a:spLocks noGrp="1"/>
          </p:cNvSpPr>
          <p:nvPr>
            <p:ph type="ftr" sz="quarter" idx="11"/>
            <p:custDataLst>
              <p:tags r:id="rId3"/>
            </p:custDataLst>
          </p:nvPr>
        </p:nvSpPr>
        <p:spPr/>
        <p:txBody>
          <a:bodyPr/>
          <a:lstStyle/>
          <a:p>
            <a:endParaRPr lang="en-US" dirty="0"/>
          </a:p>
        </p:txBody>
      </p:sp>
      <p:sp>
        <p:nvSpPr>
          <p:cNvPr id="5" name="Slide Number Placeholder 4"/>
          <p:cNvSpPr>
            <a:spLocks noGrp="1"/>
          </p:cNvSpPr>
          <p:nvPr>
            <p:ph type="sldNum" sz="quarter" idx="12"/>
            <p:custDataLst>
              <p:tags r:id="rId4"/>
            </p:custDataLst>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3211829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0FB4B4-2185-4162-9846-7C5876CD7D32}" type="datetimeFigureOut">
              <a:rPr lang="en-US" smtClean="0"/>
              <a:t>3/14/2025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2690903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Date Placeholder 8"/>
          <p:cNvSpPr>
            <a:spLocks noGrp="1"/>
          </p:cNvSpPr>
          <p:nvPr>
            <p:ph type="dt" sz="half" idx="10"/>
          </p:nvPr>
        </p:nvSpPr>
        <p:spPr/>
        <p:txBody>
          <a:bodyPr/>
          <a:lstStyle/>
          <a:p>
            <a:fld id="{B40FB4B4-2185-4162-9846-7C5876CD7D32}" type="datetimeFigureOut">
              <a:rPr lang="en-US" smtClean="0"/>
              <a:t>3/14/2025</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22969191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B40FB4B4-2185-4162-9846-7C5876CD7D32}" type="datetimeFigureOut">
              <a:rPr lang="en-US" smtClean="0"/>
              <a:t>3/14/2025</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10598021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tags" Target="../tags/tag5.xml"/><Relationship Id="rId2" Type="http://schemas.openxmlformats.org/officeDocument/2006/relationships/slideLayout" Target="../slideLayouts/slideLayout2.xml"/><Relationship Id="rId16" Type="http://schemas.openxmlformats.org/officeDocument/2006/relationships/tags" Target="../tags/tag4.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3.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custDataLst>
              <p:tags r:id="rId13"/>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custDataLst>
              <p:tags r:id="rId14"/>
            </p:custDataLst>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custDataLst>
              <p:tags r:id="rId15"/>
            </p:custDataLst>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B40FB4B4-2185-4162-9846-7C5876CD7D32}" type="datetimeFigureOut">
              <a:rPr lang="en-US" smtClean="0"/>
              <a:t>3/14/2025</a:t>
            </a:fld>
            <a:endParaRPr lang="en-US" dirty="0"/>
          </a:p>
        </p:txBody>
      </p:sp>
      <p:sp>
        <p:nvSpPr>
          <p:cNvPr id="5" name="Footer Placeholder 4"/>
          <p:cNvSpPr>
            <a:spLocks noGrp="1"/>
          </p:cNvSpPr>
          <p:nvPr>
            <p:ph type="ftr" sz="quarter" idx="3"/>
            <p:custDataLst>
              <p:tags r:id="rId16"/>
            </p:custDataLst>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custDataLst>
              <p:tags r:id="rId17"/>
            </p:custDataLst>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BD0C1318-927F-4BC9-B599-DD0BEB3764AB}" type="slidenum">
              <a:rPr lang="en-US" smtClean="0"/>
              <a:t>‹#›</a:t>
            </a:fld>
            <a:endParaRPr lang="en-US" dirty="0"/>
          </a:p>
        </p:txBody>
      </p:sp>
    </p:spTree>
    <p:extLst>
      <p:ext uri="{BB962C8B-B14F-4D97-AF65-F5344CB8AC3E}">
        <p14:creationId xmlns:p14="http://schemas.microsoft.com/office/powerpoint/2010/main" val="25452464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28.xml"/><Relationship Id="rId2" Type="http://schemas.openxmlformats.org/officeDocument/2006/relationships/tags" Target="../tags/tag27.xml"/><Relationship Id="rId1" Type="http://schemas.openxmlformats.org/officeDocument/2006/relationships/tags" Target="../tags/tag26.xml"/><Relationship Id="rId5" Type="http://schemas.openxmlformats.org/officeDocument/2006/relationships/notesSlide" Target="../notesSlides/notesSlide1.xml"/><Relationship Id="rId4"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49.xml"/><Relationship Id="rId1" Type="http://schemas.openxmlformats.org/officeDocument/2006/relationships/tags" Target="../tags/tag48.xml"/><Relationship Id="rId5" Type="http://schemas.openxmlformats.org/officeDocument/2006/relationships/image" Target="../media/image3.emf"/><Relationship Id="rId4"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1.xml"/><Relationship Id="rId1" Type="http://schemas.openxmlformats.org/officeDocument/2006/relationships/tags" Target="../tags/tag50.xml"/><Relationship Id="rId5" Type="http://schemas.openxmlformats.org/officeDocument/2006/relationships/image" Target="../media/image4.emf"/><Relationship Id="rId4"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53.xml"/><Relationship Id="rId1" Type="http://schemas.openxmlformats.org/officeDocument/2006/relationships/tags" Target="../tags/tag52.xml"/><Relationship Id="rId5" Type="http://schemas.openxmlformats.org/officeDocument/2006/relationships/image" Target="../media/image5.emf"/><Relationship Id="rId4"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tags" Target="../tags/tag29.xml"/><Relationship Id="rId5" Type="http://schemas.openxmlformats.org/officeDocument/2006/relationships/notesSlide" Target="../notesSlides/notesSlide2.xml"/><Relationship Id="rId4"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33.xml"/><Relationship Id="rId1" Type="http://schemas.openxmlformats.org/officeDocument/2006/relationships/tags" Target="../tags/tag32.xml"/><Relationship Id="rId4"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tags" Target="../tags/tag36.xml"/><Relationship Id="rId2" Type="http://schemas.openxmlformats.org/officeDocument/2006/relationships/tags" Target="../tags/tag35.xml"/><Relationship Id="rId1" Type="http://schemas.openxmlformats.org/officeDocument/2006/relationships/tags" Target="../tags/tag34.xml"/><Relationship Id="rId5" Type="http://schemas.openxmlformats.org/officeDocument/2006/relationships/notesSlide" Target="../notesSlides/notesSlide4.xml"/><Relationship Id="rId4"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38.xml"/><Relationship Id="rId1" Type="http://schemas.openxmlformats.org/officeDocument/2006/relationships/tags" Target="../tags/tag37.xml"/><Relationship Id="rId5" Type="http://schemas.openxmlformats.org/officeDocument/2006/relationships/image" Target="../media/image1.emf"/><Relationship Id="rId4"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40.xml"/><Relationship Id="rId1" Type="http://schemas.openxmlformats.org/officeDocument/2006/relationships/tags" Target="../tags/tag39.xml"/><Relationship Id="rId5" Type="http://schemas.openxmlformats.org/officeDocument/2006/relationships/image" Target="../media/image2.emf"/><Relationship Id="rId4"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2.xml"/><Relationship Id="rId1" Type="http://schemas.openxmlformats.org/officeDocument/2006/relationships/tags" Target="../tags/tag41.xml"/><Relationship Id="rId5" Type="http://schemas.openxmlformats.org/officeDocument/2006/relationships/image" Target="../media/image1.emf"/><Relationship Id="rId4"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4.xml"/><Relationship Id="rId1" Type="http://schemas.openxmlformats.org/officeDocument/2006/relationships/tags" Target="../tags/tag43.xml"/><Relationship Id="rId4"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tags" Target="../tags/tag47.xml"/><Relationship Id="rId2" Type="http://schemas.openxmlformats.org/officeDocument/2006/relationships/tags" Target="../tags/tag46.xml"/><Relationship Id="rId1" Type="http://schemas.openxmlformats.org/officeDocument/2006/relationships/tags" Target="../tags/tag45.xml"/><Relationship Id="rId5" Type="http://schemas.openxmlformats.org/officeDocument/2006/relationships/notesSlide" Target="../notesSlides/notesSlide9.xml"/><Relationship Id="rId4"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1"/>
            </p:custDataLst>
          </p:nvPr>
        </p:nvSpPr>
        <p:spPr bwMode="blackWhite">
          <a:xfrm>
            <a:off x="1600200" y="2386744"/>
            <a:ext cx="8991600" cy="1645920"/>
          </a:xfrm>
          <a:prstGeom prst="rect">
            <a:avLst/>
          </a:prstGeom>
          <a:solidFill>
            <a:srgbClr val="FFFFFF"/>
          </a:solidFill>
          <a:ln w="38100" cap="sq">
            <a:solidFill>
              <a:srgbClr val="404040"/>
            </a:solidFill>
            <a:miter lim="800000"/>
          </a:ln>
        </p:spPr>
        <p:txBody>
          <a:bodyPr/>
          <a:lstStyle/>
          <a:p>
            <a:r>
              <a:rPr lang="en-US" dirty="0"/>
              <a:t>Binary tree Example 1:</a:t>
            </a:r>
            <a:br>
              <a:rPr lang="en-US" dirty="0"/>
            </a:br>
            <a:r>
              <a:rPr lang="en-US" dirty="0"/>
              <a:t>One template variable</a:t>
            </a:r>
          </a:p>
        </p:txBody>
      </p:sp>
      <p:sp>
        <p:nvSpPr>
          <p:cNvPr id="3" name="Subtitle 2"/>
          <p:cNvSpPr>
            <a:spLocks noGrp="1"/>
          </p:cNvSpPr>
          <p:nvPr>
            <p:ph type="subTitle" idx="1"/>
            <p:custDataLst>
              <p:tags r:id="rId2"/>
            </p:custDataLst>
          </p:nvPr>
        </p:nvSpPr>
        <p:spPr>
          <a:xfrm>
            <a:off x="2695194" y="4352544"/>
            <a:ext cx="6801612" cy="1239894"/>
          </a:xfrm>
        </p:spPr>
        <p:txBody>
          <a:bodyPr>
            <a:normAutofit/>
          </a:bodyPr>
          <a:lstStyle/>
          <a:p>
            <a:r>
              <a:rPr lang="en-US" dirty="0"/>
              <a:t>Managing orderable objects</a:t>
            </a:r>
          </a:p>
        </p:txBody>
      </p:sp>
      <p:sp>
        <p:nvSpPr>
          <p:cNvPr id="4" name="TextBox 3"/>
          <p:cNvSpPr txBox="1"/>
          <p:nvPr>
            <p:custDataLst>
              <p:tags r:id="rId3"/>
            </p:custDataLst>
          </p:nvPr>
        </p:nvSpPr>
        <p:spPr>
          <a:xfrm>
            <a:off x="1600200" y="6179127"/>
            <a:ext cx="1506566" cy="276999"/>
          </a:xfrm>
          <a:prstGeom prst="rect">
            <a:avLst/>
          </a:prstGeom>
          <a:noFill/>
        </p:spPr>
        <p:txBody>
          <a:bodyPr wrap="none" rtlCol="0">
            <a:spAutoFit/>
          </a:bodyPr>
          <a:lstStyle/>
          <a:p>
            <a:r>
              <a:rPr lang="en-US" sz="1200" dirty="0"/>
              <a:t>Delroy A. Brinkerhoff</a:t>
            </a:r>
          </a:p>
        </p:txBody>
      </p:sp>
    </p:spTree>
    <p:extLst>
      <p:ext uri="{BB962C8B-B14F-4D97-AF65-F5344CB8AC3E}">
        <p14:creationId xmlns:p14="http://schemas.microsoft.com/office/powerpoint/2010/main" val="21247260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9500D3-24A8-681B-DB17-9ECB90FAC1C4}"/>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Removing tree nodes (2)</a:t>
            </a:r>
          </a:p>
        </p:txBody>
      </p:sp>
      <p:sp>
        <p:nvSpPr>
          <p:cNvPr id="3" name="Content Placeholder 2">
            <a:extLst>
              <a:ext uri="{FF2B5EF4-FFF2-40B4-BE49-F238E27FC236}">
                <a16:creationId xmlns:a16="http://schemas.microsoft.com/office/drawing/2014/main" id="{4EA89F2A-9F01-5D00-71B9-A82CB5BB373B}"/>
              </a:ext>
            </a:extLst>
          </p:cNvPr>
          <p:cNvSpPr>
            <a:spLocks noGrp="1"/>
          </p:cNvSpPr>
          <p:nvPr>
            <p:ph sz="half" idx="1"/>
            <p:custDataLst>
              <p:tags r:id="rId2"/>
            </p:custDataLst>
          </p:nvPr>
        </p:nvSpPr>
        <p:spPr>
          <a:xfrm>
            <a:off x="1581912" y="2638044"/>
            <a:ext cx="4271771" cy="3101982"/>
          </a:xfrm>
        </p:spPr>
        <p:txBody>
          <a:bodyPr/>
          <a:lstStyle/>
          <a:p>
            <a:pPr marL="0" indent="0">
              <a:spcBef>
                <a:spcPts val="0"/>
              </a:spcBef>
              <a:buNone/>
            </a:pPr>
            <a:r>
              <a:rPr lang="en-US" dirty="0">
                <a:latin typeface="Consolas" panose="020B0609020204030204" pitchFamily="49" charset="0"/>
              </a:rPr>
              <a:t>case 0:</a:t>
            </a:r>
          </a:p>
          <a:p>
            <a:pPr marL="0" indent="0">
              <a:spcBef>
                <a:spcPts val="0"/>
              </a:spcBef>
              <a:buNone/>
            </a:pPr>
            <a:r>
              <a:rPr lang="en-US" dirty="0">
                <a:latin typeface="Consolas" panose="020B0609020204030204" pitchFamily="49" charset="0"/>
              </a:rPr>
              <a:t>    //cout &lt;&lt; "CASE 1" &lt;&lt; endl;</a:t>
            </a:r>
          </a:p>
          <a:p>
            <a:pPr marL="0" indent="0">
              <a:spcBef>
                <a:spcPts val="0"/>
              </a:spcBef>
              <a:buNone/>
            </a:pPr>
            <a:r>
              <a:rPr lang="en-US" dirty="0">
                <a:latin typeface="Consolas" panose="020B0609020204030204" pitchFamily="49" charset="0"/>
              </a:rPr>
              <a:t>    if (top-&gt;left == bottom)</a:t>
            </a:r>
          </a:p>
          <a:p>
            <a:pPr marL="0" indent="0">
              <a:spcBef>
                <a:spcPts val="0"/>
              </a:spcBef>
              <a:buNone/>
            </a:pPr>
            <a:r>
              <a:rPr lang="en-US" dirty="0">
                <a:latin typeface="Consolas" panose="020B0609020204030204" pitchFamily="49" charset="0"/>
              </a:rPr>
              <a:t>        top-&gt;left = nullptr;</a:t>
            </a:r>
          </a:p>
          <a:p>
            <a:pPr marL="0" indent="0">
              <a:spcBef>
                <a:spcPts val="0"/>
              </a:spcBef>
              <a:buNone/>
            </a:pPr>
            <a:r>
              <a:rPr lang="en-US" dirty="0">
                <a:latin typeface="Consolas" panose="020B0609020204030204" pitchFamily="49" charset="0"/>
              </a:rPr>
              <a:t>    else</a:t>
            </a:r>
          </a:p>
          <a:p>
            <a:pPr marL="0" indent="0">
              <a:spcBef>
                <a:spcPts val="0"/>
              </a:spcBef>
              <a:buNone/>
            </a:pPr>
            <a:r>
              <a:rPr lang="en-US" dirty="0">
                <a:latin typeface="Consolas" panose="020B0609020204030204" pitchFamily="49" charset="0"/>
              </a:rPr>
              <a:t>        top-&gt;right = nullptr;</a:t>
            </a:r>
          </a:p>
          <a:p>
            <a:pPr marL="0" indent="0">
              <a:spcBef>
                <a:spcPts val="0"/>
              </a:spcBef>
              <a:buNone/>
            </a:pPr>
            <a:r>
              <a:rPr lang="en-US" dirty="0">
                <a:latin typeface="Consolas" panose="020B0609020204030204" pitchFamily="49" charset="0"/>
              </a:rPr>
              <a:t>    delete bottom;</a:t>
            </a:r>
          </a:p>
          <a:p>
            <a:pPr marL="0" indent="0">
              <a:spcBef>
                <a:spcPts val="0"/>
              </a:spcBef>
              <a:buNone/>
            </a:pPr>
            <a:r>
              <a:rPr lang="en-US" dirty="0">
                <a:latin typeface="Consolas" panose="020B0609020204030204" pitchFamily="49" charset="0"/>
              </a:rPr>
              <a:t>    return;</a:t>
            </a:r>
          </a:p>
        </p:txBody>
      </p:sp>
      <p:pic>
        <p:nvPicPr>
          <p:cNvPr id="6" name="Content Placeholder 5">
            <a:extLst>
              <a:ext uri="{FF2B5EF4-FFF2-40B4-BE49-F238E27FC236}">
                <a16:creationId xmlns:a16="http://schemas.microsoft.com/office/drawing/2014/main" id="{55E270CD-5E52-20C3-5A7E-F9AE941094CA}"/>
              </a:ext>
            </a:extLst>
          </p:cNvPr>
          <p:cNvPicPr>
            <a:picLocks noGrp="1" noChangeAspect="1"/>
          </p:cNvPicPr>
          <p:nvPr>
            <p:ph sz="half" idx="2"/>
          </p:nvPr>
        </p:nvPicPr>
        <p:blipFill>
          <a:blip r:embed="rId5"/>
          <a:stretch>
            <a:fillRect/>
          </a:stretch>
        </p:blipFill>
        <p:spPr>
          <a:xfrm>
            <a:off x="6527550" y="2641258"/>
            <a:ext cx="3988152" cy="2276818"/>
          </a:xfrm>
        </p:spPr>
      </p:pic>
    </p:spTree>
    <p:extLst>
      <p:ext uri="{BB962C8B-B14F-4D97-AF65-F5344CB8AC3E}">
        <p14:creationId xmlns:p14="http://schemas.microsoft.com/office/powerpoint/2010/main" val="4735383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FF8C68-06A3-B397-67BD-46937E9B449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611F622-FDC9-9B1E-E8CD-C6E3BC82FB58}"/>
              </a:ext>
            </a:extLst>
          </p:cNvPr>
          <p:cNvSpPr>
            <a:spLocks noGrp="1"/>
          </p:cNvSpPr>
          <p:nvPr>
            <p:ph type="title"/>
            <p:custDataLst>
              <p:tags r:id="rId1"/>
            </p:custDataLst>
          </p:nvPr>
        </p:nvSpPr>
        <p:spPr bwMode="black">
          <a:xfrm>
            <a:off x="945555" y="964692"/>
            <a:ext cx="3726033" cy="1188720"/>
          </a:xfrm>
          <a:prstGeom prst="rect">
            <a:avLst/>
          </a:prstGeom>
          <a:solidFill>
            <a:srgbClr val="FFFFFF"/>
          </a:solidFill>
          <a:ln w="31750" cap="sq">
            <a:solidFill>
              <a:srgbClr val="404040"/>
            </a:solidFill>
            <a:miter lim="800000"/>
          </a:ln>
        </p:spPr>
        <p:txBody>
          <a:bodyPr/>
          <a:lstStyle/>
          <a:p>
            <a:r>
              <a:rPr lang="en-US" dirty="0"/>
              <a:t>Removing</a:t>
            </a:r>
            <a:br>
              <a:rPr lang="en-US" dirty="0"/>
            </a:br>
            <a:r>
              <a:rPr lang="en-US" dirty="0"/>
              <a:t>tree nodes (3)</a:t>
            </a:r>
          </a:p>
        </p:txBody>
      </p:sp>
      <p:sp>
        <p:nvSpPr>
          <p:cNvPr id="3" name="Content Placeholder 2">
            <a:extLst>
              <a:ext uri="{FF2B5EF4-FFF2-40B4-BE49-F238E27FC236}">
                <a16:creationId xmlns:a16="http://schemas.microsoft.com/office/drawing/2014/main" id="{70A882E2-B12B-5DFD-7597-A80C703A3D56}"/>
              </a:ext>
            </a:extLst>
          </p:cNvPr>
          <p:cNvSpPr>
            <a:spLocks noGrp="1"/>
          </p:cNvSpPr>
          <p:nvPr>
            <p:ph idx="1"/>
            <p:custDataLst>
              <p:tags r:id="rId2"/>
            </p:custDataLst>
          </p:nvPr>
        </p:nvSpPr>
        <p:spPr>
          <a:xfrm>
            <a:off x="1032096" y="3280840"/>
            <a:ext cx="10121773" cy="2893623"/>
          </a:xfrm>
        </p:spPr>
        <p:txBody>
          <a:bodyPr>
            <a:normAutofit/>
          </a:bodyPr>
          <a:lstStyle/>
          <a:p>
            <a:pPr marL="0" indent="0">
              <a:spcBef>
                <a:spcPts val="0"/>
              </a:spcBef>
              <a:buNone/>
            </a:pPr>
            <a:r>
              <a:rPr lang="en-US" dirty="0">
                <a:latin typeface="Consolas" panose="020B0609020204030204" pitchFamily="49" charset="0"/>
              </a:rPr>
              <a:t>case 1:</a:t>
            </a:r>
          </a:p>
          <a:p>
            <a:pPr marL="0" indent="0">
              <a:spcBef>
                <a:spcPts val="0"/>
              </a:spcBef>
              <a:buNone/>
            </a:pPr>
            <a:r>
              <a:rPr lang="en-US" dirty="0">
                <a:latin typeface="Consolas" panose="020B0609020204030204" pitchFamily="49" charset="0"/>
              </a:rPr>
              <a:t>    //cout &lt;&lt; "CASE 2" &lt;&lt; endl;</a:t>
            </a:r>
          </a:p>
          <a:p>
            <a:pPr marL="0" indent="0">
              <a:spcBef>
                <a:spcPts val="0"/>
              </a:spcBef>
              <a:buNone/>
            </a:pPr>
            <a:r>
              <a:rPr lang="en-US" dirty="0">
                <a:latin typeface="Consolas" panose="020B0609020204030204" pitchFamily="49" charset="0"/>
              </a:rPr>
              <a:t>    if (top-&gt;left == bottom)</a:t>
            </a:r>
          </a:p>
          <a:p>
            <a:pPr marL="0" indent="0">
              <a:spcBef>
                <a:spcPts val="0"/>
              </a:spcBef>
              <a:buNone/>
            </a:pPr>
            <a:r>
              <a:rPr lang="en-US" dirty="0">
                <a:latin typeface="Consolas" panose="020B0609020204030204" pitchFamily="49" charset="0"/>
              </a:rPr>
              <a:t>        top-&gt;left = (bottom-&gt;right == nullptr) ? bottom-&gt;left : bottom-&gt;right;</a:t>
            </a:r>
          </a:p>
          <a:p>
            <a:pPr marL="0" indent="0">
              <a:spcBef>
                <a:spcPts val="0"/>
              </a:spcBef>
              <a:buNone/>
            </a:pPr>
            <a:r>
              <a:rPr lang="en-US" dirty="0">
                <a:latin typeface="Consolas" panose="020B0609020204030204" pitchFamily="49" charset="0"/>
              </a:rPr>
              <a:t>    else if (top-&gt;right == bottom)</a:t>
            </a:r>
          </a:p>
          <a:p>
            <a:pPr marL="0" indent="0">
              <a:spcBef>
                <a:spcPts val="0"/>
              </a:spcBef>
              <a:buNone/>
            </a:pPr>
            <a:r>
              <a:rPr lang="en-US" dirty="0">
                <a:latin typeface="Consolas" panose="020B0609020204030204" pitchFamily="49" charset="0"/>
              </a:rPr>
              <a:t>        top-&gt;right = (bottom-&gt;right == nullptr) ? bottom-&gt;left : bottom-&gt;right;</a:t>
            </a:r>
          </a:p>
          <a:p>
            <a:pPr marL="0" indent="0">
              <a:spcBef>
                <a:spcPts val="0"/>
              </a:spcBef>
              <a:buNone/>
            </a:pPr>
            <a:endParaRPr lang="en-US" dirty="0">
              <a:latin typeface="Consolas" panose="020B0609020204030204" pitchFamily="49" charset="0"/>
            </a:endParaRPr>
          </a:p>
          <a:p>
            <a:pPr marL="0" indent="0">
              <a:spcBef>
                <a:spcPts val="0"/>
              </a:spcBef>
              <a:buNone/>
            </a:pPr>
            <a:r>
              <a:rPr lang="en-US" dirty="0">
                <a:latin typeface="Consolas" panose="020B0609020204030204" pitchFamily="49" charset="0"/>
              </a:rPr>
              <a:t>    bottom-&gt;left = bottom-&gt;right = nullptr;</a:t>
            </a:r>
          </a:p>
          <a:p>
            <a:pPr marL="0" indent="0">
              <a:spcBef>
                <a:spcPts val="0"/>
              </a:spcBef>
              <a:buNone/>
            </a:pPr>
            <a:r>
              <a:rPr lang="en-US" dirty="0">
                <a:latin typeface="Consolas" panose="020B0609020204030204" pitchFamily="49" charset="0"/>
              </a:rPr>
              <a:t>    delete bottom;</a:t>
            </a:r>
          </a:p>
          <a:p>
            <a:pPr marL="0" indent="0">
              <a:spcBef>
                <a:spcPts val="0"/>
              </a:spcBef>
              <a:buNone/>
            </a:pPr>
            <a:r>
              <a:rPr lang="en-US" dirty="0">
                <a:latin typeface="Consolas" panose="020B0609020204030204" pitchFamily="49" charset="0"/>
              </a:rPr>
              <a:t>    return;</a:t>
            </a:r>
          </a:p>
        </p:txBody>
      </p:sp>
      <p:pic>
        <p:nvPicPr>
          <p:cNvPr id="5" name="Picture 4">
            <a:extLst>
              <a:ext uri="{FF2B5EF4-FFF2-40B4-BE49-F238E27FC236}">
                <a16:creationId xmlns:a16="http://schemas.microsoft.com/office/drawing/2014/main" id="{FF5B41F5-14FE-3B84-1E60-2E45848C28BB}"/>
              </a:ext>
            </a:extLst>
          </p:cNvPr>
          <p:cNvPicPr>
            <a:picLocks noChangeAspect="1"/>
          </p:cNvPicPr>
          <p:nvPr/>
        </p:nvPicPr>
        <p:blipFill>
          <a:blip r:embed="rId5"/>
          <a:stretch>
            <a:fillRect/>
          </a:stretch>
        </p:blipFill>
        <p:spPr>
          <a:xfrm>
            <a:off x="5012286" y="977770"/>
            <a:ext cx="6735782" cy="2390115"/>
          </a:xfrm>
          <a:prstGeom prst="rect">
            <a:avLst/>
          </a:prstGeom>
        </p:spPr>
      </p:pic>
    </p:spTree>
    <p:extLst>
      <p:ext uri="{BB962C8B-B14F-4D97-AF65-F5344CB8AC3E}">
        <p14:creationId xmlns:p14="http://schemas.microsoft.com/office/powerpoint/2010/main" val="22133031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27865A-9AF3-5456-B486-0D96259DB30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937889E-573A-EF6B-C1DE-A39E45B0EFB9}"/>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Removing tree nodes (4)</a:t>
            </a:r>
          </a:p>
        </p:txBody>
      </p:sp>
      <p:sp>
        <p:nvSpPr>
          <p:cNvPr id="3" name="Content Placeholder 2">
            <a:extLst>
              <a:ext uri="{FF2B5EF4-FFF2-40B4-BE49-F238E27FC236}">
                <a16:creationId xmlns:a16="http://schemas.microsoft.com/office/drawing/2014/main" id="{384F373F-69BC-65DF-F9F0-A426DC6430BD}"/>
              </a:ext>
            </a:extLst>
          </p:cNvPr>
          <p:cNvSpPr>
            <a:spLocks noGrp="1"/>
          </p:cNvSpPr>
          <p:nvPr>
            <p:ph sz="half" idx="1"/>
            <p:custDataLst>
              <p:tags r:id="rId2"/>
            </p:custDataLst>
          </p:nvPr>
        </p:nvSpPr>
        <p:spPr>
          <a:xfrm>
            <a:off x="1581912" y="2638044"/>
            <a:ext cx="4271771" cy="3101982"/>
          </a:xfrm>
        </p:spPr>
        <p:txBody>
          <a:bodyPr>
            <a:normAutofit fontScale="92500" lnSpcReduction="10000"/>
          </a:bodyPr>
          <a:lstStyle/>
          <a:p>
            <a:pPr marL="0" indent="0">
              <a:spcBef>
                <a:spcPts val="0"/>
              </a:spcBef>
              <a:buNone/>
            </a:pPr>
            <a:r>
              <a:rPr lang="en-US" dirty="0">
                <a:latin typeface="Consolas" panose="020B0609020204030204" pitchFamily="49" charset="0"/>
              </a:rPr>
              <a:t>case 2:</a:t>
            </a:r>
          </a:p>
          <a:p>
            <a:pPr marL="0" indent="0">
              <a:spcBef>
                <a:spcPts val="0"/>
              </a:spcBef>
              <a:buNone/>
            </a:pPr>
            <a:r>
              <a:rPr lang="en-US" dirty="0">
                <a:latin typeface="Consolas" panose="020B0609020204030204" pitchFamily="49" charset="0"/>
              </a:rPr>
              <a:t>    //cout &lt;&lt; "CASE 3" &lt;&lt; endl;</a:t>
            </a:r>
          </a:p>
          <a:p>
            <a:pPr marL="0" indent="0">
              <a:spcBef>
                <a:spcPts val="0"/>
              </a:spcBef>
              <a:buNone/>
            </a:pPr>
            <a:r>
              <a:rPr lang="en-US" dirty="0">
                <a:latin typeface="Consolas" panose="020B0609020204030204" pitchFamily="49" charset="0"/>
              </a:rPr>
              <a:t>    top = bottom;</a:t>
            </a:r>
          </a:p>
          <a:p>
            <a:pPr marL="0" indent="0">
              <a:spcBef>
                <a:spcPts val="0"/>
              </a:spcBef>
              <a:buNone/>
            </a:pPr>
            <a:r>
              <a:rPr lang="en-US" dirty="0">
                <a:latin typeface="Consolas" panose="020B0609020204030204" pitchFamily="49" charset="0"/>
              </a:rPr>
              <a:t>    Tree&lt;T&gt;* succ = bottom-&gt;right;</a:t>
            </a:r>
          </a:p>
          <a:p>
            <a:pPr marL="0" indent="0">
              <a:spcBef>
                <a:spcPts val="0"/>
              </a:spcBef>
              <a:buNone/>
            </a:pPr>
            <a:r>
              <a:rPr lang="en-US" dirty="0">
                <a:latin typeface="Consolas" panose="020B0609020204030204" pitchFamily="49" charset="0"/>
              </a:rPr>
              <a:t>    while (succ-&gt;left != nullptr)</a:t>
            </a:r>
          </a:p>
          <a:p>
            <a:pPr marL="0" indent="0">
              <a:spcBef>
                <a:spcPts val="0"/>
              </a:spcBef>
              <a:buNone/>
            </a:pPr>
            <a:r>
              <a:rPr lang="en-US" dirty="0">
                <a:latin typeface="Consolas" panose="020B0609020204030204" pitchFamily="49" charset="0"/>
              </a:rPr>
              <a:t>    {</a:t>
            </a:r>
          </a:p>
          <a:p>
            <a:pPr marL="0" indent="0">
              <a:spcBef>
                <a:spcPts val="0"/>
              </a:spcBef>
              <a:buNone/>
            </a:pPr>
            <a:r>
              <a:rPr lang="en-US" dirty="0">
                <a:latin typeface="Consolas" panose="020B0609020204030204" pitchFamily="49" charset="0"/>
              </a:rPr>
              <a:t>        top = succ;</a:t>
            </a:r>
          </a:p>
          <a:p>
            <a:pPr marL="0" indent="0">
              <a:spcBef>
                <a:spcPts val="0"/>
              </a:spcBef>
              <a:buNone/>
            </a:pPr>
            <a:r>
              <a:rPr lang="en-US" dirty="0">
                <a:latin typeface="Consolas" panose="020B0609020204030204" pitchFamily="49" charset="0"/>
              </a:rPr>
              <a:t>        succ = succ-&gt;left;</a:t>
            </a:r>
          </a:p>
          <a:p>
            <a:pPr marL="0" indent="0">
              <a:spcBef>
                <a:spcPts val="0"/>
              </a:spcBef>
              <a:buNone/>
            </a:pPr>
            <a:r>
              <a:rPr lang="en-US" dirty="0">
                <a:latin typeface="Consolas" panose="020B0609020204030204" pitchFamily="49" charset="0"/>
              </a:rPr>
              <a:t>    }</a:t>
            </a:r>
          </a:p>
          <a:p>
            <a:pPr marL="0" indent="0">
              <a:spcBef>
                <a:spcPts val="0"/>
              </a:spcBef>
              <a:buNone/>
            </a:pPr>
            <a:r>
              <a:rPr lang="en-US" dirty="0">
                <a:latin typeface="Consolas" panose="020B0609020204030204" pitchFamily="49" charset="0"/>
              </a:rPr>
              <a:t>    bottom-&gt;data = succ-&gt;data;</a:t>
            </a:r>
          </a:p>
          <a:p>
            <a:pPr marL="0" indent="0">
              <a:spcBef>
                <a:spcPts val="0"/>
              </a:spcBef>
              <a:buNone/>
            </a:pPr>
            <a:r>
              <a:rPr lang="en-US" dirty="0">
                <a:latin typeface="Consolas" panose="020B0609020204030204" pitchFamily="49" charset="0"/>
              </a:rPr>
              <a:t>    </a:t>
            </a:r>
            <a:r>
              <a:rPr lang="en-US" dirty="0">
                <a:solidFill>
                  <a:srgbClr val="FF0000"/>
                </a:solidFill>
                <a:latin typeface="Consolas" panose="020B0609020204030204" pitchFamily="49" charset="0"/>
              </a:rPr>
              <a:t>remove(top, succ);</a:t>
            </a:r>
          </a:p>
          <a:p>
            <a:pPr marL="0" indent="0">
              <a:spcBef>
                <a:spcPts val="0"/>
              </a:spcBef>
              <a:buNone/>
            </a:pPr>
            <a:r>
              <a:rPr lang="en-US" dirty="0">
                <a:latin typeface="Consolas" panose="020B0609020204030204" pitchFamily="49" charset="0"/>
              </a:rPr>
              <a:t>    return;</a:t>
            </a:r>
          </a:p>
        </p:txBody>
      </p:sp>
      <p:pic>
        <p:nvPicPr>
          <p:cNvPr id="6" name="Content Placeholder 5">
            <a:extLst>
              <a:ext uri="{FF2B5EF4-FFF2-40B4-BE49-F238E27FC236}">
                <a16:creationId xmlns:a16="http://schemas.microsoft.com/office/drawing/2014/main" id="{DEE3F454-503C-5F64-50E9-6203FC12FF3C}"/>
              </a:ext>
            </a:extLst>
          </p:cNvPr>
          <p:cNvPicPr>
            <a:picLocks noGrp="1" noChangeAspect="1"/>
          </p:cNvPicPr>
          <p:nvPr>
            <p:ph sz="half" idx="2"/>
          </p:nvPr>
        </p:nvPicPr>
        <p:blipFill>
          <a:blip r:embed="rId5"/>
          <a:stretch>
            <a:fillRect/>
          </a:stretch>
        </p:blipFill>
        <p:spPr>
          <a:xfrm>
            <a:off x="7192963" y="2547866"/>
            <a:ext cx="3345271" cy="3693478"/>
          </a:xfrm>
        </p:spPr>
      </p:pic>
    </p:spTree>
    <p:extLst>
      <p:ext uri="{BB962C8B-B14F-4D97-AF65-F5344CB8AC3E}">
        <p14:creationId xmlns:p14="http://schemas.microsoft.com/office/powerpoint/2010/main" val="4022433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870291-A452-411A-5DF3-5170D79EE9F6}"/>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Associative </a:t>
            </a:r>
            <a:r>
              <a:rPr lang="en-US"/>
              <a:t>data structures</a:t>
            </a:r>
            <a:br>
              <a:rPr lang="en-US"/>
            </a:br>
            <a:r>
              <a:rPr lang="en-US"/>
              <a:t>and </a:t>
            </a:r>
            <a:r>
              <a:rPr lang="en-US" dirty="0"/>
              <a:t>searches</a:t>
            </a:r>
          </a:p>
        </p:txBody>
      </p:sp>
      <p:graphicFrame>
        <p:nvGraphicFramePr>
          <p:cNvPr id="5" name="Content Placeholder 4">
            <a:extLst>
              <a:ext uri="{FF2B5EF4-FFF2-40B4-BE49-F238E27FC236}">
                <a16:creationId xmlns:a16="http://schemas.microsoft.com/office/drawing/2014/main" id="{56C17182-1E74-58EE-E854-DEE07EAAA5C5}"/>
              </a:ext>
            </a:extLst>
          </p:cNvPr>
          <p:cNvGraphicFramePr>
            <a:graphicFrameLocks noGrp="1"/>
          </p:cNvGraphicFramePr>
          <p:nvPr>
            <p:ph sz="half" idx="1"/>
            <p:custDataLst>
              <p:tags r:id="rId2"/>
            </p:custDataLst>
            <p:extLst>
              <p:ext uri="{D42A27DB-BD31-4B8C-83A1-F6EECF244321}">
                <p14:modId xmlns:p14="http://schemas.microsoft.com/office/powerpoint/2010/main" val="1975109853"/>
              </p:ext>
            </p:extLst>
          </p:nvPr>
        </p:nvGraphicFramePr>
        <p:xfrm>
          <a:off x="1581150" y="2638425"/>
          <a:ext cx="4271961" cy="1854200"/>
        </p:xfrm>
        <a:graphic>
          <a:graphicData uri="http://schemas.openxmlformats.org/drawingml/2006/table">
            <a:tbl>
              <a:tblPr firstRow="1" bandRow="1">
                <a:tableStyleId>{5C22544A-7EE6-4342-B048-85BDC9FD1C3A}</a:tableStyleId>
              </a:tblPr>
              <a:tblGrid>
                <a:gridCol w="1423987">
                  <a:extLst>
                    <a:ext uri="{9D8B030D-6E8A-4147-A177-3AD203B41FA5}">
                      <a16:colId xmlns:a16="http://schemas.microsoft.com/office/drawing/2014/main" val="3294660761"/>
                    </a:ext>
                  </a:extLst>
                </a:gridCol>
                <a:gridCol w="2364032">
                  <a:extLst>
                    <a:ext uri="{9D8B030D-6E8A-4147-A177-3AD203B41FA5}">
                      <a16:colId xmlns:a16="http://schemas.microsoft.com/office/drawing/2014/main" val="647654442"/>
                    </a:ext>
                  </a:extLst>
                </a:gridCol>
                <a:gridCol w="483942">
                  <a:extLst>
                    <a:ext uri="{9D8B030D-6E8A-4147-A177-3AD203B41FA5}">
                      <a16:colId xmlns:a16="http://schemas.microsoft.com/office/drawing/2014/main" val="3213241466"/>
                    </a:ext>
                  </a:extLst>
                </a:gridCol>
              </a:tblGrid>
              <a:tr h="370840">
                <a:tc>
                  <a:txBody>
                    <a:bodyPr/>
                    <a:lstStyle/>
                    <a:p>
                      <a:pPr algn="ctr"/>
                      <a:r>
                        <a:rPr lang="en-US" dirty="0"/>
                        <a:t>Name</a:t>
                      </a:r>
                    </a:p>
                  </a:txBody>
                  <a:tcPr/>
                </a:tc>
                <a:tc>
                  <a:txBody>
                    <a:bodyPr/>
                    <a:lstStyle/>
                    <a:p>
                      <a:pPr algn="ctr"/>
                      <a:r>
                        <a:rPr lang="en-US" dirty="0"/>
                        <a:t>Address</a:t>
                      </a:r>
                    </a:p>
                  </a:txBody>
                  <a:tcPr/>
                </a:tc>
                <a:tc>
                  <a:txBody>
                    <a:bodyPr/>
                    <a:lstStyle/>
                    <a:p>
                      <a:endParaRPr lang="en-US" dirty="0"/>
                    </a:p>
                  </a:txBody>
                  <a:tcPr/>
                </a:tc>
                <a:extLst>
                  <a:ext uri="{0D108BD9-81ED-4DB2-BD59-A6C34878D82A}">
                    <a16:rowId xmlns:a16="http://schemas.microsoft.com/office/drawing/2014/main" val="2057476830"/>
                  </a:ext>
                </a:extLst>
              </a:tr>
              <a:tr h="370840">
                <a:tc>
                  <a:txBody>
                    <a:bodyPr/>
                    <a:lstStyle/>
                    <a:p>
                      <a:r>
                        <a:rPr lang="en-US" dirty="0"/>
                        <a:t>Dilbert</a:t>
                      </a:r>
                    </a:p>
                  </a:txBody>
                  <a:tcPr/>
                </a:tc>
                <a:tc>
                  <a:txBody>
                    <a:bodyPr/>
                    <a:lstStyle/>
                    <a:p>
                      <a:r>
                        <a:rPr lang="en-US" dirty="0"/>
                        <a:t>225 Elm</a:t>
                      </a:r>
                    </a:p>
                  </a:txBody>
                  <a:tcPr/>
                </a:tc>
                <a:tc>
                  <a:txBody>
                    <a:bodyPr/>
                    <a:lstStyle/>
                    <a:p>
                      <a:r>
                        <a:rPr lang="en-US" dirty="0"/>
                        <a:t>…</a:t>
                      </a:r>
                    </a:p>
                  </a:txBody>
                  <a:tcPr/>
                </a:tc>
                <a:extLst>
                  <a:ext uri="{0D108BD9-81ED-4DB2-BD59-A6C34878D82A}">
                    <a16:rowId xmlns:a16="http://schemas.microsoft.com/office/drawing/2014/main" val="1289737347"/>
                  </a:ext>
                </a:extLst>
              </a:tr>
              <a:tr h="370840">
                <a:tc>
                  <a:txBody>
                    <a:bodyPr/>
                    <a:lstStyle/>
                    <a:p>
                      <a:r>
                        <a:rPr lang="en-US" dirty="0"/>
                        <a:t>Alice</a:t>
                      </a:r>
                    </a:p>
                  </a:txBody>
                  <a:tcPr/>
                </a:tc>
                <a:tc>
                  <a:txBody>
                    <a:bodyPr/>
                    <a:lstStyle/>
                    <a:p>
                      <a:r>
                        <a:rPr lang="en-US" dirty="0"/>
                        <a:t>256 N 400 W</a:t>
                      </a:r>
                    </a:p>
                  </a:txBody>
                  <a:tcPr/>
                </a:tc>
                <a:tc>
                  <a:txBody>
                    <a:bodyPr/>
                    <a:lstStyle/>
                    <a:p>
                      <a:r>
                        <a:rPr lang="en-US" dirty="0"/>
                        <a:t>…</a:t>
                      </a:r>
                    </a:p>
                  </a:txBody>
                  <a:tcPr/>
                </a:tc>
                <a:extLst>
                  <a:ext uri="{0D108BD9-81ED-4DB2-BD59-A6C34878D82A}">
                    <a16:rowId xmlns:a16="http://schemas.microsoft.com/office/drawing/2014/main" val="1749771520"/>
                  </a:ext>
                </a:extLst>
              </a:tr>
              <a:tr h="370840">
                <a:tc>
                  <a:txBody>
                    <a:bodyPr/>
                    <a:lstStyle/>
                    <a:p>
                      <a:r>
                        <a:rPr lang="en-US" dirty="0"/>
                        <a:t>Wally</a:t>
                      </a:r>
                    </a:p>
                  </a:txBody>
                  <a:tcPr/>
                </a:tc>
                <a:tc>
                  <a:txBody>
                    <a:bodyPr/>
                    <a:lstStyle/>
                    <a:p>
                      <a:r>
                        <a:rPr lang="en-US" dirty="0"/>
                        <a:t>718 Washington</a:t>
                      </a:r>
                    </a:p>
                  </a:txBody>
                  <a:tcPr/>
                </a:tc>
                <a:tc>
                  <a:txBody>
                    <a:bodyPr/>
                    <a:lstStyle/>
                    <a:p>
                      <a:r>
                        <a:rPr lang="en-US" dirty="0"/>
                        <a:t>…</a:t>
                      </a:r>
                    </a:p>
                  </a:txBody>
                  <a:tcPr/>
                </a:tc>
                <a:extLst>
                  <a:ext uri="{0D108BD9-81ED-4DB2-BD59-A6C34878D82A}">
                    <a16:rowId xmlns:a16="http://schemas.microsoft.com/office/drawing/2014/main" val="2120014945"/>
                  </a:ext>
                </a:extLst>
              </a:tr>
              <a:tr h="370840">
                <a:tc>
                  <a:txBody>
                    <a:bodyPr/>
                    <a:lstStyle/>
                    <a:p>
                      <a:r>
                        <a:rPr lang="en-US" dirty="0"/>
                        <a:t>Asok</a:t>
                      </a:r>
                    </a:p>
                  </a:txBody>
                  <a:tcPr/>
                </a:tc>
                <a:tc>
                  <a:txBody>
                    <a:bodyPr/>
                    <a:lstStyle/>
                    <a:p>
                      <a:r>
                        <a:rPr lang="en-US" dirty="0"/>
                        <a:t>633 Adams</a:t>
                      </a:r>
                    </a:p>
                  </a:txBody>
                  <a:tcPr/>
                </a:tc>
                <a:tc>
                  <a:txBody>
                    <a:bodyPr/>
                    <a:lstStyle/>
                    <a:p>
                      <a:r>
                        <a:rPr lang="en-US" dirty="0"/>
                        <a:t>…</a:t>
                      </a:r>
                    </a:p>
                  </a:txBody>
                  <a:tcPr/>
                </a:tc>
                <a:extLst>
                  <a:ext uri="{0D108BD9-81ED-4DB2-BD59-A6C34878D82A}">
                    <a16:rowId xmlns:a16="http://schemas.microsoft.com/office/drawing/2014/main" val="765778238"/>
                  </a:ext>
                </a:extLst>
              </a:tr>
            </a:tbl>
          </a:graphicData>
        </a:graphic>
      </p:graphicFrame>
      <p:sp>
        <p:nvSpPr>
          <p:cNvPr id="4" name="Content Placeholder 3">
            <a:extLst>
              <a:ext uri="{FF2B5EF4-FFF2-40B4-BE49-F238E27FC236}">
                <a16:creationId xmlns:a16="http://schemas.microsoft.com/office/drawing/2014/main" id="{2D5E1893-CE8F-A563-FF5D-5E3B8EE5183C}"/>
              </a:ext>
            </a:extLst>
          </p:cNvPr>
          <p:cNvSpPr>
            <a:spLocks noGrp="1"/>
          </p:cNvSpPr>
          <p:nvPr>
            <p:ph sz="half" idx="2"/>
            <p:custDataLst>
              <p:tags r:id="rId3"/>
            </p:custDataLst>
          </p:nvPr>
        </p:nvSpPr>
        <p:spPr>
          <a:xfrm>
            <a:off x="6338315" y="2638044"/>
            <a:ext cx="4270247" cy="3101982"/>
          </a:xfrm>
        </p:spPr>
        <p:txBody>
          <a:bodyPr/>
          <a:lstStyle/>
          <a:p>
            <a:r>
              <a:rPr lang="en-US" dirty="0"/>
              <a:t>Associative data are a set of related values</a:t>
            </a:r>
          </a:p>
          <a:p>
            <a:r>
              <a:rPr lang="en-US" dirty="0"/>
              <a:t>Implemented as objects</a:t>
            </a:r>
          </a:p>
          <a:p>
            <a:r>
              <a:rPr lang="en-US" dirty="0"/>
              <a:t>Viewed as a table</a:t>
            </a:r>
          </a:p>
          <a:p>
            <a:pPr lvl="1"/>
            <a:r>
              <a:rPr lang="en-US" dirty="0"/>
              <a:t>Rows correspond to objects</a:t>
            </a:r>
          </a:p>
          <a:p>
            <a:pPr lvl="1"/>
            <a:r>
              <a:rPr lang="en-US" dirty="0"/>
              <a:t>Columns correspond to member variables</a:t>
            </a:r>
          </a:p>
          <a:p>
            <a:r>
              <a:rPr lang="en-US" dirty="0"/>
              <a:t>An object is accessed by a key, making the associated values available</a:t>
            </a:r>
          </a:p>
        </p:txBody>
      </p:sp>
    </p:spTree>
    <p:extLst>
      <p:ext uri="{BB962C8B-B14F-4D97-AF65-F5344CB8AC3E}">
        <p14:creationId xmlns:p14="http://schemas.microsoft.com/office/powerpoint/2010/main" val="39995619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52C1AE-341B-47E9-BC6F-DCD174CDA264}"/>
              </a:ext>
            </a:extLst>
          </p:cNvPr>
          <p:cNvSpPr>
            <a:spLocks noGrp="1"/>
          </p:cNvSpPr>
          <p:nvPr>
            <p:ph type="title"/>
            <p:custDataLst>
              <p:tags r:id="rId1"/>
            </p:custDataLst>
          </p:nvPr>
        </p:nvSpPr>
        <p:spPr>
          <a:xfrm>
            <a:off x="791146" y="2286000"/>
            <a:ext cx="2286000" cy="2286000"/>
          </a:xfrm>
          <a:prstGeom prst="roundRect">
            <a:avLst>
              <a:gd name="adj" fmla="val 14141"/>
            </a:avLst>
          </a:prstGeom>
          <a:solidFill>
            <a:schemeClr val="accent2"/>
          </a:solidFill>
          <a:ln>
            <a:noFill/>
          </a:ln>
        </p:spPr>
        <p:txBody>
          <a:bodyPr>
            <a:normAutofit/>
          </a:bodyPr>
          <a:lstStyle/>
          <a:p>
            <a:r>
              <a:rPr lang="en-US" sz="2400" dirty="0">
                <a:solidFill>
                  <a:srgbClr val="FFFFFF"/>
                </a:solidFill>
              </a:rPr>
              <a:t>The </a:t>
            </a:r>
            <a:r>
              <a:rPr lang="en-US" sz="2400" cap="none" dirty="0">
                <a:solidFill>
                  <a:srgbClr val="FFFFFF"/>
                </a:solidFill>
              </a:rPr>
              <a:t>Employee</a:t>
            </a:r>
            <a:r>
              <a:rPr lang="en-US" sz="2400" dirty="0">
                <a:solidFill>
                  <a:srgbClr val="FFFFFF"/>
                </a:solidFill>
              </a:rPr>
              <a:t> Class</a:t>
            </a:r>
          </a:p>
        </p:txBody>
      </p:sp>
      <p:sp>
        <p:nvSpPr>
          <p:cNvPr id="4" name="TextBox 3">
            <a:extLst>
              <a:ext uri="{FF2B5EF4-FFF2-40B4-BE49-F238E27FC236}">
                <a16:creationId xmlns:a16="http://schemas.microsoft.com/office/drawing/2014/main" id="{B0EAC4DE-40CC-55B2-8492-3C5A49F1FD03}"/>
              </a:ext>
            </a:extLst>
          </p:cNvPr>
          <p:cNvSpPr txBox="1"/>
          <p:nvPr>
            <p:custDataLst>
              <p:tags r:id="rId2"/>
            </p:custDataLst>
          </p:nvPr>
        </p:nvSpPr>
        <p:spPr>
          <a:xfrm>
            <a:off x="3463157" y="546528"/>
            <a:ext cx="8124496" cy="5632311"/>
          </a:xfrm>
          <a:prstGeom prst="rect">
            <a:avLst/>
          </a:prstGeom>
          <a:noFill/>
        </p:spPr>
        <p:txBody>
          <a:bodyPr wrap="square" rtlCol="0">
            <a:spAutoFit/>
          </a:bodyPr>
          <a:lstStyle/>
          <a:p>
            <a:pPr marL="0" indent="0">
              <a:spcBef>
                <a:spcPts val="0"/>
              </a:spcBef>
              <a:buNone/>
            </a:pPr>
            <a:r>
              <a:rPr lang="en-US" dirty="0">
                <a:latin typeface="Consolas" panose="020B0609020204030204" pitchFamily="49" charset="0"/>
              </a:rPr>
              <a:t>class Employee</a:t>
            </a:r>
          </a:p>
          <a:p>
            <a:pPr marL="0" indent="0">
              <a:spcBef>
                <a:spcPts val="0"/>
              </a:spcBef>
              <a:buNone/>
            </a:pPr>
            <a:r>
              <a:rPr lang="en-US" dirty="0">
                <a:latin typeface="Consolas" panose="020B0609020204030204" pitchFamily="49" charset="0"/>
              </a:rPr>
              <a:t>{</a:t>
            </a:r>
          </a:p>
          <a:p>
            <a:pPr marL="0" indent="0">
              <a:spcBef>
                <a:spcPts val="0"/>
              </a:spcBef>
              <a:buNone/>
            </a:pPr>
            <a:r>
              <a:rPr lang="en-US" dirty="0">
                <a:latin typeface="Consolas" panose="020B0609020204030204" pitchFamily="49" charset="0"/>
              </a:rPr>
              <a:t>    private:</a:t>
            </a:r>
          </a:p>
          <a:p>
            <a:pPr marL="0" indent="0">
              <a:spcBef>
                <a:spcPts val="0"/>
              </a:spcBef>
              <a:buNone/>
            </a:pPr>
            <a:r>
              <a:rPr lang="en-US" dirty="0">
                <a:latin typeface="Consolas" panose="020B0609020204030204" pitchFamily="49" charset="0"/>
              </a:rPr>
              <a:t>        string name;</a:t>
            </a:r>
          </a:p>
          <a:p>
            <a:pPr marL="0" indent="0">
              <a:spcBef>
                <a:spcPts val="0"/>
              </a:spcBef>
              <a:buNone/>
            </a:pPr>
            <a:r>
              <a:rPr lang="en-US" dirty="0">
                <a:latin typeface="Consolas" panose="020B0609020204030204" pitchFamily="49" charset="0"/>
              </a:rPr>
              <a:t>        string address;</a:t>
            </a:r>
          </a:p>
          <a:p>
            <a:pPr marL="0" indent="0">
              <a:spcBef>
                <a:spcPts val="0"/>
              </a:spcBef>
              <a:buNone/>
            </a:pPr>
            <a:endParaRPr lang="en-US" dirty="0">
              <a:latin typeface="Consolas" panose="020B0609020204030204" pitchFamily="49" charset="0"/>
            </a:endParaRPr>
          </a:p>
          <a:p>
            <a:pPr marL="0" indent="0">
              <a:spcBef>
                <a:spcPts val="0"/>
              </a:spcBef>
              <a:buNone/>
            </a:pPr>
            <a:r>
              <a:rPr lang="en-US" dirty="0">
                <a:latin typeface="Consolas" panose="020B0609020204030204" pitchFamily="49" charset="0"/>
              </a:rPr>
              <a:t>    public:</a:t>
            </a:r>
          </a:p>
          <a:p>
            <a:pPr marL="0" indent="0">
              <a:spcBef>
                <a:spcPts val="0"/>
              </a:spcBef>
              <a:buNone/>
            </a:pPr>
            <a:r>
              <a:rPr lang="en-US" dirty="0">
                <a:latin typeface="Consolas" panose="020B0609020204030204" pitchFamily="49" charset="0"/>
              </a:rPr>
              <a:t>        Employee(string n = "", string a = "")</a:t>
            </a:r>
          </a:p>
          <a:p>
            <a:pPr marL="0" indent="0">
              <a:spcBef>
                <a:spcPts val="0"/>
              </a:spcBef>
              <a:buNone/>
            </a:pPr>
            <a:r>
              <a:rPr lang="en-US" dirty="0">
                <a:latin typeface="Consolas" panose="020B0609020204030204" pitchFamily="49" charset="0"/>
              </a:rPr>
              <a:t>            : name(n), address(a) {}</a:t>
            </a:r>
          </a:p>
          <a:p>
            <a:pPr marL="0" indent="0">
              <a:spcBef>
                <a:spcPts val="0"/>
              </a:spcBef>
              <a:buNone/>
            </a:pPr>
            <a:endParaRPr lang="en-US" dirty="0">
              <a:latin typeface="Consolas" panose="020B0609020204030204" pitchFamily="49" charset="0"/>
            </a:endParaRPr>
          </a:p>
          <a:p>
            <a:pPr marL="0" indent="0">
              <a:spcBef>
                <a:spcPts val="0"/>
              </a:spcBef>
              <a:buNone/>
            </a:pPr>
            <a:r>
              <a:rPr lang="en-US" dirty="0">
                <a:latin typeface="Consolas" panose="020B0609020204030204" pitchFamily="49" charset="0"/>
              </a:rPr>
              <a:t>        bool operator==(Employee&amp; e) { return name == e.name; }</a:t>
            </a:r>
          </a:p>
          <a:p>
            <a:pPr marL="0" indent="0">
              <a:spcBef>
                <a:spcPts val="0"/>
              </a:spcBef>
              <a:buNone/>
            </a:pPr>
            <a:r>
              <a:rPr lang="en-US" dirty="0">
                <a:latin typeface="Consolas" panose="020B0609020204030204" pitchFamily="49" charset="0"/>
              </a:rPr>
              <a:t>        bool operator&lt;(Employee&amp; e) { return name &lt; e.name; }</a:t>
            </a:r>
          </a:p>
          <a:p>
            <a:pPr marL="0" indent="0">
              <a:spcBef>
                <a:spcPts val="0"/>
              </a:spcBef>
              <a:buNone/>
            </a:pPr>
            <a:endParaRPr lang="en-US" dirty="0">
              <a:latin typeface="Consolas" panose="020B0609020204030204" pitchFamily="49" charset="0"/>
            </a:endParaRPr>
          </a:p>
          <a:p>
            <a:pPr marL="0" indent="0">
              <a:spcBef>
                <a:spcPts val="0"/>
              </a:spcBef>
              <a:buNone/>
            </a:pPr>
            <a:r>
              <a:rPr lang="en-US" dirty="0">
                <a:latin typeface="Consolas" panose="020B0609020204030204" pitchFamily="49" charset="0"/>
              </a:rPr>
              <a:t>        friend ostream&amp; operator&lt;&lt;(ostream&amp; out, Employee&amp; me)</a:t>
            </a:r>
          </a:p>
          <a:p>
            <a:pPr marL="0" indent="0">
              <a:spcBef>
                <a:spcPts val="0"/>
              </a:spcBef>
              <a:buNone/>
            </a:pPr>
            <a:r>
              <a:rPr lang="en-US" dirty="0">
                <a:latin typeface="Consolas" panose="020B0609020204030204" pitchFamily="49" charset="0"/>
              </a:rPr>
              <a:t>        {</a:t>
            </a:r>
          </a:p>
          <a:p>
            <a:pPr marL="0" indent="0">
              <a:spcBef>
                <a:spcPts val="0"/>
              </a:spcBef>
              <a:buNone/>
            </a:pPr>
            <a:r>
              <a:rPr lang="en-US" dirty="0">
                <a:latin typeface="Consolas" panose="020B0609020204030204" pitchFamily="49" charset="0"/>
              </a:rPr>
              <a:t>            out &lt;&lt; me.name &lt;&lt; " " &lt;&lt; me.address;</a:t>
            </a:r>
          </a:p>
          <a:p>
            <a:pPr marL="0" indent="0">
              <a:spcBef>
                <a:spcPts val="0"/>
              </a:spcBef>
              <a:buNone/>
            </a:pPr>
            <a:r>
              <a:rPr lang="en-US" dirty="0">
                <a:latin typeface="Consolas" panose="020B0609020204030204" pitchFamily="49" charset="0"/>
              </a:rPr>
              <a:t>            return out;</a:t>
            </a:r>
          </a:p>
          <a:p>
            <a:pPr marL="0" indent="0">
              <a:spcBef>
                <a:spcPts val="0"/>
              </a:spcBef>
              <a:buNone/>
            </a:pPr>
            <a:r>
              <a:rPr lang="en-US" dirty="0">
                <a:latin typeface="Consolas" panose="020B0609020204030204" pitchFamily="49" charset="0"/>
              </a:rPr>
              <a:t>        }</a:t>
            </a:r>
          </a:p>
          <a:p>
            <a:pPr marL="0" indent="0">
              <a:spcBef>
                <a:spcPts val="0"/>
              </a:spcBef>
              <a:buNone/>
            </a:pPr>
            <a:r>
              <a:rPr lang="en-US" dirty="0">
                <a:latin typeface="Consolas" panose="020B0609020204030204" pitchFamily="49" charset="0"/>
              </a:rPr>
              <a:t>};</a:t>
            </a:r>
          </a:p>
          <a:p>
            <a:endParaRPr lang="en-US" dirty="0"/>
          </a:p>
        </p:txBody>
      </p:sp>
    </p:spTree>
    <p:extLst>
      <p:ext uri="{BB962C8B-B14F-4D97-AF65-F5344CB8AC3E}">
        <p14:creationId xmlns:p14="http://schemas.microsoft.com/office/powerpoint/2010/main" val="38007047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D3D697-516B-B4BC-DAC0-2C4474EA332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F3883D9-D40E-E514-9B37-070226859E5E}"/>
              </a:ext>
            </a:extLst>
          </p:cNvPr>
          <p:cNvSpPr>
            <a:spLocks noGrp="1"/>
          </p:cNvSpPr>
          <p:nvPr>
            <p:ph type="title"/>
            <p:custDataLst>
              <p:tags r:id="rId1"/>
            </p:custDataLst>
          </p:nvPr>
        </p:nvSpPr>
        <p:spPr>
          <a:xfrm>
            <a:off x="2231136" y="964692"/>
            <a:ext cx="7729728" cy="1188720"/>
          </a:xfrm>
          <a:prstGeom prst="roundRect">
            <a:avLst>
              <a:gd name="adj" fmla="val 14141"/>
            </a:avLst>
          </a:prstGeom>
          <a:solidFill>
            <a:schemeClr val="accent2"/>
          </a:solidFill>
          <a:ln>
            <a:noFill/>
          </a:ln>
        </p:spPr>
        <p:txBody>
          <a:bodyPr>
            <a:normAutofit/>
          </a:bodyPr>
          <a:lstStyle/>
          <a:p>
            <a:r>
              <a:rPr lang="en-US" sz="2400" dirty="0">
                <a:solidFill>
                  <a:srgbClr val="FFFFFF"/>
                </a:solidFill>
              </a:rPr>
              <a:t>The </a:t>
            </a:r>
            <a:r>
              <a:rPr lang="en-US" sz="2400" cap="none" dirty="0">
                <a:solidFill>
                  <a:srgbClr val="FFFFFF"/>
                </a:solidFill>
              </a:rPr>
              <a:t>Tree</a:t>
            </a:r>
            <a:r>
              <a:rPr lang="en-US" sz="2400" dirty="0">
                <a:solidFill>
                  <a:srgbClr val="FFFFFF"/>
                </a:solidFill>
              </a:rPr>
              <a:t> Class</a:t>
            </a:r>
          </a:p>
        </p:txBody>
      </p:sp>
      <p:sp>
        <p:nvSpPr>
          <p:cNvPr id="3" name="Content Placeholder 2">
            <a:extLst>
              <a:ext uri="{FF2B5EF4-FFF2-40B4-BE49-F238E27FC236}">
                <a16:creationId xmlns:a16="http://schemas.microsoft.com/office/drawing/2014/main" id="{F0A58FAB-8618-12C5-DC62-B6BF1DB80683}"/>
              </a:ext>
            </a:extLst>
          </p:cNvPr>
          <p:cNvSpPr>
            <a:spLocks noGrp="1"/>
          </p:cNvSpPr>
          <p:nvPr>
            <p:ph sz="half" idx="1"/>
            <p:custDataLst>
              <p:tags r:id="rId2"/>
            </p:custDataLst>
          </p:nvPr>
        </p:nvSpPr>
        <p:spPr>
          <a:xfrm>
            <a:off x="1583436" y="2517228"/>
            <a:ext cx="4270247" cy="3589282"/>
          </a:xfrm>
        </p:spPr>
        <p:txBody>
          <a:bodyPr>
            <a:normAutofit/>
          </a:bodyPr>
          <a:lstStyle/>
          <a:p>
            <a:pPr marL="0" indent="0">
              <a:spcBef>
                <a:spcPts val="0"/>
              </a:spcBef>
              <a:buNone/>
            </a:pPr>
            <a:r>
              <a:rPr lang="en-US" sz="1700" dirty="0">
                <a:latin typeface="Consolas" panose="020B0609020204030204" pitchFamily="49" charset="0"/>
              </a:rPr>
              <a:t>template &lt;class T&gt;</a:t>
            </a:r>
          </a:p>
          <a:p>
            <a:pPr marL="0" indent="0">
              <a:spcBef>
                <a:spcPts val="0"/>
              </a:spcBef>
              <a:buNone/>
            </a:pPr>
            <a:r>
              <a:rPr lang="en-US" sz="1700" dirty="0">
                <a:latin typeface="Consolas" panose="020B0609020204030204" pitchFamily="49" charset="0"/>
              </a:rPr>
              <a:t>class Tree</a:t>
            </a:r>
          </a:p>
          <a:p>
            <a:pPr marL="0" indent="0">
              <a:spcBef>
                <a:spcPts val="0"/>
              </a:spcBef>
              <a:buNone/>
            </a:pPr>
            <a:r>
              <a:rPr lang="en-US" sz="1700" dirty="0">
                <a:latin typeface="Consolas" panose="020B0609020204030204" pitchFamily="49" charset="0"/>
              </a:rPr>
              <a:t>{</a:t>
            </a:r>
          </a:p>
          <a:p>
            <a:pPr marL="0" indent="0">
              <a:spcBef>
                <a:spcPts val="0"/>
              </a:spcBef>
              <a:buNone/>
            </a:pPr>
            <a:r>
              <a:rPr lang="en-US" sz="1700" dirty="0">
                <a:latin typeface="Consolas" panose="020B0609020204030204" pitchFamily="49" charset="0"/>
              </a:rPr>
              <a:t>    private:</a:t>
            </a:r>
          </a:p>
          <a:p>
            <a:pPr marL="0" indent="0">
              <a:spcBef>
                <a:spcPts val="0"/>
              </a:spcBef>
              <a:buNone/>
            </a:pPr>
            <a:r>
              <a:rPr lang="en-US" sz="1700" dirty="0">
                <a:latin typeface="Consolas" panose="020B0609020204030204" pitchFamily="49" charset="0"/>
              </a:rPr>
              <a:t>        </a:t>
            </a:r>
            <a:r>
              <a:rPr lang="en-US" sz="1700" dirty="0">
                <a:solidFill>
                  <a:srgbClr val="FF0000"/>
                </a:solidFill>
                <a:latin typeface="Consolas" panose="020B0609020204030204" pitchFamily="49" charset="0"/>
              </a:rPr>
              <a:t>T         </a:t>
            </a:r>
            <a:r>
              <a:rPr lang="en-US" sz="1700" dirty="0">
                <a:latin typeface="Consolas" panose="020B0609020204030204" pitchFamily="49" charset="0"/>
              </a:rPr>
              <a:t>data;</a:t>
            </a:r>
          </a:p>
          <a:p>
            <a:pPr marL="0" indent="0">
              <a:spcBef>
                <a:spcPts val="0"/>
              </a:spcBef>
              <a:buNone/>
            </a:pPr>
            <a:r>
              <a:rPr lang="en-US" sz="1700" dirty="0">
                <a:latin typeface="Consolas" panose="020B0609020204030204" pitchFamily="49" charset="0"/>
              </a:rPr>
              <a:t>        Tree</a:t>
            </a:r>
            <a:r>
              <a:rPr lang="en-US" sz="1700" dirty="0">
                <a:solidFill>
                  <a:srgbClr val="FF0000"/>
                </a:solidFill>
                <a:latin typeface="Consolas" panose="020B0609020204030204" pitchFamily="49" charset="0"/>
              </a:rPr>
              <a:t>&lt;T&gt;*  </a:t>
            </a:r>
            <a:r>
              <a:rPr lang="en-US" sz="1700" dirty="0">
                <a:latin typeface="Consolas" panose="020B0609020204030204" pitchFamily="49" charset="0"/>
              </a:rPr>
              <a:t>left = nullptr;</a:t>
            </a:r>
          </a:p>
          <a:p>
            <a:pPr marL="0" indent="0">
              <a:spcBef>
                <a:spcPts val="0"/>
              </a:spcBef>
              <a:buNone/>
            </a:pPr>
            <a:r>
              <a:rPr lang="en-US" sz="1700" dirty="0">
                <a:latin typeface="Consolas" panose="020B0609020204030204" pitchFamily="49" charset="0"/>
              </a:rPr>
              <a:t>        Tree</a:t>
            </a:r>
            <a:r>
              <a:rPr lang="en-US" sz="1700" dirty="0">
                <a:solidFill>
                  <a:srgbClr val="FF0000"/>
                </a:solidFill>
                <a:latin typeface="Consolas" panose="020B0609020204030204" pitchFamily="49" charset="0"/>
              </a:rPr>
              <a:t>&lt;T&gt;*  </a:t>
            </a:r>
            <a:r>
              <a:rPr lang="en-US" sz="1700" dirty="0">
                <a:latin typeface="Consolas" panose="020B0609020204030204" pitchFamily="49" charset="0"/>
              </a:rPr>
              <a:t>right = nullptr;</a:t>
            </a:r>
          </a:p>
          <a:p>
            <a:pPr marL="0" indent="0">
              <a:spcBef>
                <a:spcPts val="0"/>
              </a:spcBef>
              <a:buNone/>
            </a:pPr>
            <a:r>
              <a:rPr lang="en-US" sz="1700" dirty="0">
                <a:latin typeface="Consolas" panose="020B0609020204030204" pitchFamily="49" charset="0"/>
              </a:rPr>
              <a:t>    public:</a:t>
            </a:r>
          </a:p>
          <a:p>
            <a:pPr marL="0" indent="0">
              <a:spcBef>
                <a:spcPts val="0"/>
              </a:spcBef>
              <a:buNone/>
            </a:pPr>
            <a:r>
              <a:rPr lang="en-US" sz="1700" dirty="0">
                <a:latin typeface="Consolas" panose="020B0609020204030204" pitchFamily="49" charset="0"/>
              </a:rPr>
              <a:t>        ~Tree();</a:t>
            </a:r>
          </a:p>
          <a:p>
            <a:pPr marL="0" indent="0">
              <a:spcBef>
                <a:spcPts val="0"/>
              </a:spcBef>
              <a:buNone/>
            </a:pPr>
            <a:r>
              <a:rPr lang="en-US" sz="1700" dirty="0">
                <a:latin typeface="Consolas" panose="020B0609020204030204" pitchFamily="49" charset="0"/>
              </a:rPr>
              <a:t>        </a:t>
            </a:r>
            <a:r>
              <a:rPr lang="en-US" sz="1700" dirty="0">
                <a:solidFill>
                  <a:srgbClr val="FF0000"/>
                </a:solidFill>
                <a:latin typeface="Consolas" panose="020B0609020204030204" pitchFamily="49" charset="0"/>
              </a:rPr>
              <a:t>T*</a:t>
            </a:r>
            <a:r>
              <a:rPr lang="en-US" sz="1700" dirty="0">
                <a:latin typeface="Consolas" panose="020B0609020204030204" pitchFamily="49" charset="0"/>
              </a:rPr>
              <a:t> insert(</a:t>
            </a:r>
            <a:r>
              <a:rPr lang="en-US" sz="1700" dirty="0">
                <a:solidFill>
                  <a:srgbClr val="FF0000"/>
                </a:solidFill>
                <a:latin typeface="Consolas" panose="020B0609020204030204" pitchFamily="49" charset="0"/>
              </a:rPr>
              <a:t>T</a:t>
            </a:r>
            <a:r>
              <a:rPr lang="en-US" sz="1700" dirty="0">
                <a:latin typeface="Consolas" panose="020B0609020204030204" pitchFamily="49" charset="0"/>
              </a:rPr>
              <a:t> key);</a:t>
            </a:r>
          </a:p>
          <a:p>
            <a:pPr marL="0" indent="0">
              <a:spcBef>
                <a:spcPts val="0"/>
              </a:spcBef>
              <a:buNone/>
            </a:pPr>
            <a:r>
              <a:rPr lang="en-US" sz="1700" dirty="0">
                <a:latin typeface="Consolas" panose="020B0609020204030204" pitchFamily="49" charset="0"/>
              </a:rPr>
              <a:t>        </a:t>
            </a:r>
            <a:r>
              <a:rPr lang="en-US" sz="1700" dirty="0">
                <a:solidFill>
                  <a:srgbClr val="FF0000"/>
                </a:solidFill>
                <a:latin typeface="Consolas" panose="020B0609020204030204" pitchFamily="49" charset="0"/>
              </a:rPr>
              <a:t>T*</a:t>
            </a:r>
            <a:r>
              <a:rPr lang="en-US" sz="1700" dirty="0">
                <a:latin typeface="Consolas" panose="020B0609020204030204" pitchFamily="49" charset="0"/>
              </a:rPr>
              <a:t> search(</a:t>
            </a:r>
            <a:r>
              <a:rPr lang="en-US" sz="1700" dirty="0">
                <a:solidFill>
                  <a:srgbClr val="FF0000"/>
                </a:solidFill>
                <a:latin typeface="Consolas" panose="020B0609020204030204" pitchFamily="49" charset="0"/>
              </a:rPr>
              <a:t>T</a:t>
            </a:r>
            <a:r>
              <a:rPr lang="en-US" sz="1700" dirty="0">
                <a:latin typeface="Consolas" panose="020B0609020204030204" pitchFamily="49" charset="0"/>
              </a:rPr>
              <a:t> key);</a:t>
            </a:r>
          </a:p>
          <a:p>
            <a:pPr marL="0" indent="0">
              <a:spcBef>
                <a:spcPts val="0"/>
              </a:spcBef>
              <a:buNone/>
            </a:pPr>
            <a:r>
              <a:rPr lang="en-US" sz="1700" dirty="0">
                <a:latin typeface="Consolas" panose="020B0609020204030204" pitchFamily="49" charset="0"/>
              </a:rPr>
              <a:t>        void remove(</a:t>
            </a:r>
            <a:r>
              <a:rPr lang="en-US" sz="1700" dirty="0">
                <a:solidFill>
                  <a:srgbClr val="FF0000"/>
                </a:solidFill>
                <a:latin typeface="Consolas" panose="020B0609020204030204" pitchFamily="49" charset="0"/>
              </a:rPr>
              <a:t>T</a:t>
            </a:r>
            <a:r>
              <a:rPr lang="en-US" sz="1700" dirty="0">
                <a:latin typeface="Consolas" panose="020B0609020204030204" pitchFamily="49" charset="0"/>
              </a:rPr>
              <a:t> key);</a:t>
            </a:r>
          </a:p>
          <a:p>
            <a:pPr marL="0" indent="0">
              <a:spcBef>
                <a:spcPts val="0"/>
              </a:spcBef>
              <a:buNone/>
            </a:pPr>
            <a:r>
              <a:rPr lang="en-US" sz="1700" dirty="0">
                <a:latin typeface="Consolas" panose="020B0609020204030204" pitchFamily="49" charset="0"/>
              </a:rPr>
              <a:t>};</a:t>
            </a:r>
            <a:endParaRPr lang="en-US" sz="1700" dirty="0"/>
          </a:p>
          <a:p>
            <a:pPr marL="0" indent="0">
              <a:spcBef>
                <a:spcPts val="0"/>
              </a:spcBef>
              <a:buNone/>
            </a:pPr>
            <a:endParaRPr lang="en-US" dirty="0">
              <a:latin typeface="MS Shell Dlg 2" panose="020B0604030504040204" pitchFamily="34" charset="0"/>
            </a:endParaRPr>
          </a:p>
        </p:txBody>
      </p:sp>
      <p:sp>
        <p:nvSpPr>
          <p:cNvPr id="5" name="Content Placeholder 4">
            <a:extLst>
              <a:ext uri="{FF2B5EF4-FFF2-40B4-BE49-F238E27FC236}">
                <a16:creationId xmlns:a16="http://schemas.microsoft.com/office/drawing/2014/main" id="{008AB336-0BE9-016E-FBC4-B375220BED88}"/>
              </a:ext>
            </a:extLst>
          </p:cNvPr>
          <p:cNvSpPr>
            <a:spLocks noGrp="1"/>
          </p:cNvSpPr>
          <p:nvPr>
            <p:ph sz="half" idx="2"/>
            <p:custDataLst>
              <p:tags r:id="rId3"/>
            </p:custDataLst>
          </p:nvPr>
        </p:nvSpPr>
        <p:spPr>
          <a:xfrm>
            <a:off x="6338315" y="2517227"/>
            <a:ext cx="4270247" cy="3510455"/>
          </a:xfrm>
        </p:spPr>
        <p:txBody>
          <a:bodyPr>
            <a:noAutofit/>
          </a:bodyPr>
          <a:lstStyle/>
          <a:p>
            <a:pPr marL="0" indent="0">
              <a:spcBef>
                <a:spcPts val="0"/>
              </a:spcBef>
              <a:buNone/>
            </a:pPr>
            <a:r>
              <a:rPr lang="en-US" sz="1600" dirty="0">
                <a:latin typeface="Consolas" panose="020B0609020204030204" pitchFamily="49" charset="0"/>
              </a:rPr>
              <a:t>#include &lt;iostream&gt;</a:t>
            </a:r>
          </a:p>
          <a:p>
            <a:pPr marL="0" indent="0">
              <a:spcBef>
                <a:spcPts val="0"/>
              </a:spcBef>
              <a:buNone/>
            </a:pPr>
            <a:r>
              <a:rPr lang="en-US" sz="1600" dirty="0">
                <a:latin typeface="Consolas" panose="020B0609020204030204" pitchFamily="49" charset="0"/>
              </a:rPr>
              <a:t>#include &lt;string&gt;</a:t>
            </a:r>
          </a:p>
          <a:p>
            <a:pPr marL="0" indent="0">
              <a:spcBef>
                <a:spcPts val="0"/>
              </a:spcBef>
              <a:buNone/>
            </a:pPr>
            <a:r>
              <a:rPr lang="en-US" sz="1600" dirty="0">
                <a:latin typeface="Consolas" panose="020B0609020204030204" pitchFamily="49" charset="0"/>
              </a:rPr>
              <a:t>#include "Tree.h"</a:t>
            </a:r>
          </a:p>
          <a:p>
            <a:pPr marL="0" indent="0">
              <a:spcBef>
                <a:spcPts val="0"/>
              </a:spcBef>
              <a:buNone/>
            </a:pPr>
            <a:r>
              <a:rPr lang="en-US" sz="1600" dirty="0">
                <a:latin typeface="Consolas" panose="020B0609020204030204" pitchFamily="49" charset="0"/>
              </a:rPr>
              <a:t>#include "Employee.h"</a:t>
            </a:r>
          </a:p>
          <a:p>
            <a:pPr marL="0" indent="0">
              <a:spcBef>
                <a:spcPts val="0"/>
              </a:spcBef>
              <a:buNone/>
            </a:pPr>
            <a:r>
              <a:rPr lang="en-US" sz="1600" dirty="0">
                <a:latin typeface="Consolas" panose="020B0609020204030204" pitchFamily="49" charset="0"/>
              </a:rPr>
              <a:t>using namespace std;</a:t>
            </a:r>
          </a:p>
          <a:p>
            <a:pPr marL="0" indent="0">
              <a:spcBef>
                <a:spcPts val="0"/>
              </a:spcBef>
              <a:buNone/>
            </a:pPr>
            <a:endParaRPr lang="en-US" sz="1600" dirty="0">
              <a:latin typeface="Consolas" panose="020B0609020204030204" pitchFamily="49" charset="0"/>
            </a:endParaRPr>
          </a:p>
          <a:p>
            <a:pPr marL="0" indent="0">
              <a:spcBef>
                <a:spcPts val="0"/>
              </a:spcBef>
              <a:buNone/>
            </a:pPr>
            <a:endParaRPr lang="en-US" sz="1600" dirty="0">
              <a:latin typeface="Consolas" panose="020B0609020204030204" pitchFamily="49" charset="0"/>
            </a:endParaRPr>
          </a:p>
          <a:p>
            <a:pPr marL="0" indent="0">
              <a:spcBef>
                <a:spcPts val="0"/>
              </a:spcBef>
              <a:buNone/>
            </a:pPr>
            <a:r>
              <a:rPr lang="en-US" sz="1600" dirty="0">
                <a:latin typeface="Consolas" panose="020B0609020204030204" pitchFamily="49" charset="0"/>
              </a:rPr>
              <a:t>int main()</a:t>
            </a:r>
          </a:p>
          <a:p>
            <a:pPr marL="0" indent="0">
              <a:spcBef>
                <a:spcPts val="0"/>
              </a:spcBef>
              <a:buNone/>
            </a:pPr>
            <a:r>
              <a:rPr lang="en-US" sz="1600" dirty="0">
                <a:latin typeface="Consolas" panose="020B0609020204030204" pitchFamily="49" charset="0"/>
              </a:rPr>
              <a:t>{</a:t>
            </a:r>
          </a:p>
          <a:p>
            <a:pPr marL="0" indent="0">
              <a:spcBef>
                <a:spcPts val="0"/>
              </a:spcBef>
              <a:buNone/>
            </a:pPr>
            <a:r>
              <a:rPr lang="en-US" sz="1600" dirty="0">
                <a:latin typeface="Consolas" panose="020B0609020204030204" pitchFamily="49" charset="0"/>
              </a:rPr>
              <a:t>    Tree</a:t>
            </a:r>
            <a:r>
              <a:rPr lang="en-US" sz="1600" dirty="0">
                <a:solidFill>
                  <a:srgbClr val="FF0000"/>
                </a:solidFill>
                <a:latin typeface="Consolas" panose="020B0609020204030204" pitchFamily="49" charset="0"/>
              </a:rPr>
              <a:t>&lt;Employee&gt;  </a:t>
            </a:r>
            <a:r>
              <a:rPr lang="en-US" sz="1600" dirty="0">
                <a:latin typeface="Consolas" panose="020B0609020204030204" pitchFamily="49" charset="0"/>
              </a:rPr>
              <a:t>tree;</a:t>
            </a:r>
          </a:p>
          <a:p>
            <a:pPr marL="0" indent="0">
              <a:spcBef>
                <a:spcPts val="0"/>
              </a:spcBef>
              <a:buNone/>
            </a:pPr>
            <a:r>
              <a:rPr lang="en-US" sz="1600" dirty="0">
                <a:latin typeface="Consolas" panose="020B0609020204030204" pitchFamily="49" charset="0"/>
              </a:rPr>
              <a:t>        . . .</a:t>
            </a:r>
          </a:p>
          <a:p>
            <a:pPr marL="0" indent="0">
              <a:spcBef>
                <a:spcPts val="0"/>
              </a:spcBef>
              <a:buNone/>
            </a:pPr>
            <a:r>
              <a:rPr lang="en-US" sz="1600" dirty="0">
                <a:latin typeface="Consolas" panose="020B0609020204030204" pitchFamily="49" charset="0"/>
              </a:rPr>
              <a:t>}</a:t>
            </a:r>
            <a:endParaRPr lang="en-US" sz="1600" dirty="0"/>
          </a:p>
        </p:txBody>
      </p:sp>
    </p:spTree>
    <p:extLst>
      <p:ext uri="{BB962C8B-B14F-4D97-AF65-F5344CB8AC3E}">
        <p14:creationId xmlns:p14="http://schemas.microsoft.com/office/powerpoint/2010/main" val="12169448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FF08CF-3D7A-417D-E02B-6639C55FAC06}"/>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Recursive Data Structures</a:t>
            </a:r>
          </a:p>
        </p:txBody>
      </p:sp>
      <p:sp>
        <p:nvSpPr>
          <p:cNvPr id="4" name="Content Placeholder 3">
            <a:extLst>
              <a:ext uri="{FF2B5EF4-FFF2-40B4-BE49-F238E27FC236}">
                <a16:creationId xmlns:a16="http://schemas.microsoft.com/office/drawing/2014/main" id="{57A1CF7C-99B6-DDD2-6D90-65018D5299B9}"/>
              </a:ext>
            </a:extLst>
          </p:cNvPr>
          <p:cNvSpPr>
            <a:spLocks noGrp="1"/>
          </p:cNvSpPr>
          <p:nvPr>
            <p:ph sz="half" idx="2"/>
            <p:custDataLst>
              <p:tags r:id="rId2"/>
            </p:custDataLst>
          </p:nvPr>
        </p:nvSpPr>
        <p:spPr>
          <a:xfrm>
            <a:off x="6338315" y="2638044"/>
            <a:ext cx="4270247" cy="3101982"/>
          </a:xfrm>
        </p:spPr>
        <p:txBody>
          <a:bodyPr/>
          <a:lstStyle/>
          <a:p>
            <a:pPr marL="0" indent="0">
              <a:spcBef>
                <a:spcPts val="0"/>
              </a:spcBef>
              <a:buNone/>
            </a:pPr>
            <a:r>
              <a:rPr lang="en-US" dirty="0">
                <a:latin typeface="Consolas" panose="020B0609020204030204" pitchFamily="49" charset="0"/>
              </a:rPr>
              <a:t>template &lt;class T&gt;</a:t>
            </a:r>
          </a:p>
          <a:p>
            <a:pPr marL="0" indent="0">
              <a:spcBef>
                <a:spcPts val="0"/>
              </a:spcBef>
              <a:buNone/>
            </a:pPr>
            <a:r>
              <a:rPr lang="en-US" dirty="0">
                <a:latin typeface="Consolas" panose="020B0609020204030204" pitchFamily="49" charset="0"/>
              </a:rPr>
              <a:t>Tree&lt;T&gt;::~Tree()</a:t>
            </a:r>
          </a:p>
          <a:p>
            <a:pPr marL="0" indent="0">
              <a:spcBef>
                <a:spcPts val="0"/>
              </a:spcBef>
              <a:buNone/>
            </a:pPr>
            <a:r>
              <a:rPr lang="en-US" dirty="0">
                <a:latin typeface="Consolas" panose="020B0609020204030204" pitchFamily="49" charset="0"/>
              </a:rPr>
              <a:t>{</a:t>
            </a:r>
          </a:p>
          <a:p>
            <a:pPr marL="0" indent="0">
              <a:spcBef>
                <a:spcPts val="0"/>
              </a:spcBef>
              <a:buNone/>
            </a:pPr>
            <a:r>
              <a:rPr lang="en-US" dirty="0">
                <a:latin typeface="Consolas" panose="020B0609020204030204" pitchFamily="49" charset="0"/>
              </a:rPr>
              <a:t>    if (left != nullptr)</a:t>
            </a:r>
          </a:p>
          <a:p>
            <a:pPr marL="0" indent="0">
              <a:spcBef>
                <a:spcPts val="0"/>
              </a:spcBef>
              <a:buNone/>
            </a:pPr>
            <a:r>
              <a:rPr lang="en-US" dirty="0">
                <a:latin typeface="Consolas" panose="020B0609020204030204" pitchFamily="49" charset="0"/>
              </a:rPr>
              <a:t>        delete left;</a:t>
            </a:r>
          </a:p>
          <a:p>
            <a:pPr marL="0" indent="0">
              <a:spcBef>
                <a:spcPts val="0"/>
              </a:spcBef>
              <a:buNone/>
            </a:pPr>
            <a:r>
              <a:rPr lang="en-US" dirty="0">
                <a:latin typeface="Consolas" panose="020B0609020204030204" pitchFamily="49" charset="0"/>
              </a:rPr>
              <a:t>    if (right != nullptr)</a:t>
            </a:r>
          </a:p>
          <a:p>
            <a:pPr marL="0" indent="0">
              <a:spcBef>
                <a:spcPts val="0"/>
              </a:spcBef>
              <a:buNone/>
            </a:pPr>
            <a:r>
              <a:rPr lang="en-US" dirty="0">
                <a:latin typeface="Consolas" panose="020B0609020204030204" pitchFamily="49" charset="0"/>
              </a:rPr>
              <a:t>        delete right;</a:t>
            </a:r>
          </a:p>
          <a:p>
            <a:pPr marL="0" indent="0">
              <a:spcBef>
                <a:spcPts val="0"/>
              </a:spcBef>
              <a:buNone/>
            </a:pPr>
            <a:r>
              <a:rPr lang="en-US" dirty="0">
                <a:latin typeface="Consolas" panose="020B0609020204030204" pitchFamily="49" charset="0"/>
              </a:rPr>
              <a:t>    //cout &lt;&lt; data &lt;&lt; endl;     </a:t>
            </a:r>
          </a:p>
          <a:p>
            <a:pPr marL="0" indent="0">
              <a:spcBef>
                <a:spcPts val="0"/>
              </a:spcBef>
              <a:buNone/>
            </a:pPr>
            <a:r>
              <a:rPr lang="en-US" dirty="0">
                <a:latin typeface="Consolas" panose="020B0609020204030204" pitchFamily="49" charset="0"/>
              </a:rPr>
              <a:t>}</a:t>
            </a:r>
          </a:p>
        </p:txBody>
      </p:sp>
      <p:pic>
        <p:nvPicPr>
          <p:cNvPr id="5" name="Content Placeholder 12">
            <a:extLst>
              <a:ext uri="{FF2B5EF4-FFF2-40B4-BE49-F238E27FC236}">
                <a16:creationId xmlns:a16="http://schemas.microsoft.com/office/drawing/2014/main" id="{8DC09A82-E225-2C66-85BA-B66C9BA7A6B3}"/>
              </a:ext>
            </a:extLst>
          </p:cNvPr>
          <p:cNvPicPr>
            <a:picLocks noGrp="1" noChangeAspect="1"/>
          </p:cNvPicPr>
          <p:nvPr>
            <p:ph sz="half" idx="1"/>
          </p:nvPr>
        </p:nvPicPr>
        <p:blipFill>
          <a:blip r:embed="rId5"/>
          <a:stretch>
            <a:fillRect/>
          </a:stretch>
        </p:blipFill>
        <p:spPr>
          <a:xfrm>
            <a:off x="2017987" y="2520474"/>
            <a:ext cx="3158126" cy="3101982"/>
          </a:xfrm>
        </p:spPr>
      </p:pic>
    </p:spTree>
    <p:extLst>
      <p:ext uri="{BB962C8B-B14F-4D97-AF65-F5344CB8AC3E}">
        <p14:creationId xmlns:p14="http://schemas.microsoft.com/office/powerpoint/2010/main" val="3735717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DE2670-90A7-8FD7-F5A0-0354F137DA8D}"/>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pointer initialization</a:t>
            </a:r>
          </a:p>
        </p:txBody>
      </p:sp>
      <p:sp>
        <p:nvSpPr>
          <p:cNvPr id="6" name="Content Placeholder 5">
            <a:extLst>
              <a:ext uri="{FF2B5EF4-FFF2-40B4-BE49-F238E27FC236}">
                <a16:creationId xmlns:a16="http://schemas.microsoft.com/office/drawing/2014/main" id="{B1A21068-E11C-F5E6-D4CD-935126FFD917}"/>
              </a:ext>
            </a:extLst>
          </p:cNvPr>
          <p:cNvSpPr>
            <a:spLocks noGrp="1"/>
          </p:cNvSpPr>
          <p:nvPr>
            <p:ph sz="half" idx="1"/>
            <p:custDataLst>
              <p:tags r:id="rId2"/>
            </p:custDataLst>
          </p:nvPr>
        </p:nvSpPr>
        <p:spPr>
          <a:xfrm>
            <a:off x="1581912" y="2638044"/>
            <a:ext cx="4271771" cy="3101982"/>
          </a:xfrm>
        </p:spPr>
        <p:txBody>
          <a:bodyPr/>
          <a:lstStyle/>
          <a:p>
            <a:r>
              <a:rPr lang="en-US" dirty="0">
                <a:latin typeface="Consolas" panose="020B0609020204030204" pitchFamily="49" charset="0"/>
              </a:rPr>
              <a:t>Tree&lt;T&gt;* top = this;</a:t>
            </a:r>
          </a:p>
          <a:p>
            <a:r>
              <a:rPr lang="en-US" dirty="0">
                <a:latin typeface="Consolas" panose="020B0609020204030204" pitchFamily="49" charset="0"/>
              </a:rPr>
              <a:t>Tree&lt;T&gt;* bottom = right;</a:t>
            </a:r>
          </a:p>
          <a:p>
            <a:endParaRPr lang="en-US" dirty="0">
              <a:latin typeface="Consolas" panose="020B0609020204030204" pitchFamily="49" charset="0"/>
            </a:endParaRPr>
          </a:p>
          <a:p>
            <a:r>
              <a:rPr lang="en-US" dirty="0">
                <a:latin typeface="Consolas" panose="020B0609020204030204" pitchFamily="49" charset="0"/>
              </a:rPr>
              <a:t>top = bottom;</a:t>
            </a:r>
          </a:p>
          <a:p>
            <a:r>
              <a:rPr lang="en-US" dirty="0">
                <a:latin typeface="Consolas" panose="020B0609020204030204" pitchFamily="49" charset="0"/>
              </a:rPr>
              <a:t>Tree&lt;T&gt;* succ = bottom-&gt;right;</a:t>
            </a:r>
          </a:p>
        </p:txBody>
      </p:sp>
      <p:pic>
        <p:nvPicPr>
          <p:cNvPr id="10" name="Content Placeholder 9">
            <a:extLst>
              <a:ext uri="{FF2B5EF4-FFF2-40B4-BE49-F238E27FC236}">
                <a16:creationId xmlns:a16="http://schemas.microsoft.com/office/drawing/2014/main" id="{7C83BF81-0E5A-10E2-0CF7-567DED6B1F9B}"/>
              </a:ext>
            </a:extLst>
          </p:cNvPr>
          <p:cNvPicPr>
            <a:picLocks noGrp="1" noChangeAspect="1"/>
          </p:cNvPicPr>
          <p:nvPr>
            <p:ph sz="half" idx="2"/>
          </p:nvPr>
        </p:nvPicPr>
        <p:blipFill>
          <a:blip r:embed="rId5"/>
          <a:stretch>
            <a:fillRect/>
          </a:stretch>
        </p:blipFill>
        <p:spPr>
          <a:xfrm>
            <a:off x="7097917" y="2638044"/>
            <a:ext cx="2756875" cy="3097612"/>
          </a:xfrm>
        </p:spPr>
      </p:pic>
    </p:spTree>
    <p:extLst>
      <p:ext uri="{BB962C8B-B14F-4D97-AF65-F5344CB8AC3E}">
        <p14:creationId xmlns:p14="http://schemas.microsoft.com/office/powerpoint/2010/main" val="17713603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04319A-1998-3B55-9060-AAC35BC51691}"/>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Descending the tree:</a:t>
            </a:r>
            <a:br>
              <a:rPr lang="en-US" dirty="0"/>
            </a:br>
            <a:r>
              <a:rPr lang="en-US" dirty="0"/>
              <a:t>Selecting a subtree</a:t>
            </a:r>
          </a:p>
        </p:txBody>
      </p:sp>
      <p:sp>
        <p:nvSpPr>
          <p:cNvPr id="3" name="Content Placeholder 2">
            <a:extLst>
              <a:ext uri="{FF2B5EF4-FFF2-40B4-BE49-F238E27FC236}">
                <a16:creationId xmlns:a16="http://schemas.microsoft.com/office/drawing/2014/main" id="{F81451BB-3C8F-B009-0FC8-96F6966B93F6}"/>
              </a:ext>
            </a:extLst>
          </p:cNvPr>
          <p:cNvSpPr>
            <a:spLocks noGrp="1"/>
          </p:cNvSpPr>
          <p:nvPr>
            <p:ph idx="1"/>
            <p:custDataLst>
              <p:tags r:id="rId2"/>
            </p:custDataLst>
          </p:nvPr>
        </p:nvSpPr>
        <p:spPr>
          <a:xfrm>
            <a:off x="1528527" y="3090226"/>
            <a:ext cx="9134946" cy="3101983"/>
          </a:xfrm>
        </p:spPr>
        <p:txBody>
          <a:bodyPr/>
          <a:lstStyle/>
          <a:p>
            <a:pPr>
              <a:spcAft>
                <a:spcPts val="1000"/>
              </a:spcAft>
            </a:pPr>
            <a:r>
              <a:rPr lang="en-US" dirty="0">
                <a:latin typeface="Consolas" panose="020B0609020204030204" pitchFamily="49" charset="0"/>
              </a:rPr>
              <a:t>top = bottom;</a:t>
            </a:r>
          </a:p>
          <a:p>
            <a:pPr>
              <a:spcBef>
                <a:spcPts val="0"/>
              </a:spcBef>
            </a:pPr>
            <a:r>
              <a:rPr lang="en-US" dirty="0">
                <a:latin typeface="Consolas" panose="020B0609020204030204" pitchFamily="49" charset="0"/>
              </a:rPr>
              <a:t>if (key &lt; bottom-&gt;data)</a:t>
            </a:r>
          </a:p>
          <a:p>
            <a:pPr marL="0" indent="0">
              <a:spcBef>
                <a:spcPts val="0"/>
              </a:spcBef>
              <a:buNone/>
            </a:pPr>
            <a:r>
              <a:rPr lang="en-US" dirty="0">
                <a:latin typeface="Consolas" panose="020B0609020204030204" pitchFamily="49" charset="0"/>
              </a:rPr>
              <a:t>      bottom = bottom-&gt;left;</a:t>
            </a:r>
          </a:p>
          <a:p>
            <a:pPr marL="0" indent="0">
              <a:spcBef>
                <a:spcPts val="0"/>
              </a:spcBef>
              <a:buNone/>
            </a:pPr>
            <a:r>
              <a:rPr lang="en-US" dirty="0">
                <a:latin typeface="Consolas" panose="020B0609020204030204" pitchFamily="49" charset="0"/>
              </a:rPr>
              <a:t>  else</a:t>
            </a:r>
          </a:p>
          <a:p>
            <a:pPr marL="0" indent="0">
              <a:spcBef>
                <a:spcPts val="0"/>
              </a:spcBef>
              <a:buNone/>
            </a:pPr>
            <a:r>
              <a:rPr lang="en-US" dirty="0">
                <a:latin typeface="Consolas" panose="020B0609020204030204" pitchFamily="49" charset="0"/>
              </a:rPr>
              <a:t>      bottom = bottom-&gt;right;</a:t>
            </a:r>
          </a:p>
          <a:p>
            <a:r>
              <a:rPr lang="en-US" dirty="0">
                <a:latin typeface="Consolas" panose="020B0609020204030204" pitchFamily="49" charset="0"/>
              </a:rPr>
              <a:t>bottom = (key &lt; bottom-&gt;data) ? bottom-&gt;left : bottom-&gt;right;</a:t>
            </a:r>
          </a:p>
          <a:p>
            <a:endParaRPr lang="en-US" dirty="0">
              <a:latin typeface="Consolas" panose="020B0609020204030204" pitchFamily="49" charset="0"/>
            </a:endParaRPr>
          </a:p>
          <a:p>
            <a:r>
              <a:rPr lang="en-US" dirty="0">
                <a:latin typeface="Consolas" panose="020B0609020204030204" pitchFamily="49" charset="0"/>
              </a:rPr>
              <a:t>((top != this &amp;&amp; key &lt; top-&gt;data) ? top-&gt;left : top-&gt;right) </a:t>
            </a:r>
            <a:r>
              <a:rPr lang="en-US" dirty="0">
                <a:solidFill>
                  <a:srgbClr val="FF0000"/>
                </a:solidFill>
                <a:latin typeface="Consolas" panose="020B0609020204030204" pitchFamily="49" charset="0"/>
              </a:rPr>
              <a:t>=</a:t>
            </a:r>
            <a:r>
              <a:rPr lang="en-US" dirty="0">
                <a:latin typeface="Consolas" panose="020B0609020204030204" pitchFamily="49" charset="0"/>
              </a:rPr>
              <a:t> bottom;</a:t>
            </a:r>
          </a:p>
        </p:txBody>
      </p:sp>
      <p:pic>
        <p:nvPicPr>
          <p:cNvPr id="5" name="Content Placeholder 12">
            <a:extLst>
              <a:ext uri="{FF2B5EF4-FFF2-40B4-BE49-F238E27FC236}">
                <a16:creationId xmlns:a16="http://schemas.microsoft.com/office/drawing/2014/main" id="{775AB754-3AE1-16FF-1630-A8261A3ABBD6}"/>
              </a:ext>
            </a:extLst>
          </p:cNvPr>
          <p:cNvPicPr>
            <a:picLocks noChangeAspect="1"/>
          </p:cNvPicPr>
          <p:nvPr/>
        </p:nvPicPr>
        <p:blipFill>
          <a:blip r:embed="rId5"/>
          <a:stretch>
            <a:fillRect/>
          </a:stretch>
        </p:blipFill>
        <p:spPr>
          <a:xfrm>
            <a:off x="8318639" y="2276690"/>
            <a:ext cx="2346332" cy="2304620"/>
          </a:xfrm>
          <a:prstGeom prst="rect">
            <a:avLst/>
          </a:prstGeom>
        </p:spPr>
      </p:pic>
    </p:spTree>
    <p:extLst>
      <p:ext uri="{BB962C8B-B14F-4D97-AF65-F5344CB8AC3E}">
        <p14:creationId xmlns:p14="http://schemas.microsoft.com/office/powerpoint/2010/main" val="36945106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87A00-A2F6-BFFD-AFDC-0832399F0417}"/>
              </a:ext>
            </a:extLst>
          </p:cNvPr>
          <p:cNvSpPr>
            <a:spLocks noGrp="1"/>
          </p:cNvSpPr>
          <p:nvPr>
            <p:ph type="title"/>
            <p:custDataLst>
              <p:tags r:id="rId1"/>
            </p:custDataLst>
          </p:nvPr>
        </p:nvSpPr>
        <p:spPr bwMode="black">
          <a:xfrm>
            <a:off x="6348248" y="964692"/>
            <a:ext cx="3612615" cy="1188720"/>
          </a:xfrm>
          <a:prstGeom prst="rect">
            <a:avLst/>
          </a:prstGeom>
          <a:solidFill>
            <a:srgbClr val="FFFFFF"/>
          </a:solidFill>
          <a:ln w="31750" cap="sq">
            <a:solidFill>
              <a:srgbClr val="404040"/>
            </a:solidFill>
            <a:miter lim="800000"/>
          </a:ln>
        </p:spPr>
        <p:txBody>
          <a:bodyPr/>
          <a:lstStyle/>
          <a:p>
            <a:r>
              <a:rPr lang="en-US" dirty="0"/>
              <a:t>The </a:t>
            </a:r>
            <a:r>
              <a:rPr lang="en-US" cap="none" dirty="0"/>
              <a:t>Tree insert </a:t>
            </a:r>
            <a:r>
              <a:rPr lang="en-US" dirty="0"/>
              <a:t>function</a:t>
            </a:r>
          </a:p>
        </p:txBody>
      </p:sp>
      <p:sp>
        <p:nvSpPr>
          <p:cNvPr id="3" name="Content Placeholder 2">
            <a:extLst>
              <a:ext uri="{FF2B5EF4-FFF2-40B4-BE49-F238E27FC236}">
                <a16:creationId xmlns:a16="http://schemas.microsoft.com/office/drawing/2014/main" id="{49094EFD-B365-6710-F7B4-1A30AF9EEC66}"/>
              </a:ext>
            </a:extLst>
          </p:cNvPr>
          <p:cNvSpPr>
            <a:spLocks noGrp="1"/>
          </p:cNvSpPr>
          <p:nvPr>
            <p:ph idx="1"/>
            <p:custDataLst>
              <p:tags r:id="rId2"/>
            </p:custDataLst>
          </p:nvPr>
        </p:nvSpPr>
        <p:spPr>
          <a:xfrm>
            <a:off x="1511929" y="525101"/>
            <a:ext cx="9162107" cy="5694630"/>
          </a:xfrm>
        </p:spPr>
        <p:txBody>
          <a:bodyPr>
            <a:noAutofit/>
          </a:bodyPr>
          <a:lstStyle/>
          <a:p>
            <a:pPr marL="0" indent="0">
              <a:spcBef>
                <a:spcPts val="0"/>
              </a:spcBef>
              <a:buNone/>
            </a:pPr>
            <a:r>
              <a:rPr lang="en-US" sz="1700" dirty="0">
                <a:latin typeface="Consolas" panose="020B0609020204030204" pitchFamily="49" charset="0"/>
              </a:rPr>
              <a:t>template &lt;class T&gt;</a:t>
            </a:r>
          </a:p>
          <a:p>
            <a:pPr marL="0" indent="0">
              <a:spcBef>
                <a:spcPts val="0"/>
              </a:spcBef>
              <a:buNone/>
            </a:pPr>
            <a:r>
              <a:rPr lang="en-US" sz="1700" dirty="0">
                <a:latin typeface="Consolas" panose="020B0609020204030204" pitchFamily="49" charset="0"/>
              </a:rPr>
              <a:t>T* Tree&lt;T&gt;::insert(T key)</a:t>
            </a:r>
          </a:p>
          <a:p>
            <a:pPr marL="0" indent="0">
              <a:spcBef>
                <a:spcPts val="0"/>
              </a:spcBef>
              <a:buNone/>
            </a:pPr>
            <a:r>
              <a:rPr lang="en-US" sz="1700" dirty="0">
                <a:latin typeface="Consolas" panose="020B0609020204030204" pitchFamily="49" charset="0"/>
              </a:rPr>
              <a:t>{</a:t>
            </a:r>
          </a:p>
          <a:p>
            <a:pPr marL="0" indent="0">
              <a:spcBef>
                <a:spcPts val="0"/>
              </a:spcBef>
              <a:buNone/>
            </a:pPr>
            <a:r>
              <a:rPr lang="en-US" sz="1700" dirty="0">
                <a:latin typeface="Consolas" panose="020B0609020204030204" pitchFamily="49" charset="0"/>
              </a:rPr>
              <a:t>    Tree&lt;T&gt;* top = this;</a:t>
            </a:r>
          </a:p>
          <a:p>
            <a:pPr marL="0" indent="0">
              <a:spcBef>
                <a:spcPts val="0"/>
              </a:spcBef>
              <a:buNone/>
            </a:pPr>
            <a:r>
              <a:rPr lang="en-US" sz="1700" dirty="0">
                <a:latin typeface="Consolas" panose="020B0609020204030204" pitchFamily="49" charset="0"/>
              </a:rPr>
              <a:t>    Tree&lt;T&gt;* bottom = right;</a:t>
            </a:r>
          </a:p>
          <a:p>
            <a:pPr marL="0" indent="0">
              <a:spcBef>
                <a:spcPts val="0"/>
              </a:spcBef>
              <a:buNone/>
            </a:pPr>
            <a:endParaRPr lang="en-US" sz="1700" dirty="0">
              <a:latin typeface="Consolas" panose="020B0609020204030204" pitchFamily="49" charset="0"/>
            </a:endParaRPr>
          </a:p>
          <a:p>
            <a:pPr marL="0" indent="0">
              <a:spcBef>
                <a:spcPts val="0"/>
              </a:spcBef>
              <a:buNone/>
            </a:pPr>
            <a:r>
              <a:rPr lang="en-US" sz="1700" dirty="0">
                <a:latin typeface="Consolas" panose="020B0609020204030204" pitchFamily="49" charset="0"/>
              </a:rPr>
              <a:t>    while (bottom != nullptr)</a:t>
            </a:r>
          </a:p>
          <a:p>
            <a:pPr marL="0" indent="0">
              <a:spcBef>
                <a:spcPts val="0"/>
              </a:spcBef>
              <a:buNone/>
            </a:pPr>
            <a:r>
              <a:rPr lang="en-US" sz="1700" dirty="0">
                <a:latin typeface="Consolas" panose="020B0609020204030204" pitchFamily="49" charset="0"/>
              </a:rPr>
              <a:t>    {</a:t>
            </a:r>
          </a:p>
          <a:p>
            <a:pPr marL="0" indent="0">
              <a:spcBef>
                <a:spcPts val="0"/>
              </a:spcBef>
              <a:buNone/>
            </a:pPr>
            <a:r>
              <a:rPr lang="en-US" sz="1700" dirty="0">
                <a:latin typeface="Consolas" panose="020B0609020204030204" pitchFamily="49" charset="0"/>
              </a:rPr>
              <a:t>        if (bottom-&gt;data == key)</a:t>
            </a:r>
          </a:p>
          <a:p>
            <a:pPr marL="0" indent="0">
              <a:spcBef>
                <a:spcPts val="0"/>
              </a:spcBef>
              <a:buNone/>
            </a:pPr>
            <a:r>
              <a:rPr lang="en-US" sz="1700" dirty="0">
                <a:latin typeface="Consolas" panose="020B0609020204030204" pitchFamily="49" charset="0"/>
              </a:rPr>
              <a:t>            return </a:t>
            </a:r>
            <a:r>
              <a:rPr lang="en-US" sz="1700" dirty="0">
                <a:solidFill>
                  <a:srgbClr val="FF0000"/>
                </a:solidFill>
                <a:latin typeface="Consolas" panose="020B0609020204030204" pitchFamily="49" charset="0"/>
              </a:rPr>
              <a:t>&amp;</a:t>
            </a:r>
            <a:r>
              <a:rPr lang="en-US" sz="1700" dirty="0">
                <a:latin typeface="Consolas" panose="020B0609020204030204" pitchFamily="49" charset="0"/>
              </a:rPr>
              <a:t>bottom-&gt;data;</a:t>
            </a:r>
          </a:p>
          <a:p>
            <a:pPr marL="0" indent="0">
              <a:spcBef>
                <a:spcPts val="0"/>
              </a:spcBef>
              <a:buNone/>
            </a:pPr>
            <a:endParaRPr lang="en-US" sz="1700" dirty="0">
              <a:latin typeface="Consolas" panose="020B0609020204030204" pitchFamily="49" charset="0"/>
            </a:endParaRPr>
          </a:p>
          <a:p>
            <a:pPr marL="0" indent="0">
              <a:spcBef>
                <a:spcPts val="0"/>
              </a:spcBef>
              <a:buNone/>
            </a:pPr>
            <a:r>
              <a:rPr lang="en-US" sz="1700" dirty="0">
                <a:latin typeface="Consolas" panose="020B0609020204030204" pitchFamily="49" charset="0"/>
              </a:rPr>
              <a:t>        top = bottom;</a:t>
            </a:r>
          </a:p>
          <a:p>
            <a:pPr marL="0" indent="0">
              <a:spcBef>
                <a:spcPts val="0"/>
              </a:spcBef>
              <a:buNone/>
            </a:pPr>
            <a:r>
              <a:rPr lang="en-US" sz="1700" dirty="0">
                <a:latin typeface="Consolas" panose="020B0609020204030204" pitchFamily="49" charset="0"/>
              </a:rPr>
              <a:t>        bottom </a:t>
            </a:r>
            <a:r>
              <a:rPr lang="en-US" sz="1700" dirty="0">
                <a:solidFill>
                  <a:srgbClr val="FF0000"/>
                </a:solidFill>
                <a:latin typeface="Consolas" panose="020B0609020204030204" pitchFamily="49" charset="0"/>
              </a:rPr>
              <a:t>=</a:t>
            </a:r>
            <a:r>
              <a:rPr lang="en-US" sz="1700" dirty="0">
                <a:latin typeface="Consolas" panose="020B0609020204030204" pitchFamily="49" charset="0"/>
              </a:rPr>
              <a:t> (key &lt; bottom-&gt;data) ? bottom-&gt;left : bottom-&gt;right;</a:t>
            </a:r>
          </a:p>
          <a:p>
            <a:pPr marL="0" indent="0">
              <a:spcBef>
                <a:spcPts val="0"/>
              </a:spcBef>
              <a:buNone/>
            </a:pPr>
            <a:r>
              <a:rPr lang="en-US" sz="1700" dirty="0">
                <a:latin typeface="Consolas" panose="020B0609020204030204" pitchFamily="49" charset="0"/>
              </a:rPr>
              <a:t>    }</a:t>
            </a:r>
          </a:p>
          <a:p>
            <a:pPr marL="0" indent="0">
              <a:spcBef>
                <a:spcPts val="0"/>
              </a:spcBef>
              <a:buNone/>
            </a:pPr>
            <a:endParaRPr lang="en-US" sz="1700" dirty="0">
              <a:latin typeface="Consolas" panose="020B0609020204030204" pitchFamily="49" charset="0"/>
            </a:endParaRPr>
          </a:p>
          <a:p>
            <a:pPr marL="0" indent="0">
              <a:spcBef>
                <a:spcPts val="0"/>
              </a:spcBef>
              <a:buNone/>
            </a:pPr>
            <a:r>
              <a:rPr lang="en-US" sz="1700" dirty="0">
                <a:latin typeface="Consolas" panose="020B0609020204030204" pitchFamily="49" charset="0"/>
              </a:rPr>
              <a:t>    bottom = new Tree;</a:t>
            </a:r>
          </a:p>
          <a:p>
            <a:pPr marL="0" indent="0">
              <a:spcBef>
                <a:spcPts val="0"/>
              </a:spcBef>
              <a:buNone/>
            </a:pPr>
            <a:r>
              <a:rPr lang="en-US" sz="1700" dirty="0">
                <a:latin typeface="Consolas" panose="020B0609020204030204" pitchFamily="49" charset="0"/>
              </a:rPr>
              <a:t>    bottom-&gt;data = key;</a:t>
            </a:r>
          </a:p>
          <a:p>
            <a:pPr marL="0" indent="0">
              <a:buNone/>
            </a:pPr>
            <a:r>
              <a:rPr lang="en-US" sz="1700" dirty="0">
                <a:latin typeface="Consolas" panose="020B0609020204030204" pitchFamily="49" charset="0"/>
              </a:rPr>
              <a:t>    ((top != this &amp;&amp; key &lt; top-&gt;data) ? top-&gt;left : top-&gt;right) </a:t>
            </a:r>
            <a:r>
              <a:rPr lang="en-US" sz="1700" dirty="0">
                <a:solidFill>
                  <a:srgbClr val="FF0000"/>
                </a:solidFill>
                <a:latin typeface="Consolas" panose="020B0609020204030204" pitchFamily="49" charset="0"/>
              </a:rPr>
              <a:t>=</a:t>
            </a:r>
            <a:r>
              <a:rPr lang="en-US" sz="1700" dirty="0">
                <a:latin typeface="Consolas" panose="020B0609020204030204" pitchFamily="49" charset="0"/>
              </a:rPr>
              <a:t> bottom;</a:t>
            </a:r>
          </a:p>
          <a:p>
            <a:pPr marL="0" indent="0">
              <a:spcBef>
                <a:spcPts val="0"/>
              </a:spcBef>
              <a:buNone/>
            </a:pPr>
            <a:endParaRPr lang="en-US" sz="1700" dirty="0">
              <a:latin typeface="Consolas" panose="020B0609020204030204" pitchFamily="49" charset="0"/>
            </a:endParaRPr>
          </a:p>
          <a:p>
            <a:pPr marL="0" indent="0">
              <a:spcBef>
                <a:spcPts val="0"/>
              </a:spcBef>
              <a:buNone/>
            </a:pPr>
            <a:r>
              <a:rPr lang="en-US" sz="1700" dirty="0">
                <a:latin typeface="Consolas" panose="020B0609020204030204" pitchFamily="49" charset="0"/>
              </a:rPr>
              <a:t>    return </a:t>
            </a:r>
            <a:r>
              <a:rPr lang="en-US" sz="1700" dirty="0">
                <a:solidFill>
                  <a:srgbClr val="FF0000"/>
                </a:solidFill>
                <a:latin typeface="Consolas" panose="020B0609020204030204" pitchFamily="49" charset="0"/>
              </a:rPr>
              <a:t>&amp;</a:t>
            </a:r>
            <a:r>
              <a:rPr lang="en-US" sz="1700" dirty="0">
                <a:latin typeface="Consolas" panose="020B0609020204030204" pitchFamily="49" charset="0"/>
              </a:rPr>
              <a:t>bottom-&gt;data;</a:t>
            </a:r>
          </a:p>
          <a:p>
            <a:pPr marL="0" indent="0">
              <a:spcBef>
                <a:spcPts val="0"/>
              </a:spcBef>
              <a:buNone/>
            </a:pPr>
            <a:r>
              <a:rPr lang="en-US" sz="1700" dirty="0">
                <a:latin typeface="Consolas" panose="020B0609020204030204" pitchFamily="49" charset="0"/>
              </a:rPr>
              <a:t>}</a:t>
            </a:r>
            <a:endParaRPr lang="en-US" sz="1700" dirty="0"/>
          </a:p>
        </p:txBody>
      </p:sp>
    </p:spTree>
    <p:extLst>
      <p:ext uri="{BB962C8B-B14F-4D97-AF65-F5344CB8AC3E}">
        <p14:creationId xmlns:p14="http://schemas.microsoft.com/office/powerpoint/2010/main" val="8754574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32B3B4-A664-FAFC-354A-E7441438D0C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774A751-ACDF-1C02-A1DD-92F367C74550}"/>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Removing tree nodes (1)</a:t>
            </a:r>
          </a:p>
        </p:txBody>
      </p:sp>
      <p:sp>
        <p:nvSpPr>
          <p:cNvPr id="3" name="Content Placeholder 2">
            <a:extLst>
              <a:ext uri="{FF2B5EF4-FFF2-40B4-BE49-F238E27FC236}">
                <a16:creationId xmlns:a16="http://schemas.microsoft.com/office/drawing/2014/main" id="{9E9FE416-E5F6-0A80-FC91-9219E370F487}"/>
              </a:ext>
            </a:extLst>
          </p:cNvPr>
          <p:cNvSpPr>
            <a:spLocks noGrp="1"/>
          </p:cNvSpPr>
          <p:nvPr>
            <p:ph sz="half" idx="1"/>
            <p:custDataLst>
              <p:tags r:id="rId2"/>
            </p:custDataLst>
          </p:nvPr>
        </p:nvSpPr>
        <p:spPr>
          <a:xfrm>
            <a:off x="585460" y="2638044"/>
            <a:ext cx="5362668" cy="3101982"/>
          </a:xfrm>
        </p:spPr>
        <p:txBody>
          <a:bodyPr>
            <a:normAutofit/>
          </a:bodyPr>
          <a:lstStyle/>
          <a:p>
            <a:pPr marL="0" indent="0">
              <a:spcBef>
                <a:spcPts val="0"/>
              </a:spcBef>
              <a:buNone/>
            </a:pPr>
            <a:r>
              <a:rPr lang="en-US" sz="1500" dirty="0">
                <a:latin typeface="Consolas" panose="020B0609020204030204" pitchFamily="49" charset="0"/>
              </a:rPr>
              <a:t>template &lt;class T&gt;</a:t>
            </a:r>
          </a:p>
          <a:p>
            <a:pPr marL="0" indent="0">
              <a:spcBef>
                <a:spcPts val="0"/>
              </a:spcBef>
              <a:buNone/>
            </a:pPr>
            <a:r>
              <a:rPr lang="en-US" sz="1500" dirty="0">
                <a:latin typeface="Consolas" panose="020B0609020204030204" pitchFamily="49" charset="0"/>
              </a:rPr>
              <a:t>int Tree&lt;T&gt;::subtrees()</a:t>
            </a:r>
          </a:p>
          <a:p>
            <a:pPr marL="0" indent="0">
              <a:spcBef>
                <a:spcPts val="0"/>
              </a:spcBef>
              <a:buNone/>
            </a:pPr>
            <a:r>
              <a:rPr lang="en-US" sz="1500" dirty="0">
                <a:latin typeface="Consolas" panose="020B0609020204030204" pitchFamily="49" charset="0"/>
              </a:rPr>
              <a:t>{</a:t>
            </a:r>
          </a:p>
          <a:p>
            <a:pPr marL="0" indent="0">
              <a:spcBef>
                <a:spcPts val="0"/>
              </a:spcBef>
              <a:buNone/>
            </a:pPr>
            <a:r>
              <a:rPr lang="en-US" sz="1500" dirty="0">
                <a:latin typeface="Consolas" panose="020B0609020204030204" pitchFamily="49" charset="0"/>
              </a:rPr>
              <a:t>    if (left == nullptr &amp;&amp; right == nullptr)</a:t>
            </a:r>
          </a:p>
          <a:p>
            <a:pPr marL="0" indent="0">
              <a:spcBef>
                <a:spcPts val="0"/>
              </a:spcBef>
              <a:buNone/>
            </a:pPr>
            <a:r>
              <a:rPr lang="en-US" sz="1500" dirty="0">
                <a:latin typeface="Consolas" panose="020B0609020204030204" pitchFamily="49" charset="0"/>
              </a:rPr>
              <a:t>        return 0;</a:t>
            </a:r>
          </a:p>
          <a:p>
            <a:pPr marL="0" indent="0">
              <a:spcBef>
                <a:spcPts val="0"/>
              </a:spcBef>
              <a:buNone/>
            </a:pPr>
            <a:r>
              <a:rPr lang="en-US" sz="1500" dirty="0">
                <a:latin typeface="Consolas" panose="020B0609020204030204" pitchFamily="49" charset="0"/>
              </a:rPr>
              <a:t>    else if (left == nullptr || right == nullptr)</a:t>
            </a:r>
          </a:p>
          <a:p>
            <a:pPr marL="0" indent="0">
              <a:spcBef>
                <a:spcPts val="0"/>
              </a:spcBef>
              <a:buNone/>
            </a:pPr>
            <a:r>
              <a:rPr lang="en-US" sz="1500" dirty="0">
                <a:latin typeface="Consolas" panose="020B0609020204030204" pitchFamily="49" charset="0"/>
              </a:rPr>
              <a:t>        return 1;</a:t>
            </a:r>
          </a:p>
          <a:p>
            <a:pPr marL="0" indent="0">
              <a:spcBef>
                <a:spcPts val="0"/>
              </a:spcBef>
              <a:buNone/>
            </a:pPr>
            <a:r>
              <a:rPr lang="en-US" sz="1500" dirty="0">
                <a:latin typeface="Consolas" panose="020B0609020204030204" pitchFamily="49" charset="0"/>
              </a:rPr>
              <a:t>    else</a:t>
            </a:r>
          </a:p>
          <a:p>
            <a:pPr marL="0" indent="0">
              <a:spcBef>
                <a:spcPts val="0"/>
              </a:spcBef>
              <a:buNone/>
            </a:pPr>
            <a:r>
              <a:rPr lang="en-US" sz="1500" dirty="0">
                <a:latin typeface="Consolas" panose="020B0609020204030204" pitchFamily="49" charset="0"/>
              </a:rPr>
              <a:t>        return 2;</a:t>
            </a:r>
          </a:p>
          <a:p>
            <a:pPr marL="0" indent="0">
              <a:spcBef>
                <a:spcPts val="0"/>
              </a:spcBef>
              <a:buNone/>
            </a:pPr>
            <a:r>
              <a:rPr lang="en-US" sz="1500" dirty="0">
                <a:latin typeface="Consolas" panose="020B0609020204030204" pitchFamily="49" charset="0"/>
              </a:rPr>
              <a:t>}</a:t>
            </a:r>
          </a:p>
        </p:txBody>
      </p:sp>
      <p:sp>
        <p:nvSpPr>
          <p:cNvPr id="4" name="Content Placeholder 3">
            <a:extLst>
              <a:ext uri="{FF2B5EF4-FFF2-40B4-BE49-F238E27FC236}">
                <a16:creationId xmlns:a16="http://schemas.microsoft.com/office/drawing/2014/main" id="{CED9B86C-8677-1E46-8170-CE105DB2E867}"/>
              </a:ext>
            </a:extLst>
          </p:cNvPr>
          <p:cNvSpPr>
            <a:spLocks noGrp="1"/>
          </p:cNvSpPr>
          <p:nvPr>
            <p:ph sz="half" idx="2"/>
            <p:custDataLst>
              <p:tags r:id="rId3"/>
            </p:custDataLst>
          </p:nvPr>
        </p:nvSpPr>
        <p:spPr>
          <a:xfrm>
            <a:off x="6243874" y="2638043"/>
            <a:ext cx="5561845" cy="3545473"/>
          </a:xfrm>
        </p:spPr>
        <p:txBody>
          <a:bodyPr>
            <a:noAutofit/>
          </a:bodyPr>
          <a:lstStyle/>
          <a:p>
            <a:pPr marL="0" indent="0">
              <a:spcBef>
                <a:spcPts val="0"/>
              </a:spcBef>
              <a:buNone/>
            </a:pPr>
            <a:r>
              <a:rPr lang="en-US" sz="1500" dirty="0">
                <a:latin typeface="Consolas" panose="020B0609020204030204" pitchFamily="49" charset="0"/>
              </a:rPr>
              <a:t>template &lt;class T&gt;</a:t>
            </a:r>
          </a:p>
          <a:p>
            <a:pPr marL="0" indent="0">
              <a:spcBef>
                <a:spcPts val="0"/>
              </a:spcBef>
              <a:buNone/>
            </a:pPr>
            <a:r>
              <a:rPr lang="en-US" sz="1500" dirty="0">
                <a:latin typeface="Consolas" panose="020B0609020204030204" pitchFamily="49" charset="0"/>
              </a:rPr>
              <a:t>void Tree&lt;T&gt;::remove(Tree&lt;T&gt;* top, Tree&lt;T&gt;* bottom)</a:t>
            </a:r>
          </a:p>
          <a:p>
            <a:pPr marL="0" indent="0">
              <a:spcBef>
                <a:spcPts val="0"/>
              </a:spcBef>
              <a:buNone/>
            </a:pPr>
            <a:r>
              <a:rPr lang="en-US" sz="1500" dirty="0">
                <a:latin typeface="Consolas" panose="020B0609020204030204" pitchFamily="49" charset="0"/>
              </a:rPr>
              <a:t>{</a:t>
            </a:r>
          </a:p>
          <a:p>
            <a:pPr marL="0" indent="0">
              <a:spcBef>
                <a:spcPts val="0"/>
              </a:spcBef>
              <a:buNone/>
            </a:pPr>
            <a:r>
              <a:rPr lang="en-US" sz="1500" dirty="0">
                <a:latin typeface="Consolas" panose="020B0609020204030204" pitchFamily="49" charset="0"/>
              </a:rPr>
              <a:t>    switch (bottom-&gt;subtrees())</a:t>
            </a:r>
          </a:p>
          <a:p>
            <a:pPr marL="0" indent="0">
              <a:spcBef>
                <a:spcPts val="0"/>
              </a:spcBef>
              <a:buNone/>
            </a:pPr>
            <a:r>
              <a:rPr lang="en-US" sz="1500" dirty="0">
                <a:latin typeface="Consolas" panose="020B0609020204030204" pitchFamily="49" charset="0"/>
              </a:rPr>
              <a:t>    {</a:t>
            </a:r>
          </a:p>
          <a:p>
            <a:pPr marL="0" indent="0">
              <a:spcBef>
                <a:spcPts val="0"/>
              </a:spcBef>
              <a:buNone/>
            </a:pPr>
            <a:r>
              <a:rPr lang="en-US" sz="1500" dirty="0">
                <a:latin typeface="Consolas" panose="020B0609020204030204" pitchFamily="49" charset="0"/>
              </a:rPr>
              <a:t>        case 0:</a:t>
            </a:r>
          </a:p>
          <a:p>
            <a:pPr marL="0" indent="0">
              <a:spcBef>
                <a:spcPts val="0"/>
              </a:spcBef>
              <a:buNone/>
            </a:pPr>
            <a:r>
              <a:rPr lang="en-US" sz="1500" dirty="0">
                <a:latin typeface="Consolas" panose="020B0609020204030204" pitchFamily="49" charset="0"/>
              </a:rPr>
              <a:t>            . . .</a:t>
            </a:r>
          </a:p>
          <a:p>
            <a:pPr marL="0" indent="0">
              <a:spcBef>
                <a:spcPts val="0"/>
              </a:spcBef>
              <a:buNone/>
            </a:pPr>
            <a:r>
              <a:rPr lang="en-US" sz="1500" dirty="0">
                <a:latin typeface="Consolas" panose="020B0609020204030204" pitchFamily="49" charset="0"/>
              </a:rPr>
              <a:t>        case 1:</a:t>
            </a:r>
          </a:p>
          <a:p>
            <a:pPr marL="0" indent="0">
              <a:spcBef>
                <a:spcPts val="0"/>
              </a:spcBef>
              <a:buNone/>
            </a:pPr>
            <a:r>
              <a:rPr lang="en-US" sz="1500" dirty="0">
                <a:latin typeface="Consolas" panose="020B0609020204030204" pitchFamily="49" charset="0"/>
              </a:rPr>
              <a:t>            . . .</a:t>
            </a:r>
          </a:p>
          <a:p>
            <a:pPr marL="0" indent="0">
              <a:spcBef>
                <a:spcPts val="0"/>
              </a:spcBef>
              <a:buNone/>
            </a:pPr>
            <a:r>
              <a:rPr lang="en-US" sz="1500" dirty="0">
                <a:latin typeface="Consolas" panose="020B0609020204030204" pitchFamily="49" charset="0"/>
              </a:rPr>
              <a:t>        case 2:</a:t>
            </a:r>
          </a:p>
          <a:p>
            <a:pPr marL="0" indent="0">
              <a:spcBef>
                <a:spcPts val="0"/>
              </a:spcBef>
              <a:buNone/>
            </a:pPr>
            <a:r>
              <a:rPr lang="en-US" sz="1500" dirty="0">
                <a:latin typeface="Consolas" panose="020B0609020204030204" pitchFamily="49" charset="0"/>
              </a:rPr>
              <a:t>            . . .</a:t>
            </a:r>
          </a:p>
          <a:p>
            <a:pPr marL="0" indent="0">
              <a:spcBef>
                <a:spcPts val="0"/>
              </a:spcBef>
              <a:buNone/>
            </a:pPr>
            <a:r>
              <a:rPr lang="en-US" sz="1500" dirty="0">
                <a:latin typeface="Consolas" panose="020B0609020204030204" pitchFamily="49" charset="0"/>
              </a:rPr>
              <a:t>    }</a:t>
            </a:r>
          </a:p>
          <a:p>
            <a:pPr marL="0" indent="0">
              <a:spcBef>
                <a:spcPts val="0"/>
              </a:spcBef>
              <a:buNone/>
            </a:pPr>
            <a:r>
              <a:rPr lang="en-US" sz="1500" dirty="0">
                <a:latin typeface="Consolas" panose="020B0609020204030204" pitchFamily="49" charset="0"/>
              </a:rPr>
              <a:t>}</a:t>
            </a:r>
          </a:p>
        </p:txBody>
      </p:sp>
    </p:spTree>
    <p:extLst>
      <p:ext uri="{BB962C8B-B14F-4D97-AF65-F5344CB8AC3E}">
        <p14:creationId xmlns:p14="http://schemas.microsoft.com/office/powerpoint/2010/main" val="184414830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1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1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1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1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Lst>
</file>

<file path=ppt/tags/tag1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1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1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1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1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1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Lst>
</file>

<file path=ppt/tags/tag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2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2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2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2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Lst>
</file>

<file path=ppt/tags/tag2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2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2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23&quot;/&gt;&lt;lineCharCount val=&quot;21&quot;/&gt;&lt;/TableIndex&gt;&lt;/ShapeTextInfo&gt;"/>
  <p:tag name="PRESENTER_DUMMYTAG" val="&lt;DummyForForceWrite&gt;&lt;/DummyForForceWrite&gt;"/>
  <p:tag name="HTML_SHAPEINFO" val="&lt;ThreeDShapeInfo&gt;&lt;uuid val=&quot;{D14AE928-8020-4B3D-B559-F7013A212EBC}&quot;/&gt;&lt;isInvalidForFieldText val=&quot;0&quot;/&gt;&lt;Image&gt;&lt;filename val=&quot;C:\Users\delroy\AppData\Local\Temp\CP2213231363812Session\CPTrustFolder2213231363812\PPTImport2213231431656\data\asimages\{D14AE928-8020-4B3D-B559-F7013A212EBC}_1.png&quot;/&gt;&lt;left val=&quot;167&quot;/&gt;&lt;top val=&quot;249&quot;/&gt;&lt;width val=&quot;945&quot;/&gt;&lt;height val=&quot;174&quot;/&gt;&lt;hasText val=&quot;1&quot;/&gt;&lt;/Image&gt;&lt;/ThreeDShapeInfo&gt;"/>
</p:tagLst>
</file>

<file path=ppt/tags/tag2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DUMMYTAG" val="&lt;DummyForForceWrite&gt;&lt;/DummyForForceWrite&gt;"/>
  <p:tag name="HTML_SHAPEINFO" val="&lt;ThreeDShapeInfo&gt;&lt;uuid val=&quot;{7A7777DE-C4E6-4629-8823-150399D8EDE1}&quot;/&gt;&lt;isInvalidForFieldText val=&quot;0&quot;/&gt;&lt;Image&gt;&lt;filename val=&quot;C:\Users\delroy\AppData\Local\Temp\CP2213231363812Session\CPTrustFolder2213231363812\PPTImport2213231431656\data\asimages\{7A7777DE-C4E6-4629-8823-150399D8EDE1}_1.png&quot;/&gt;&lt;left val=&quot;282&quot;/&gt;&lt;top val=&quot;452&quot;/&gt;&lt;width val=&quot;715&quot;/&gt;&lt;height val=&quot;135&quot;/&gt;&lt;hasText val=&quot;1&quot;/&gt;&lt;/Image&gt;&lt;/ThreeDShapeInfo&gt;"/>
</p:tagLst>
</file>

<file path=ppt/tags/tag2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1&quot;/&gt;&lt;/TableIndex&gt;&lt;/ShapeTextInfo&gt;"/>
  <p:tag name="PRESENTER_DUMMYTAG" val="&lt;DummyForForceWrite&gt;&lt;/DummyForForceWrite&gt;"/>
  <p:tag name="HTML_SHAPEINFO" val="&lt;ThreeDShapeInfo&gt;&lt;uuid val=&quot;{C8079FE2-7A51-493E-A1C8-3A3F6868A35F}&quot;/&gt;&lt;isInvalidForFieldText val=&quot;0&quot;/&gt;&lt;Image&gt;&lt;filename val=&quot;C:\Users\delroy\AppData\Local\Temp\CP2213231363812Session\CPTrustFolder2213231363812\PPTImport2213231431656\data\asimages\{C8079FE2-7A51-493E-A1C8-3A3F6868A35F}_1.png&quot;/&gt;&lt;left val=&quot;167&quot;/&gt;&lt;top val=&quot;647&quot;/&gt;&lt;width val=&quot;159&quot;/&gt;&lt;height val=&quot;35&quot;/&gt;&lt;hasText val=&quot;1&quot;/&gt;&lt;/Image&gt;&lt;/ThreeDShapeInfo&gt;"/>
</p:tagLst>
</file>

<file path=ppt/tags/tag2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28&quot;/&gt;&lt;lineCharCount val=&quot;12&quot;/&gt;&lt;/TableIndex&gt;&lt;/ShapeTextInfo&gt;"/>
  <p:tag name="HTML_SHAPEINFO" val="&lt;ThreeDShapeInfo&gt;&lt;uuid val=&quot;{BD543BDD-134C-4C75-B29E-151DBB01AA2E}&quot;/&gt;&lt;isInvalidForFieldText val=&quot;0&quot;/&gt;&lt;Image&gt;&lt;filename val=&quot;C:\Users\delroy\AppData\Local\Temp\CP2213231363812Session\CPTrustFolder2213231363812\PPTImport2213231431656\data\asimages\{BD543BDD-134C-4C75-B29E-151DBB01AA2E}_2.png&quot;/&gt;&lt;left val=&quot;233&quot;/&gt;&lt;top val=&quot;100&quot;/&gt;&lt;width val=&quot;813&quot;/&gt;&lt;height val=&quot;126&quot;/&gt;&lt;hasText val=&quot;1&quot;/&gt;&lt;/Image&gt;&lt;/ThreeDShapeInfo&gt;"/>
</p:tagLst>
</file>

<file path=ppt/tags/tag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Lst>
</file>

<file path=ppt/tags/tag3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TableIndex row=&quot;1&quot; col=&quot;2&quot;&gt;&lt;linesCount val=&quot;1&quot;/&gt;&lt;lineCharCount val=&quot;7&quot;/&gt;&lt;/TableIndex&gt;&lt;TableIndex row=&quot;1&quot; col=&quot;3&quot;&gt;&lt;linesCount val=&quot;0&quot;/&gt;&lt;/TableIndex&gt;&lt;TableIndex row=&quot;2&quot; col=&quot;1&quot;&gt;&lt;linesCount val=&quot;1&quot;/&gt;&lt;lineCharCount val=&quot;7&quot;/&gt;&lt;/TableIndex&gt;&lt;TableIndex row=&quot;2&quot; col=&quot;2&quot;&gt;&lt;linesCount val=&quot;1&quot;/&gt;&lt;lineCharCount val=&quot;7&quot;/&gt;&lt;/TableIndex&gt;&lt;TableIndex row=&quot;2&quot; col=&quot;3&quot;&gt;&lt;linesCount val=&quot;1&quot;/&gt;&lt;lineCharCount val=&quot;1&quot;/&gt;&lt;/TableIndex&gt;&lt;TableIndex row=&quot;3&quot; col=&quot;1&quot;&gt;&lt;linesCount val=&quot;1&quot;/&gt;&lt;lineCharCount val=&quot;5&quot;/&gt;&lt;/TableIndex&gt;&lt;TableIndex row=&quot;3&quot; col=&quot;2&quot;&gt;&lt;linesCount val=&quot;1&quot;/&gt;&lt;lineCharCount val=&quot;11&quot;/&gt;&lt;/TableIndex&gt;&lt;TableIndex row=&quot;3&quot; col=&quot;3&quot;&gt;&lt;linesCount val=&quot;1&quot;/&gt;&lt;lineCharCount val=&quot;1&quot;/&gt;&lt;/TableIndex&gt;&lt;TableIndex row=&quot;4&quot; col=&quot;1&quot;&gt;&lt;linesCount val=&quot;1&quot;/&gt;&lt;lineCharCount val=&quot;5&quot;/&gt;&lt;/TableIndex&gt;&lt;TableIndex row=&quot;4&quot; col=&quot;2&quot;&gt;&lt;linesCount val=&quot;1&quot;/&gt;&lt;lineCharCount val=&quot;14&quot;/&gt;&lt;/TableIndex&gt;&lt;TableIndex row=&quot;4&quot; col=&quot;3&quot;&gt;&lt;linesCount val=&quot;1&quot;/&gt;&lt;lineCharCount val=&quot;1&quot;/&gt;&lt;/TableIndex&gt;&lt;TableIndex row=&quot;5&quot; col=&quot;1&quot;&gt;&lt;linesCount val=&quot;1&quot;/&gt;&lt;lineCharCount val=&quot;4&quot;/&gt;&lt;/TableIndex&gt;&lt;TableIndex row=&quot;5&quot; col=&quot;2&quot;&gt;&lt;linesCount val=&quot;1&quot;/&gt;&lt;lineCharCount val=&quot;9&quot;/&gt;&lt;/TableIndex&gt;&lt;TableIndex row=&quot;5&quot; col=&quot;3&quot;&gt;&lt;linesCount val=&quot;1&quot;/&gt;&lt;lineCharCount val=&quot;1&quot;/&gt;&lt;/TableIndex&gt;&lt;/ShapeTextInfo&gt;"/>
  <p:tag name="PRESENTER_SHAPEINFO" val="&lt;ThreeDShapeInfo&gt;&lt;uuid val=&quot;{C3818E4D-2284-4179-A86C-C222910FFA30}&quot;/&gt;&lt;isInvalidForFieldText val=&quot;0&quot;/&gt;&lt;Image&gt;&lt;filename val=&quot;C:\Users\delroy\AppData\Local\Temp\CP2213231363812Session\CPTrustFolder2213231363812\PPTImport2213231431656\data\asimages\{C3818E4D-2284-4179-A86C-C222910FFA30}_2.png&quot;/&gt;&lt;left val=&quot;164&quot;/&gt;&lt;top val=&quot;273&quot;/&gt;&lt;width val=&quot;453&quot;/&gt;&lt;height val=&quot;207&quot;/&gt;&lt;hasText val=&quot;1&quot;/&gt;&lt;/Image&gt;&lt;/ThreeDShapeInfo&gt;"/>
</p:tagLst>
</file>

<file path=ppt/tags/tag3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8&quot;/&gt;&lt;lineCharCount val=&quot;38&quot;/&gt;&lt;lineCharCount val=&quot;7&quot;/&gt;&lt;lineCharCount val=&quot;23&quot;/&gt;&lt;lineCharCount val=&quot;18&quot;/&gt;&lt;lineCharCount val=&quot;27&quot;/&gt;&lt;lineCharCount val=&quot;39&quot;/&gt;&lt;lineCharCount val=&quot;39&quot;/&gt;&lt;lineCharCount val=&quot;31&quot;/&gt;&lt;/TableIndex&gt;&lt;/ShapeTextInfo&gt;"/>
  <p:tag name="HTML_SHAPEINFO" val="&lt;ThreeDShapeInfo&gt;&lt;uuid val=&quot;{21BCAED8-7EC8-45A4-8B45-D6E4081D73D5}&quot;/&gt;&lt;isInvalidForFieldText val=&quot;0&quot;/&gt;&lt;Image&gt;&lt;filename val=&quot;C:\Users\delroy\AppData\Local\Temp\CP2213231363812Session\CPTrustFolder2213231363812\PPTImport2213231431656\data\asimages\{21BCAED8-7EC8-45A4-8B45-D6E4081D73D5}_2.png&quot;/&gt;&lt;left val=&quot;660&quot;/&gt;&lt;top val=&quot;273&quot;/&gt;&lt;width val=&quot;453&quot;/&gt;&lt;height val=&quot;329&quot;/&gt;&lt;hasText val=&quot;1&quot;/&gt;&lt;/Image&gt;&lt;/ThreeDShapeInfo&gt;"/>
</p:tagLst>
</file>

<file path=ppt/tags/tag3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3&quot;/&gt;&lt;lineCharCount val=&quot;4&quot;/&gt;&lt;lineCharCount val=&quot;9&quot;/&gt;&lt;lineCharCount val=&quot;5&quot;/&gt;&lt;/TableIndex&gt;&lt;/ShapeTextInfo&gt;"/>
  <p:tag name="HTML_SHAPEINFO" val="&lt;ThreeDShapeInfo&gt;&lt;uuid val=&quot;{336DBD54-514A-4D0A-947D-8D38BF75677C}&quot;/&gt;&lt;isInvalidForFieldText val=&quot;0&quot;/&gt;&lt;Image&gt;&lt;filename val=&quot;C:\Users\delroy\AppData\Local\Temp\CP2213231363812Session\CPTrustFolder2213231363812\PPTImport2213231431656\data\asimages\{336DBD54-514A-4D0A-947D-8D38BF75677C}_3.png&quot;/&gt;&lt;left val=&quot;82&quot;/&gt;&lt;top val=&quot;239&quot;/&gt;&lt;width val=&quot;241&quot;/&gt;&lt;height val=&quot;241&quot;/&gt;&lt;hasText val=&quot;1&quot;/&gt;&lt;/Image&gt;&lt;/ThreeDShapeInfo&gt;"/>
</p:tagLst>
</file>

<file path=ppt/tags/tag3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9&quot;/&gt;&lt;lineCharCount val=&quot;15&quot;/&gt;&lt;lineCharCount val=&quot;2&quot;/&gt;&lt;lineCharCount val=&quot;13&quot;/&gt;&lt;lineCharCount val=&quot;21&quot;/&gt;&lt;lineCharCount val=&quot;24&quot;/&gt;&lt;lineCharCount val=&quot;1&quot;/&gt;&lt;lineCharCount val=&quot;12&quot;/&gt;&lt;lineCharCount val=&quot;47&quot;/&gt;&lt;lineCharCount val=&quot;37&quot;/&gt;&lt;lineCharCount val=&quot;1&quot;/&gt;&lt;lineCharCount val=&quot;64&quot;/&gt;&lt;lineCharCount val=&quot;62&quot;/&gt;&lt;lineCharCount val=&quot;1&quot;/&gt;&lt;lineCharCount val=&quot;63&quot;/&gt;&lt;lineCharCount val=&quot;10&quot;/&gt;&lt;lineCharCount val=&quot;49&quot;/&gt;&lt;lineCharCount val=&quot;24&quot;/&gt;&lt;lineCharCount val=&quot;10&quot;/&gt;&lt;lineCharCount val=&quot;3&quot;/&gt;&lt;/TableIndex&gt;&lt;/ShapeTextInfo&gt;"/>
  <p:tag name="HTML_SHAPEINFO" val="&lt;ThreeDShapeInfo&gt;&lt;uuid val=&quot;{2ACBB2E5-ECAC-4680-8317-92F80944524E}&quot;/&gt;&lt;isInvalidForFieldText val=&quot;0&quot;/&gt;&lt;Image&gt;&lt;filename val=&quot;C:\Users\delroy\AppData\Local\Temp\CP2213231363812Session\CPTrustFolder2213231363812\PPTImport2213231431656\data\asimages\{2ACBB2E5-ECAC-4680-8317-92F80944524E}_3.png&quot;/&gt;&lt;left val=&quot;357&quot;/&gt;&lt;top val=&quot;54&quot;/&gt;&lt;width val=&quot;859&quot;/&gt;&lt;height val=&quot;595&quot;/&gt;&lt;hasText val=&quot;1&quot;/&gt;&lt;/Image&gt;&lt;/ThreeDShapeInfo&gt;"/>
</p:tagLst>
</file>

<file path=ppt/tags/tag3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4&quot;/&gt;&lt;/TableIndex&gt;&lt;/ShapeTextInfo&gt;"/>
  <p:tag name="HTML_SHAPEINFO" val="&lt;ThreeDShapeInfo&gt;&lt;uuid val=&quot;{E6D97124-1793-4DF2-B451-F3EA491C34A0}&quot;/&gt;&lt;isInvalidForFieldText val=&quot;0&quot;/&gt;&lt;Image&gt;&lt;filename val=&quot;C:\Users\delroy\AppData\Local\Temp\CP2213231363812Session\CPTrustFolder2213231363812\PPTImport2213231431656\data\asimages\{E6D97124-1793-4DF2-B451-F3EA491C34A0}_4.png&quot;/&gt;&lt;left val=&quot;233&quot;/&gt;&lt;top val=&quot;100&quot;/&gt;&lt;width val=&quot;813&quot;/&gt;&lt;height val=&quot;126&quot;/&gt;&lt;hasText val=&quot;1&quot;/&gt;&lt;/Image&gt;&lt;/ThreeDShapeInfo&gt;"/>
</p:tagLst>
</file>

<file path=ppt/tags/tag3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3&quot;/&gt;&lt;lineCharCount val=&quot;19&quot;/&gt;&lt;lineCharCount val=&quot;11&quot;/&gt;&lt;lineCharCount val=&quot;2&quot;/&gt;&lt;lineCharCount val=&quot;13&quot;/&gt;&lt;lineCharCount val=&quot;24&quot;/&gt;&lt;lineCharCount val=&quot;34&quot;/&gt;&lt;lineCharCount val=&quot;35&quot;/&gt;&lt;lineCharCount val=&quot;12&quot;/&gt;&lt;lineCharCount val=&quot;17&quot;/&gt;&lt;lineCharCount val=&quot;26&quot;/&gt;&lt;lineCharCount val=&quot;26&quot;/&gt;&lt;lineCharCount val=&quot;28&quot;/&gt;&lt;lineCharCount val=&quot;3&quot;/&gt;&lt;/TableIndex&gt;&lt;/ShapeTextInfo&gt;"/>
  <p:tag name="HTML_SHAPEINFO" val="&lt;ThreeDShapeInfo&gt;&lt;uuid val=&quot;{60D6CA15-9ECC-4400-B75D-BDCE4128BB94}&quot;/&gt;&lt;isInvalidForFieldText val=&quot;0&quot;/&gt;&lt;Image&gt;&lt;filename val=&quot;C:\Users\delroy\AppData\Local\Temp\CP2213231363812Session\CPTrustFolder2213231363812\PPTImport2213231431656\data\asimages\{60D6CA15-9ECC-4400-B75D-BDCE4128BB94}_4.png&quot;/&gt;&lt;left val=&quot;161&quot;/&gt;&lt;top val=&quot;261&quot;/&gt;&lt;width val=&quot;453&quot;/&gt;&lt;height val=&quot;380&quot;/&gt;&lt;hasText val=&quot;1&quot;/&gt;&lt;/Image&gt;&lt;/ThreeDShapeInfo&gt;"/>
</p:tagLst>
</file>

<file path=ppt/tags/tag3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2&quot;/&gt;&lt;lineCharCount val=&quot;20&quot;/&gt;&lt;lineCharCount val=&quot;18&quot;/&gt;&lt;lineCharCount val=&quot;18&quot;/&gt;&lt;lineCharCount val=&quot;22&quot;/&gt;&lt;lineCharCount val=&quot;21&quot;/&gt;&lt;lineCharCount val=&quot;1&quot;/&gt;&lt;lineCharCount val=&quot;1&quot;/&gt;&lt;lineCharCount val=&quot;11&quot;/&gt;&lt;lineCharCount val=&quot;2&quot;/&gt;&lt;lineCharCount val=&quot;26&quot;/&gt;&lt;lineCharCount val=&quot;14&quot;/&gt;&lt;lineCharCount val=&quot;1&quot;/&gt;&lt;/TableIndex&gt;&lt;/ShapeTextInfo&gt;"/>
  <p:tag name="HTML_SHAPEINFO" val="&lt;ThreeDShapeInfo&gt;&lt;uuid val=&quot;{E6F563D1-3EDF-432E-958B-C65267507DE4}&quot;/&gt;&lt;isInvalidForFieldText val=&quot;0&quot;/&gt;&lt;Image&gt;&lt;filename val=&quot;C:\Users\delroy\AppData\Local\Temp\CP2213231363812Session\CPTrustFolder2213231363812\PPTImport2213231431656\data\asimages\{E6F563D1-3EDF-432E-958B-C65267507DE4}_4.png&quot;/&gt;&lt;left val=&quot;661&quot;/&gt;&lt;top val=&quot;261&quot;/&gt;&lt;width val=&quot;453&quot;/&gt;&lt;height val=&quot;371&quot;/&gt;&lt;hasText val=&quot;1&quot;/&gt;&lt;/Image&gt;&lt;/ThreeDShapeInfo&gt;"/>
</p:tagLst>
</file>

<file path=ppt/tags/tag3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5&quot;/&gt;&lt;/TableIndex&gt;&lt;/ShapeTextInfo&gt;"/>
  <p:tag name="HTML_SHAPEINFO" val="&lt;ThreeDShapeInfo&gt;&lt;uuid val=&quot;{1A0B2BAB-4919-47F6-A380-D545EBE20D5C}&quot;/&gt;&lt;isInvalidForFieldText val=&quot;0&quot;/&gt;&lt;Image&gt;&lt;filename val=&quot;C:\Users\delroy\AppData\Local\Temp\CP2213231363812Session\CPTrustFolder2213231363812\PPTImport2213231431656\data\asimages\{1A0B2BAB-4919-47F6-A380-D545EBE20D5C}_5.png&quot;/&gt;&lt;left val=&quot;233&quot;/&gt;&lt;top val=&quot;100&quot;/&gt;&lt;width val=&quot;813&quot;/&gt;&lt;height val=&quot;126&quot;/&gt;&lt;hasText val=&quot;1&quot;/&gt;&lt;/Image&gt;&lt;/ThreeDShapeInfo&gt;"/>
</p:tagLst>
</file>

<file path=ppt/tags/tag3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9&quot;/&gt;&lt;lineCharCount val=&quot;19&quot;/&gt;&lt;lineCharCount val=&quot;17&quot;/&gt;&lt;lineCharCount val=&quot;2&quot;/&gt;&lt;lineCharCount val=&quot;25&quot;/&gt;&lt;lineCharCount val=&quot;21&quot;/&gt;&lt;lineCharCount val=&quot;26&quot;/&gt;&lt;lineCharCount val=&quot;22&quot;/&gt;&lt;lineCharCount val=&quot;33&quot;/&gt;&lt;lineCharCount val=&quot;1&quot;/&gt;&lt;/TableIndex&gt;&lt;/ShapeTextInfo&gt;"/>
  <p:tag name="HTML_SHAPEINFO" val="&lt;ThreeDShapeInfo&gt;&lt;uuid val=&quot;{176BD6D5-DEEB-49F9-ADEA-7BEE4C3EE403}&quot;/&gt;&lt;isInvalidForFieldText val=&quot;0&quot;/&gt;&lt;Image&gt;&lt;filename val=&quot;C:\Users\delroy\AppData\Local\Temp\CP2213231363812Session\CPTrustFolder2213231363812\PPTImport2213231431656\data\asimages\{176BD6D5-DEEB-49F9-ADEA-7BEE4C3EE403}_5.png&quot;/&gt;&lt;left val=&quot;659&quot;/&gt;&lt;top val=&quot;273&quot;/&gt;&lt;width val=&quot;454&quot;/&gt;&lt;height val=&quot;329&quot;/&gt;&lt;hasText val=&quot;1&quot;/&gt;&lt;/Image&gt;&lt;/ThreeDShapeInfo&gt;"/>
</p:tagLst>
</file>

<file path=ppt/tags/tag3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2&quot;/&gt;&lt;/TableIndex&gt;&lt;/ShapeTextInfo&gt;"/>
  <p:tag name="HTML_SHAPEINFO" val="&lt;ThreeDShapeInfo&gt;&lt;uuid val=&quot;{61057E15-224D-4686-9A86-21510B6ECE51}&quot;/&gt;&lt;isInvalidForFieldText val=&quot;0&quot;/&gt;&lt;Image&gt;&lt;filename val=&quot;C:\Users\delroy\AppData\Local\Temp\CP2213231363812Session\CPTrustFolder2213231363812\PPTImport2213231431656\data\asimages\{61057E15-224D-4686-9A86-21510B6ECE51}_6.png&quot;/&gt;&lt;left val=&quot;233&quot;/&gt;&lt;top val=&quot;100&quot;/&gt;&lt;width val=&quot;813&quot;/&gt;&lt;height val=&quot;126&quot;/&gt;&lt;hasText val=&quot;1&quot;/&gt;&lt;/Image&gt;&lt;/ThreeDShapeInfo&gt;"/>
</p:tagLst>
</file>

<file path=ppt/tags/tag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4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1&quot;/&gt;&lt;lineCharCount val=&quot;25&quot;/&gt;&lt;lineCharCount val=&quot;1&quot;/&gt;&lt;lineCharCount val=&quot;14&quot;/&gt;&lt;lineCharCount val=&quot;30&quot;/&gt;&lt;/TableIndex&gt;&lt;/ShapeTextInfo&gt;"/>
  <p:tag name="HTML_SHAPEINFO" val="&lt;ThreeDShapeInfo&gt;&lt;uuid val=&quot;{17713DB9-79A2-4AF1-A83F-6EF69D165775}&quot;/&gt;&lt;isInvalidForFieldText val=&quot;0&quot;/&gt;&lt;Image&gt;&lt;filename val=&quot;C:\Users\delroy\AppData\Local\Temp\CP2213231363812Session\CPTrustFolder2213231363812\PPTImport2213231431656\data\asimages\{17713DB9-79A2-4AF1-A83F-6EF69D165775}_6.png&quot;/&gt;&lt;left val=&quot;161&quot;/&gt;&lt;top val=&quot;273&quot;/&gt;&lt;width val=&quot;453&quot;/&gt;&lt;height val=&quot;329&quot;/&gt;&lt;hasText val=&quot;1&quot;/&gt;&lt;/Image&gt;&lt;/ThreeDShapeInfo&gt;"/>
</p:tagLst>
</file>

<file path=ppt/tags/tag4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21&quot;/&gt;&lt;lineCharCount val=&quot;19&quot;/&gt;&lt;/TableIndex&gt;&lt;/ShapeTextInfo&gt;"/>
  <p:tag name="HTML_SHAPEINFO" val="&lt;ThreeDShapeInfo&gt;&lt;uuid val=&quot;{B064320E-D1A7-4F6E-A187-2BD72D5029F5}&quot;/&gt;&lt;isInvalidForFieldText val=&quot;0&quot;/&gt;&lt;Image&gt;&lt;filename val=&quot;C:\Users\delroy\AppData\Local\Temp\CP2213231363812Session\CPTrustFolder2213231363812\PPTImport2213231431656\data\asimages\{B064320E-D1A7-4F6E-A187-2BD72D5029F5}_7.png&quot;/&gt;&lt;left val=&quot;233&quot;/&gt;&lt;top val=&quot;100&quot;/&gt;&lt;width val=&quot;813&quot;/&gt;&lt;height val=&quot;126&quot;/&gt;&lt;hasText val=&quot;1&quot;/&gt;&lt;/Image&gt;&lt;/ThreeDShapeInfo&gt;"/>
</p:tagLst>
</file>

<file path=ppt/tags/tag4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8&quot;/&gt;&lt;lineCharCount val=&quot;14&quot;/&gt;&lt;lineCharCount val=&quot;24&quot;/&gt;&lt;lineCharCount val=&quot;29&quot;/&gt;&lt;lineCharCount val=&quot;7&quot;/&gt;&lt;lineCharCount val=&quot;30&quot;/&gt;&lt;lineCharCount val=&quot;62&quot;/&gt;&lt;lineCharCount val=&quot;1&quot;/&gt;&lt;lineCharCount val=&quot;69&quot;/&gt;&lt;/TableIndex&gt;&lt;/ShapeTextInfo&gt;"/>
  <p:tag name="HTML_SHAPEINFO" val="&lt;ThreeDShapeInfo&gt;&lt;uuid val=&quot;{13597F88-DB8E-4010-A585-754EDE3C68AF}&quot;/&gt;&lt;isInvalidForFieldText val=&quot;0&quot;/&gt;&lt;Image&gt;&lt;filename val=&quot;C:\Users\delroy\AppData\Local\Temp\CP2213231363812Session\CPTrustFolder2213231363812\PPTImport2213231431656\data\asimages\{13597F88-DB8E-4010-A585-754EDE3C68AF}_7.png&quot;/&gt;&lt;left val=&quot;155&quot;/&gt;&lt;top val=&quot;321&quot;/&gt;&lt;width val=&quot;964&quot;/&gt;&lt;height val=&quot;329&quot;/&gt;&lt;hasText val=&quot;1&quot;/&gt;&lt;/Image&gt;&lt;/ThreeDShapeInfo&gt;"/>
</p:tagLst>
</file>

<file path=ppt/tags/tag4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16&quot;/&gt;&lt;lineCharCount val=&quot;8&quot;/&gt;&lt;/TableIndex&gt;&lt;/ShapeTextInfo&gt;"/>
  <p:tag name="HTML_SHAPEINFO" val="&lt;ThreeDShapeInfo&gt;&lt;uuid val=&quot;{39E63FBE-B24D-4904-9B76-04BB1899C823}&quot;/&gt;&lt;isInvalidForFieldText val=&quot;0&quot;/&gt;&lt;Image&gt;&lt;filename val=&quot;C:\Users\delroy\AppData\Local\Temp\CP2213231363812Session\CPTrustFolder2213231363812\PPTImport2213231431656\data\asimages\{39E63FBE-B24D-4904-9B76-04BB1899C823}_8.png&quot;/&gt;&lt;left val=&quot;665&quot;/&gt;&lt;top val=&quot;100&quot;/&gt;&lt;width val=&quot;380&quot;/&gt;&lt;height val=&quot;126&quot;/&gt;&lt;hasText val=&quot;1&quot;/&gt;&lt;/Image&gt;&lt;/ThreeDShapeInfo&gt;"/>
</p:tagLst>
</file>

<file path=ppt/tags/tag4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1&quot;/&gt;&lt;lineCharCount val=&quot;19&quot;/&gt;&lt;lineCharCount val=&quot;26&quot;/&gt;&lt;lineCharCount val=&quot;2&quot;/&gt;&lt;lineCharCount val=&quot;25&quot;/&gt;&lt;lineCharCount val=&quot;29&quot;/&gt;&lt;lineCharCount val=&quot;1&quot;/&gt;&lt;lineCharCount val=&quot;30&quot;/&gt;&lt;lineCharCount val=&quot;6&quot;/&gt;&lt;lineCharCount val=&quot;33&quot;/&gt;&lt;lineCharCount val=&quot;34&quot;/&gt;&lt;lineCharCount val=&quot;1&quot;/&gt;&lt;lineCharCount val=&quot;22&quot;/&gt;&lt;lineCharCount val=&quot;70&quot;/&gt;&lt;lineCharCount val=&quot;6&quot;/&gt;&lt;lineCharCount val=&quot;1&quot;/&gt;&lt;lineCharCount val=&quot;23&quot;/&gt;&lt;lineCharCount val=&quot;24&quot;/&gt;&lt;lineCharCount val=&quot;74&quot;/&gt;&lt;lineCharCount val=&quot;1&quot;/&gt;&lt;lineCharCount val=&quot;26&quot;/&gt;&lt;lineCharCount val=&quot;1&quot;/&gt;&lt;/TableIndex&gt;&lt;/ShapeTextInfo&gt;"/>
  <p:tag name="HTML_SHAPEINFO" val="&lt;ThreeDShapeInfo&gt;&lt;uuid val=&quot;{09514FB8-7E1B-42A1-864D-F044C4FA2856}&quot;/&gt;&lt;isInvalidForFieldText val=&quot;0&quot;/&gt;&lt;Image&gt;&lt;filename val=&quot;C:\Users\delroy\AppData\Local\Temp\CP2213231363812Session\CPTrustFolder2213231363812\PPTImport2213231431656\data\asimages\{09514FB8-7E1B-42A1-864D-F044C4FA2856}_8.png&quot;/&gt;&lt;left val=&quot;153&quot;/&gt;&lt;top val=&quot;52&quot;/&gt;&lt;width val=&quot;967&quot;/&gt;&lt;height val=&quot;606&quot;/&gt;&lt;hasText val=&quot;1&quot;/&gt;&lt;/Image&gt;&lt;/ThreeDShapeInfo&gt;"/>
</p:tagLst>
</file>

<file path=ppt/tags/tag4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3&quot;/&gt;&lt;/TableIndex&gt;&lt;/ShapeTextInfo&gt;"/>
  <p:tag name="HTML_SHAPEINFO" val="&lt;ThreeDShapeInfo&gt;&lt;uuid val=&quot;{D86BAB98-F774-417D-86EB-23152F7BB698}&quot;/&gt;&lt;isInvalidForFieldText val=&quot;0&quot;/&gt;&lt;Image&gt;&lt;filename val=&quot;C:\Users\delroy\AppData\Local\Temp\CP2213231363812Session\CPTrustFolder2213231363812\PPTImport2213231431656\data\asimages\{D86BAB98-F774-417D-86EB-23152F7BB698}_9.png&quot;/&gt;&lt;left val=&quot;233&quot;/&gt;&lt;top val=&quot;100&quot;/&gt;&lt;width val=&quot;813&quot;/&gt;&lt;height val=&quot;126&quot;/&gt;&lt;hasText val=&quot;1&quot;/&gt;&lt;/Image&gt;&lt;/ThreeDShapeInfo&gt;"/>
</p:tagLst>
</file>

<file path=ppt/tags/tag4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0&quot;/&gt;&lt;lineCharCount val=&quot;19&quot;/&gt;&lt;lineCharCount val=&quot;24&quot;/&gt;&lt;lineCharCount val=&quot;2&quot;/&gt;&lt;lineCharCount val=&quot;45&quot;/&gt;&lt;lineCharCount val=&quot;18&quot;/&gt;&lt;lineCharCount val=&quot;50&quot;/&gt;&lt;lineCharCount val=&quot;18&quot;/&gt;&lt;lineCharCount val=&quot;9&quot;/&gt;&lt;lineCharCount val=&quot;18&quot;/&gt;&lt;lineCharCount val=&quot;1&quot;/&gt;&lt;/TableIndex&gt;&lt;/ShapeTextInfo&gt;"/>
  <p:tag name="HTML_SHAPEINFO" val="&lt;ThreeDShapeInfo&gt;&lt;uuid val=&quot;{93B76437-62BF-460F-9515-D6258282B234}&quot;/&gt;&lt;isInvalidForFieldText val=&quot;0&quot;/&gt;&lt;Image&gt;&lt;filename val=&quot;C:\Users\delroy\AppData\Local\Temp\CP2213231363812Session\CPTrustFolder2213231363812\PPTImport2213231431656\data\asimages\{93B76437-62BF-460F-9515-D6258282B234}_9.png&quot;/&gt;&lt;left val=&quot;58&quot;/&gt;&lt;top val=&quot;274&quot;/&gt;&lt;width val=&quot;566&quot;/&gt;&lt;height val=&quot;328&quot;/&gt;&lt;hasText val=&quot;1&quot;/&gt;&lt;/Image&gt;&lt;/ThreeDShapeInfo&gt;"/>
</p:tagLst>
</file>

<file path=ppt/tags/tag4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3&quot;/&gt;&lt;lineCharCount val=&quot;19&quot;/&gt;&lt;lineCharCount val=&quot;52&quot;/&gt;&lt;lineCharCount val=&quot;2&quot;/&gt;&lt;lineCharCount val=&quot;32&quot;/&gt;&lt;lineCharCount val=&quot;6&quot;/&gt;&lt;lineCharCount val=&quot;16&quot;/&gt;&lt;lineCharCount val=&quot;18&quot;/&gt;&lt;lineCharCount val=&quot;16&quot;/&gt;&lt;lineCharCount val=&quot;18&quot;/&gt;&lt;lineCharCount val=&quot;16&quot;/&gt;&lt;lineCharCount val=&quot;18&quot;/&gt;&lt;lineCharCount val=&quot;6&quot;/&gt;&lt;lineCharCount val=&quot;1&quot;/&gt;&lt;/TableIndex&gt;&lt;/ShapeTextInfo&gt;"/>
  <p:tag name="HTML_SHAPEINFO" val="&lt;ThreeDShapeInfo&gt;&lt;uuid val=&quot;{28E6E7D7-4E96-46BD-9C13-72AE9AB47A34}&quot;/&gt;&lt;isInvalidForFieldText val=&quot;0&quot;/&gt;&lt;Image&gt;&lt;filename val=&quot;C:\Users\delroy\AppData\Local\Temp\CP2213231363812Session\CPTrustFolder2213231363812\PPTImport2213231431656\data\asimages\{28E6E7D7-4E96-46BD-9C13-72AE9AB47A34}_9.png&quot;/&gt;&lt;left val=&quot;652&quot;/&gt;&lt;top val=&quot;274&quot;/&gt;&lt;width val=&quot;588&quot;/&gt;&lt;height val=&quot;374&quot;/&gt;&lt;hasText val=&quot;1&quot;/&gt;&lt;/Image&gt;&lt;/ThreeDShapeInfo&gt;"/>
</p:tagLst>
</file>

<file path=ppt/tags/tag4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3&quot;/&gt;&lt;/TableIndex&gt;&lt;/ShapeTextInfo&gt;"/>
  <p:tag name="HTML_SHAPEINFO" val="&lt;ThreeDShapeInfo&gt;&lt;uuid val=&quot;{BFCAC41A-C1A7-4F75-A4E5-049328A92A92}&quot;/&gt;&lt;isInvalidForFieldText val=&quot;0&quot;/&gt;&lt;Image&gt;&lt;filename val=&quot;C:\Users\delroy\AppData\Local\Temp\CP2213231363812Session\CPTrustFolder2213231363812\PPTImport2213231431656\data\asimages\{BFCAC41A-C1A7-4F75-A4E5-049328A92A92}_10.png&quot;/&gt;&lt;left val=&quot;233&quot;/&gt;&lt;top val=&quot;100&quot;/&gt;&lt;width val=&quot;813&quot;/&gt;&lt;height val=&quot;126&quot;/&gt;&lt;hasText val=&quot;1&quot;/&gt;&lt;/Image&gt;&lt;/ThreeDShapeInfo&gt;"/>
</p:tagLst>
</file>

<file path=ppt/tags/tag4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8&quot;/&gt;&lt;lineCharCount val=&quot;8&quot;/&gt;&lt;lineCharCount val=&quot;32&quot;/&gt;&lt;lineCharCount val=&quot;29&quot;/&gt;&lt;lineCharCount val=&quot;29&quot;/&gt;&lt;lineCharCount val=&quot;9&quot;/&gt;&lt;lineCharCount val=&quot;30&quot;/&gt;&lt;lineCharCount val=&quot;19&quot;/&gt;&lt;lineCharCount val=&quot;11&quot;/&gt;&lt;/TableIndex&gt;&lt;/ShapeTextInfo&gt;"/>
  <p:tag name="HTML_SHAPEINFO" val="&lt;ThreeDShapeInfo&gt;&lt;uuid val=&quot;{DBAA9593-F276-4AF9-A36D-CFA897649FCF}&quot;/&gt;&lt;isInvalidForFieldText val=&quot;0&quot;/&gt;&lt;Image&gt;&lt;filename val=&quot;C:\Users\delroy\AppData\Local\Temp\CP2213231363812Session\CPTrustFolder2213231363812\PPTImport2213231431656\data\asimages\{DBAA9593-F276-4AF9-A36D-CFA897649FCF}_10.png&quot;/&gt;&lt;left val=&quot;160&quot;/&gt;&lt;top val=&quot;273&quot;/&gt;&lt;width val=&quot;454&quot;/&gt;&lt;height val=&quot;329&quot;/&gt;&lt;hasText val=&quot;1&quot;/&gt;&lt;/Image&gt;&lt;/ThreeDShapeInfo&gt;"/>
</p:tagLst>
</file>

<file path=ppt/tags/tag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5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9&quot;/&gt;&lt;lineCharCount val=&quot;14&quot;/&gt;&lt;/TableIndex&gt;&lt;/ShapeTextInfo&gt;"/>
  <p:tag name="HTML_SHAPEINFO" val="&lt;ThreeDShapeInfo&gt;&lt;uuid val=&quot;{A79A415E-E9E6-4C32-B14E-B82DDDF62685}&quot;/&gt;&lt;isInvalidForFieldText val=&quot;0&quot;/&gt;&lt;Image&gt;&lt;filename val=&quot;C:\Users\delroy\AppData\Local\Temp\CP2213231363812Session\CPTrustFolder2213231363812\PPTImport2213231431656\data\asimages\{A79A415E-E9E6-4C32-B14E-B82DDDF62685}_11.png&quot;/&gt;&lt;left val=&quot;98&quot;/&gt;&lt;top val=&quot;100&quot;/&gt;&lt;width val=&quot;392&quot;/&gt;&lt;height val=&quot;126&quot;/&gt;&lt;hasText val=&quot;1&quot;/&gt;&lt;/Image&gt;&lt;/ThreeDShapeInfo&gt;"/>
</p:tagLst>
</file>

<file path=ppt/tags/tag5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0&quot;/&gt;&lt;lineCharCount val=&quot;8&quot;/&gt;&lt;lineCharCount val=&quot;32&quot;/&gt;&lt;lineCharCount val=&quot;29&quot;/&gt;&lt;lineCharCount val=&quot;79&quot;/&gt;&lt;lineCharCount val=&quot;35&quot;/&gt;&lt;lineCharCount val=&quot;80&quot;/&gt;&lt;lineCharCount val=&quot;1&quot;/&gt;&lt;lineCharCount val=&quot;44&quot;/&gt;&lt;lineCharCount val=&quot;19&quot;/&gt;&lt;lineCharCount val=&quot;11&quot;/&gt;&lt;/TableIndex&gt;&lt;/ShapeTextInfo&gt;"/>
  <p:tag name="HTML_SHAPEINFO" val="&lt;ThreeDShapeInfo&gt;&lt;uuid val=&quot;{429E88E4-9B1C-4FC5-8058-E3BC6AA51D1F}&quot;/&gt;&lt;isInvalidForFieldText val=&quot;0&quot;/&gt;&lt;Image&gt;&lt;filename val=&quot;C:\Users\delroy\AppData\Local\Temp\CP2213231363812Session\CPTrustFolder2213231363812\PPTImport2213231431656\data\asimages\{429E88E4-9B1C-4FC5-8058-E3BC6AA51D1F}_11.png&quot;/&gt;&lt;left val=&quot;102&quot;/&gt;&lt;top val=&quot;341&quot;/&gt;&lt;width val=&quot;1070&quot;/&gt;&lt;height val=&quot;311&quot;/&gt;&lt;hasText val=&quot;1&quot;/&gt;&lt;/Image&gt;&lt;/ThreeDShapeInfo&gt;"/>
</p:tagLst>
</file>

<file path=ppt/tags/tag5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3&quot;/&gt;&lt;/TableIndex&gt;&lt;/ShapeTextInfo&gt;"/>
  <p:tag name="HTML_SHAPEINFO" val="&lt;ThreeDShapeInfo&gt;&lt;uuid val=&quot;{8A5F820D-37F9-4586-8F56-F39E74DAF7D0}&quot;/&gt;&lt;isInvalidForFieldText val=&quot;0&quot;/&gt;&lt;Image&gt;&lt;filename val=&quot;C:\Users\delroy\AppData\Local\Temp\CP2213231363812Session\CPTrustFolder2213231363812\PPTImport2213231431656\data\asimages\{8A5F820D-37F9-4586-8F56-F39E74DAF7D0}_12.png&quot;/&gt;&lt;left val=&quot;233&quot;/&gt;&lt;top val=&quot;100&quot;/&gt;&lt;width val=&quot;813&quot;/&gt;&lt;height val=&quot;126&quot;/&gt;&lt;hasText val=&quot;1&quot;/&gt;&lt;/Image&gt;&lt;/ThreeDShapeInfo&gt;"/>
</p:tagLst>
</file>

<file path=ppt/tags/tag5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2&quot;/&gt;&lt;lineCharCount val=&quot;8&quot;/&gt;&lt;lineCharCount val=&quot;32&quot;/&gt;&lt;lineCharCount val=&quot;18&quot;/&gt;&lt;lineCharCount val=&quot;35&quot;/&gt;&lt;lineCharCount val=&quot;34&quot;/&gt;&lt;lineCharCount val=&quot;6&quot;/&gt;&lt;lineCharCount val=&quot;20&quot;/&gt;&lt;lineCharCount val=&quot;27&quot;/&gt;&lt;lineCharCount val=&quot;6&quot;/&gt;&lt;lineCharCount val=&quot;31&quot;/&gt;&lt;lineCharCount val=&quot;23&quot;/&gt;&lt;lineCharCount val=&quot;11&quot;/&gt;&lt;/TableIndex&gt;&lt;/ShapeTextInfo&gt;"/>
  <p:tag name="HTML_SHAPEINFO" val="&lt;ThreeDShapeInfo&gt;&lt;uuid val=&quot;{F4C563C8-5741-4F6C-8AF3-EC204E0BCBD5}&quot;/&gt;&lt;isInvalidForFieldText val=&quot;0&quot;/&gt;&lt;Image&gt;&lt;filename val=&quot;C:\Users\delroy\AppData\Local\Temp\CP2213231363812Session\CPTrustFolder2213231363812\PPTImport2213231431656\data\asimages\{F4C563C8-5741-4F6C-8AF3-EC204E0BCBD5}_12.png&quot;/&gt;&lt;left val=&quot;161&quot;/&gt;&lt;top val=&quot;271&quot;/&gt;&lt;width val=&quot;454&quot;/&gt;&lt;height val=&quot;332&quot;/&gt;&lt;hasText val=&quot;1&quot;/&gt;&lt;/Image&gt;&lt;/ThreeDShapeInfo&gt;"/>
</p:tagLst>
</file>

<file path=ppt/tags/tag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27&quot;/&gt;&lt;lineCharCount val=&quot;5&quot;/&gt;&lt;/TableIndex&gt;&lt;/ShapeTextInfo&gt;"/>
</p:tagLst>
</file>

<file path=ppt/tags/tag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5&quot;/&gt;&lt;/TableIndex&gt;&lt;/ShapeTextInfo&gt;"/>
</p:tagLst>
</file>

<file path=ppt/tags/tag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Lst>
</file>

<file path=ppt/tags/tag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Parcel</Template>
  <TotalTime>2204</TotalTime>
  <Words>2486</Words>
  <Application>Microsoft Office PowerPoint</Application>
  <PresentationFormat>Widescreen</PresentationFormat>
  <Paragraphs>206</Paragraphs>
  <Slides>12</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Consolas</vt:lpstr>
      <vt:lpstr>Gill Sans MT</vt:lpstr>
      <vt:lpstr>MS Shell Dlg 2</vt:lpstr>
      <vt:lpstr>Parcel</vt:lpstr>
      <vt:lpstr>Binary tree Example 1: One template variable</vt:lpstr>
      <vt:lpstr>Associative data structures and searches</vt:lpstr>
      <vt:lpstr>The Employee Class</vt:lpstr>
      <vt:lpstr>The Tree Class</vt:lpstr>
      <vt:lpstr>Recursive Data Structures</vt:lpstr>
      <vt:lpstr>pointer initialization</vt:lpstr>
      <vt:lpstr>Descending the tree: Selecting a subtree</vt:lpstr>
      <vt:lpstr>The Tree insert function</vt:lpstr>
      <vt:lpstr>Removing tree nodes (1)</vt:lpstr>
      <vt:lpstr>Removing tree nodes (2)</vt:lpstr>
      <vt:lpstr>Removing tree nodes (3)</vt:lpstr>
      <vt:lpstr>Removing tree nodes (4)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Binary Tree Example 1</dc:title>
  <dc:creator>Delroy Brinkerhoff</dc:creator>
  <cp:lastModifiedBy>delroy</cp:lastModifiedBy>
  <cp:revision>44</cp:revision>
  <dcterms:created xsi:type="dcterms:W3CDTF">2016-07-13T22:03:45Z</dcterms:created>
  <dcterms:modified xsi:type="dcterms:W3CDTF">2025-03-14T21:38:37Z</dcterms:modified>
</cp:coreProperties>
</file>