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3.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5.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9" r:id="rId3"/>
    <p:sldId id="257" r:id="rId4"/>
    <p:sldId id="258" r:id="rId5"/>
    <p:sldId id="261"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2717BB-C850-4DE8-9064-C676BCC7FAF7}" type="datetimeFigureOut">
              <a:rPr lang="en-US" smtClean="0"/>
              <a:t>3/23/2025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42ED1-D3C7-45B4-AFA5-EE762AF118D7}" type="slidenum">
              <a:rPr lang="en-US" smtClean="0"/>
              <a:t>‹#›</a:t>
            </a:fld>
            <a:endParaRPr lang="en-US" dirty="0"/>
          </a:p>
        </p:txBody>
      </p:sp>
    </p:spTree>
    <p:extLst>
      <p:ext uri="{BB962C8B-B14F-4D97-AF65-F5344CB8AC3E}">
        <p14:creationId xmlns:p14="http://schemas.microsoft.com/office/powerpoint/2010/main" val="2658205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Iterators and nested classes are independent of template variables. However, to make the two-variable binary tree an authentic container class, it needs an iterator, and iterators need nested classes.</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1</a:t>
            </a:fld>
            <a:endParaRPr lang="en-US" dirty="0"/>
          </a:p>
        </p:txBody>
      </p:sp>
    </p:spTree>
    <p:extLst>
      <p:ext uri="{BB962C8B-B14F-4D97-AF65-F5344CB8AC3E}">
        <p14:creationId xmlns:p14="http://schemas.microsoft.com/office/powerpoint/2010/main" val="1028748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Iterators allow programs to access the nodes in a dynamic data structure sequentially. However, the previous one-variable tree example provided two functions, list and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tree_view</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that accomplished the task with recursion rather than iterators. Informally, we can visualize recursion’s behavior using a technique called “walking the tree.”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algorithm begins at the root, making a counterclockwise circuit around the tree. It takes the left subtree until it reaches a null, where it stops to visit or process the node. It takes the right subtree until it reaches a null, causing it to visit the next node. The visit operation always occurs when the algorithm is between the tree branches.</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Iterators are more flexible than recursion or “walking the tree.” Programs can’t begin a tree walk, stop and leave, and return to continue with the next node in the sequence. Iterators “remember” their processing location in the structure, allowing programs to leave and return as needed.</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2</a:t>
            </a:fld>
            <a:endParaRPr lang="en-US" dirty="0"/>
          </a:p>
        </p:txBody>
      </p:sp>
    </p:spTree>
    <p:extLst>
      <p:ext uri="{BB962C8B-B14F-4D97-AF65-F5344CB8AC3E}">
        <p14:creationId xmlns:p14="http://schemas.microsoft.com/office/powerpoint/2010/main" val="1671219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allows programmers to nest one class inside another. The nested class, called an inner class in Java, can access all of the outer class’s members, even if they are private. Programmers can include the specifications for a small nested class inside the outer class but use a forward reference for a larger class. A forward reference introduces a name to the compiler, declares it as a class, and “promises” a full specification later. The outer class’s name becomes an integral part of the nested class’s name.</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3</a:t>
            </a:fld>
            <a:endParaRPr lang="en-US" dirty="0"/>
          </a:p>
        </p:txBody>
      </p:sp>
    </p:spTree>
    <p:extLst>
      <p:ext uri="{BB962C8B-B14F-4D97-AF65-F5344CB8AC3E}">
        <p14:creationId xmlns:p14="http://schemas.microsoft.com/office/powerpoint/2010/main" val="3532003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tree class needs three additional members to support an iterator. First, it needs an iterator object. We can say that “the tree has an iterator” and implement the relationship by composition. Second, the proposed iterator implementation uses an array of key pointers; creating a correctly sized array requires counting the tree nodes. Optionally, we can implement the iterator with a list and use its iterator. The following sections introduce the C++ Standard Template Library and demonstrate its list class. Finally, typical of most dynamic data structures, the tree class must have a function to create and return an iterator. The “this” pointer refers to the outer class object.</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4</a:t>
            </a:fld>
            <a:endParaRPr lang="en-US" dirty="0"/>
          </a:p>
        </p:txBody>
      </p:sp>
    </p:spTree>
    <p:extLst>
      <p:ext uri="{BB962C8B-B14F-4D97-AF65-F5344CB8AC3E}">
        <p14:creationId xmlns:p14="http://schemas.microsoft.com/office/powerpoint/2010/main" val="3701966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iterator also uses template variables and begins like any template class. It has two crucial data members: an index “remembering” where it is in the tree and an array of pointers holding the tree’s keys. The primary constructor requires a pointer to the outer class. The copy constructor is necessary for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to return the iterator to the client program. The destructor deallocates the array.</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”next” and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has_next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are the primary functions the client calls to use the iterator. The “next” function returns the next key in the sequence, while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has_next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returns true if there are more keys to process and returns false when no keys remain. The “reset” function allows the client to restart the iterator at its beginning. Changing the tree – inserting or removing nodes – invalidates the iterator, requiring the client to create a new one.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Slide 6</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full names of the iterator member functions include the outer and nested class names. The iterator constructor counts the tree nodes and allocates the array. Recall that the tree’s root is a handle that doesn’t store data and that the insert function inserts the first data node in the root’s right subtree. So, a null right subtree indicates an empty tree, and the constructor doesn’t attempt to add any keys.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uses the index to fill the array, making it necessary to reset it to 0.</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recursively fills the array with the tree’s key values. The pattern of statements in the body should look familiar as the function is just “walking the tree.”</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5</a:t>
            </a:fld>
            <a:endParaRPr lang="en-US" dirty="0"/>
          </a:p>
        </p:txBody>
      </p:sp>
    </p:spTree>
    <p:extLst>
      <p:ext uri="{BB962C8B-B14F-4D97-AF65-F5344CB8AC3E}">
        <p14:creationId xmlns:p14="http://schemas.microsoft.com/office/powerpoint/2010/main" val="174846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full names of the iterator member functions include the outer and nested class names. The iterator constructor counts the tree nodes and allocates the array. Recall that the tree’s root is a handle that doesn’t store data and that the insert function inserts the first data node in the root’s right subtree. So, a null right subtree indicates an empty tree, and the constructor doesn’t attempt to add any keys.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uses the index to fill the array, making it necessary to reset it to 0.</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recursively fills the array with the tree’s key values. The pattern of statements in the body should look familiar as the function is just “walking the tree.”</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6</a:t>
            </a:fld>
            <a:endParaRPr lang="en-US" dirty="0"/>
          </a:p>
        </p:txBody>
      </p:sp>
    </p:spTree>
    <p:extLst>
      <p:ext uri="{BB962C8B-B14F-4D97-AF65-F5344CB8AC3E}">
        <p14:creationId xmlns:p14="http://schemas.microsoft.com/office/powerpoint/2010/main" val="1616112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previous video demonstrated how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WordCount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program reads the words and builds the counting tree. It finishes by displaying the words in alphabetic order with their respective counts.</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creates and returns an iterator of the key values.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has_next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drives the while-loop, iterating over all the key values. The program gets the next key from the iterator with the next function and searches the tree for it, printing the word and its count to the console.</a:t>
            </a:r>
          </a:p>
          <a:p>
            <a:endParaRPr lang="en-US" dirty="0"/>
          </a:p>
        </p:txBody>
      </p:sp>
      <p:sp>
        <p:nvSpPr>
          <p:cNvPr id="4" name="Slide Number Placeholder 3"/>
          <p:cNvSpPr>
            <a:spLocks noGrp="1"/>
          </p:cNvSpPr>
          <p:nvPr>
            <p:ph type="sldNum" sz="quarter" idx="5"/>
          </p:nvPr>
        </p:nvSpPr>
        <p:spPr/>
        <p:txBody>
          <a:bodyPr/>
          <a:lstStyle/>
          <a:p>
            <a:fld id="{B5842ED1-D3C7-45B4-AFA5-EE762AF118D7}" type="slidenum">
              <a:rPr lang="en-US" smtClean="0"/>
              <a:t>7</a:t>
            </a:fld>
            <a:endParaRPr lang="en-US" dirty="0"/>
          </a:p>
        </p:txBody>
      </p:sp>
    </p:spTree>
    <p:extLst>
      <p:ext uri="{BB962C8B-B14F-4D97-AF65-F5344CB8AC3E}">
        <p14:creationId xmlns:p14="http://schemas.microsoft.com/office/powerpoint/2010/main" val="33211740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3/23/2025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3/23/2025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3/23/2025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3/23/2025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3/23/2025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3/23/2025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3/23/2025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3/23/2025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1.emf"/><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3.xml"/><Relationship Id="rId4"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iterators and</a:t>
            </a:r>
            <a:br>
              <a:rPr lang="en-US" dirty="0"/>
            </a:br>
            <a:r>
              <a:rPr lang="en-US" dirty="0"/>
              <a:t>nested classes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Adding sequential access to binary trees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CD0AB-1A36-DEDE-0752-C24957C51A3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iterators vs. “walking the tree”</a:t>
            </a:r>
          </a:p>
        </p:txBody>
      </p:sp>
      <p:sp>
        <p:nvSpPr>
          <p:cNvPr id="4" name="Content Placeholder 3">
            <a:extLst>
              <a:ext uri="{FF2B5EF4-FFF2-40B4-BE49-F238E27FC236}">
                <a16:creationId xmlns:a16="http://schemas.microsoft.com/office/drawing/2014/main" id="{444CB31A-BFBA-2193-187B-74A64EC2E0C9}"/>
              </a:ext>
            </a:extLst>
          </p:cNvPr>
          <p:cNvSpPr>
            <a:spLocks noGrp="1"/>
          </p:cNvSpPr>
          <p:nvPr>
            <p:ph sz="half" idx="2"/>
            <p:custDataLst>
              <p:tags r:id="rId2"/>
            </p:custDataLst>
          </p:nvPr>
        </p:nvSpPr>
        <p:spPr>
          <a:xfrm>
            <a:off x="6338315" y="2638044"/>
            <a:ext cx="4380988" cy="3101982"/>
          </a:xfrm>
        </p:spPr>
        <p:txBody>
          <a:bodyPr/>
          <a:lstStyle/>
          <a:p>
            <a:r>
              <a:rPr lang="en-US" dirty="0"/>
              <a:t>“Walking the tree”</a:t>
            </a:r>
          </a:p>
          <a:p>
            <a:pPr lvl="1"/>
            <a:r>
              <a:rPr lang="en-US" dirty="0"/>
              <a:t>Ordered processing of each node</a:t>
            </a:r>
          </a:p>
          <a:p>
            <a:pPr lvl="1"/>
            <a:r>
              <a:rPr lang="en-US" dirty="0"/>
              <a:t>All processing is done in the “walk” function</a:t>
            </a:r>
          </a:p>
          <a:p>
            <a:r>
              <a:rPr lang="en-US" dirty="0"/>
              <a:t>Iterators</a:t>
            </a:r>
          </a:p>
          <a:p>
            <a:pPr lvl="1"/>
            <a:r>
              <a:rPr lang="en-US" dirty="0"/>
              <a:t>Ordered processing of each node</a:t>
            </a:r>
          </a:p>
          <a:p>
            <a:pPr lvl="1"/>
            <a:r>
              <a:rPr lang="en-US" dirty="0"/>
              <a:t>Program can leave the iterator, returning to the next node anytime</a:t>
            </a:r>
          </a:p>
          <a:p>
            <a:pPr lvl="1"/>
            <a:r>
              <a:rPr lang="en-US" dirty="0"/>
              <a:t>Iterators “remember” where they are</a:t>
            </a:r>
          </a:p>
        </p:txBody>
      </p:sp>
      <p:pic>
        <p:nvPicPr>
          <p:cNvPr id="10" name="Content Placeholder 9">
            <a:extLst>
              <a:ext uri="{FF2B5EF4-FFF2-40B4-BE49-F238E27FC236}">
                <a16:creationId xmlns:a16="http://schemas.microsoft.com/office/drawing/2014/main" id="{BC005254-DD42-0F89-EACF-87D00451BC4C}"/>
              </a:ext>
            </a:extLst>
          </p:cNvPr>
          <p:cNvPicPr>
            <a:picLocks noGrp="1" noChangeAspect="1"/>
          </p:cNvPicPr>
          <p:nvPr>
            <p:ph sz="half" idx="1"/>
          </p:nvPr>
        </p:nvPicPr>
        <p:blipFill>
          <a:blip r:embed="rId6"/>
          <a:stretch>
            <a:fillRect/>
          </a:stretch>
        </p:blipFill>
        <p:spPr>
          <a:xfrm>
            <a:off x="2231136" y="2638044"/>
            <a:ext cx="2141688" cy="2230925"/>
          </a:xfrm>
        </p:spPr>
      </p:pic>
      <p:sp>
        <p:nvSpPr>
          <p:cNvPr id="11" name="TextBox 10">
            <a:extLst>
              <a:ext uri="{FF2B5EF4-FFF2-40B4-BE49-F238E27FC236}">
                <a16:creationId xmlns:a16="http://schemas.microsoft.com/office/drawing/2014/main" id="{B56FE3B4-29B5-54BE-CF68-690A0C10950C}"/>
              </a:ext>
            </a:extLst>
          </p:cNvPr>
          <p:cNvSpPr txBox="1"/>
          <p:nvPr>
            <p:custDataLst>
              <p:tags r:id="rId3"/>
            </p:custDataLst>
          </p:nvPr>
        </p:nvSpPr>
        <p:spPr>
          <a:xfrm>
            <a:off x="2534427" y="4969978"/>
            <a:ext cx="1535106" cy="923330"/>
          </a:xfrm>
          <a:prstGeom prst="rect">
            <a:avLst/>
          </a:prstGeom>
          <a:noFill/>
        </p:spPr>
        <p:txBody>
          <a:bodyPr wrap="square" rtlCol="0">
            <a:spAutoFit/>
          </a:bodyPr>
          <a:lstStyle/>
          <a:p>
            <a:r>
              <a:rPr lang="en-US" dirty="0"/>
              <a:t>Left until null</a:t>
            </a:r>
          </a:p>
          <a:p>
            <a:r>
              <a:rPr lang="en-US" dirty="0"/>
              <a:t>Visit</a:t>
            </a:r>
          </a:p>
          <a:p>
            <a:r>
              <a:rPr lang="en-US" dirty="0"/>
              <a:t>Right until null</a:t>
            </a:r>
          </a:p>
        </p:txBody>
      </p:sp>
    </p:spTree>
    <p:extLst>
      <p:ext uri="{BB962C8B-B14F-4D97-AF65-F5344CB8AC3E}">
        <p14:creationId xmlns:p14="http://schemas.microsoft.com/office/powerpoint/2010/main" val="365154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B5085-1BB7-E8FC-E40F-1B96328222A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Specifying nested classes</a:t>
            </a:r>
          </a:p>
        </p:txBody>
      </p:sp>
      <p:sp>
        <p:nvSpPr>
          <p:cNvPr id="3" name="Content Placeholder 2">
            <a:extLst>
              <a:ext uri="{FF2B5EF4-FFF2-40B4-BE49-F238E27FC236}">
                <a16:creationId xmlns:a16="http://schemas.microsoft.com/office/drawing/2014/main" id="{41250068-F505-D173-5C1E-3DAEC519CD11}"/>
              </a:ext>
            </a:extLst>
          </p:cNvPr>
          <p:cNvSpPr>
            <a:spLocks noGrp="1"/>
          </p:cNvSpPr>
          <p:nvPr>
            <p:ph sz="half" idx="1"/>
            <p:custDataLst>
              <p:tags r:id="rId2"/>
            </p:custDataLst>
          </p:nvPr>
        </p:nvSpPr>
        <p:spPr>
          <a:xfrm>
            <a:off x="1581912" y="2638044"/>
            <a:ext cx="4271771" cy="3101982"/>
          </a:xfrm>
        </p:spPr>
        <p:txBody>
          <a:bodyPr>
            <a:normAutofit/>
          </a:bodyPr>
          <a:lstStyle/>
          <a:p>
            <a:pPr marL="0" indent="0">
              <a:spcBef>
                <a:spcPts val="0"/>
              </a:spcBef>
              <a:buNone/>
            </a:pPr>
            <a:r>
              <a:rPr lang="en-US" dirty="0">
                <a:latin typeface="Consolas" panose="020B0609020204030204" pitchFamily="49" charset="0"/>
              </a:rPr>
              <a:t>class Outer</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class Nested</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044944BA-CDB6-7A87-A245-8D88D9B1339A}"/>
              </a:ext>
            </a:extLst>
          </p:cNvPr>
          <p:cNvSpPr>
            <a:spLocks noGrp="1"/>
          </p:cNvSpPr>
          <p:nvPr>
            <p:ph sz="half" idx="2"/>
            <p:custDataLst>
              <p:tags r:id="rId3"/>
            </p:custDataLst>
          </p:nvPr>
        </p:nvSpPr>
        <p:spPr>
          <a:xfrm>
            <a:off x="6338315" y="2638044"/>
            <a:ext cx="4270247" cy="3101982"/>
          </a:xfrm>
        </p:spPr>
        <p:txBody>
          <a:bodyPr>
            <a:normAutofit/>
          </a:bodyPr>
          <a:lstStyle/>
          <a:p>
            <a:pPr marL="0" indent="0">
              <a:spcBef>
                <a:spcPts val="0"/>
              </a:spcBef>
              <a:buNone/>
            </a:pPr>
            <a:r>
              <a:rPr lang="en-US" dirty="0">
                <a:latin typeface="Consolas" panose="020B0609020204030204" pitchFamily="49" charset="0"/>
              </a:rPr>
              <a:t>class Outer</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class Nested;</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class </a:t>
            </a:r>
            <a:r>
              <a:rPr lang="en-US" dirty="0">
                <a:solidFill>
                  <a:srgbClr val="FF0000"/>
                </a:solidFill>
                <a:latin typeface="Consolas" panose="020B0609020204030204" pitchFamily="49" charset="0"/>
              </a:rPr>
              <a:t>Outer::</a:t>
            </a:r>
            <a:r>
              <a:rPr lang="en-US" dirty="0">
                <a:latin typeface="Consolas" panose="020B0609020204030204" pitchFamily="49" charset="0"/>
              </a:rPr>
              <a:t>Nested</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2123227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2F3B4-902E-6145-A616-E291C176721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Tree members supporting iterators</a:t>
            </a:r>
          </a:p>
        </p:txBody>
      </p:sp>
      <p:sp>
        <p:nvSpPr>
          <p:cNvPr id="3" name="Content Placeholder 2">
            <a:extLst>
              <a:ext uri="{FF2B5EF4-FFF2-40B4-BE49-F238E27FC236}">
                <a16:creationId xmlns:a16="http://schemas.microsoft.com/office/drawing/2014/main" id="{A400B6C4-3858-2C66-640C-62AE1844D6F1}"/>
              </a:ext>
            </a:extLst>
          </p:cNvPr>
          <p:cNvSpPr>
            <a:spLocks noGrp="1"/>
          </p:cNvSpPr>
          <p:nvPr>
            <p:ph sz="half" idx="1"/>
            <p:custDataLst>
              <p:tags r:id="rId2"/>
            </p:custDataLst>
          </p:nvPr>
        </p:nvSpPr>
        <p:spPr>
          <a:xfrm>
            <a:off x="1581912" y="2638044"/>
            <a:ext cx="3687205" cy="3101982"/>
          </a:xfrm>
        </p:spPr>
        <p:txBody>
          <a:bodyPr>
            <a:normAutofit/>
          </a:bodyPr>
          <a:lstStyle/>
          <a:p>
            <a:r>
              <a:rPr lang="en-US" dirty="0">
                <a:latin typeface="Consolas" panose="020B0609020204030204" pitchFamily="49" charset="0"/>
              </a:rPr>
              <a:t>class iterator;</a:t>
            </a:r>
          </a:p>
          <a:p>
            <a:pPr>
              <a:spcAft>
                <a:spcPts val="1000"/>
              </a:spcAft>
            </a:pPr>
            <a:r>
              <a:rPr lang="en-US" dirty="0">
                <a:latin typeface="Consolas" panose="020B0609020204030204" pitchFamily="49" charset="0"/>
              </a:rPr>
              <a:t>int count(int number = 0);</a:t>
            </a:r>
          </a:p>
          <a:p>
            <a:pPr>
              <a:spcBef>
                <a:spcPts val="0"/>
              </a:spcBef>
            </a:pPr>
            <a:r>
              <a:rPr lang="en-US" dirty="0">
                <a:latin typeface="Consolas" panose="020B0609020204030204" pitchFamily="49" charset="0"/>
              </a:rPr>
              <a:t>iterator </a:t>
            </a:r>
            <a:r>
              <a:rPr lang="en-US" dirty="0" err="1">
                <a:latin typeface="Consolas" panose="020B0609020204030204" pitchFamily="49" charset="0"/>
              </a:rPr>
              <a:t>get_keys</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iterator </a:t>
            </a:r>
            <a:r>
              <a:rPr lang="en-US" dirty="0" err="1">
                <a:latin typeface="Consolas" panose="020B0609020204030204" pitchFamily="49" charset="0"/>
              </a:rPr>
              <a:t>i</a:t>
            </a:r>
            <a:r>
              <a:rPr lang="en-US" dirty="0">
                <a:latin typeface="Consolas" panose="020B0609020204030204" pitchFamily="49" charset="0"/>
              </a:rPr>
              <a:t>(this);</a:t>
            </a:r>
          </a:p>
          <a:p>
            <a:pPr marL="0" indent="0">
              <a:spcBef>
                <a:spcPts val="0"/>
              </a:spcBef>
              <a:buNone/>
            </a:pPr>
            <a:r>
              <a:rPr lang="en-US" dirty="0">
                <a:latin typeface="Consolas" panose="020B0609020204030204" pitchFamily="49" charset="0"/>
              </a:rPr>
              <a:t>     return </a:t>
            </a:r>
            <a:r>
              <a:rPr lang="en-US" dirty="0" err="1">
                <a:latin typeface="Consolas" panose="020B0609020204030204" pitchFamily="49" charset="0"/>
              </a:rPr>
              <a:t>i</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p>
        </p:txBody>
      </p:sp>
      <p:sp>
        <p:nvSpPr>
          <p:cNvPr id="4" name="Content Placeholder 3">
            <a:extLst>
              <a:ext uri="{FF2B5EF4-FFF2-40B4-BE49-F238E27FC236}">
                <a16:creationId xmlns:a16="http://schemas.microsoft.com/office/drawing/2014/main" id="{D681395C-3E21-724C-3F3C-893AB3D0FCA5}"/>
              </a:ext>
            </a:extLst>
          </p:cNvPr>
          <p:cNvSpPr>
            <a:spLocks noGrp="1"/>
          </p:cNvSpPr>
          <p:nvPr>
            <p:ph sz="half" idx="2"/>
            <p:custDataLst>
              <p:tags r:id="rId3"/>
            </p:custDataLst>
          </p:nvPr>
        </p:nvSpPr>
        <p:spPr>
          <a:xfrm>
            <a:off x="5532562" y="2638044"/>
            <a:ext cx="5467404" cy="3101982"/>
          </a:xfrm>
        </p:spPr>
        <p:txBody>
          <a:bodyPr>
            <a:normAutofit/>
          </a:bodyPr>
          <a:lstStyle/>
          <a:p>
            <a:pPr marL="0" indent="0">
              <a:spcBef>
                <a:spcPts val="0"/>
              </a:spcBef>
              <a:buNone/>
            </a:pPr>
            <a:r>
              <a:rPr lang="en-US" dirty="0">
                <a:latin typeface="Consolas" panose="020B0609020204030204" pitchFamily="49" charset="0"/>
              </a:rPr>
              <a:t>template &lt;class K, class V&gt;</a:t>
            </a:r>
          </a:p>
          <a:p>
            <a:pPr marL="0" indent="0">
              <a:spcBef>
                <a:spcPts val="0"/>
              </a:spcBef>
              <a:buNone/>
            </a:pPr>
            <a:r>
              <a:rPr lang="en-US" dirty="0">
                <a:latin typeface="Consolas" panose="020B0609020204030204" pitchFamily="49" charset="0"/>
              </a:rPr>
              <a:t>int KVTree&lt;K,V&gt;::count(int number)</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(left != nullptr)</a:t>
            </a:r>
          </a:p>
          <a:p>
            <a:pPr marL="0" indent="0">
              <a:spcBef>
                <a:spcPts val="0"/>
              </a:spcBef>
              <a:buNone/>
            </a:pPr>
            <a:r>
              <a:rPr lang="en-US" dirty="0">
                <a:latin typeface="Consolas" panose="020B0609020204030204" pitchFamily="49" charset="0"/>
              </a:rPr>
              <a:t>        number = left-&gt;count(number + 1);</a:t>
            </a:r>
          </a:p>
          <a:p>
            <a:pPr marL="0" indent="0">
              <a:spcBef>
                <a:spcPts val="0"/>
              </a:spcBef>
              <a:buNone/>
            </a:pPr>
            <a:r>
              <a:rPr lang="en-US" dirty="0">
                <a:latin typeface="Consolas" panose="020B0609020204030204" pitchFamily="49" charset="0"/>
              </a:rPr>
              <a:t>    if (right != nullptr)</a:t>
            </a:r>
          </a:p>
          <a:p>
            <a:pPr marL="0" indent="0">
              <a:spcBef>
                <a:spcPts val="0"/>
              </a:spcBef>
              <a:buNone/>
            </a:pPr>
            <a:r>
              <a:rPr lang="en-US" dirty="0">
                <a:latin typeface="Consolas" panose="020B0609020204030204" pitchFamily="49" charset="0"/>
              </a:rPr>
              <a:t>        number = right-&gt;count(number + 1);</a:t>
            </a:r>
          </a:p>
          <a:p>
            <a:pPr marL="0" indent="0">
              <a:spcBef>
                <a:spcPts val="0"/>
              </a:spcBef>
              <a:buNone/>
            </a:pPr>
            <a:r>
              <a:rPr lang="en-US" dirty="0">
                <a:latin typeface="Consolas" panose="020B0609020204030204" pitchFamily="49" charset="0"/>
              </a:rPr>
              <a:t>    return number;</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242684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8D42C-6152-5CC1-DD6D-FA2A276182F3}"/>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the iterator class</a:t>
            </a:r>
          </a:p>
        </p:txBody>
      </p:sp>
      <p:sp>
        <p:nvSpPr>
          <p:cNvPr id="4" name="Content Placeholder 3">
            <a:extLst>
              <a:ext uri="{FF2B5EF4-FFF2-40B4-BE49-F238E27FC236}">
                <a16:creationId xmlns:a16="http://schemas.microsoft.com/office/drawing/2014/main" id="{7F3F36BA-72CD-B0E1-3B61-A66A4A3A6248}"/>
              </a:ext>
            </a:extLst>
          </p:cNvPr>
          <p:cNvSpPr>
            <a:spLocks noGrp="1"/>
          </p:cNvSpPr>
          <p:nvPr>
            <p:ph sz="half" idx="1"/>
            <p:custDataLst>
              <p:tags r:id="rId2"/>
            </p:custDataLst>
          </p:nvPr>
        </p:nvSpPr>
        <p:spPr>
          <a:xfrm>
            <a:off x="1038706" y="2638044"/>
            <a:ext cx="4067448" cy="3101982"/>
          </a:xfrm>
        </p:spPr>
        <p:txBody>
          <a:bodyPr>
            <a:normAutofit/>
          </a:bodyPr>
          <a:lstStyle/>
          <a:p>
            <a:pPr marL="0" indent="0">
              <a:lnSpc>
                <a:spcPct val="110000"/>
              </a:lnSpc>
              <a:spcBef>
                <a:spcPts val="0"/>
              </a:spcBef>
              <a:buNone/>
            </a:pPr>
            <a:r>
              <a:rPr lang="en-US" dirty="0">
                <a:latin typeface="Consolas" panose="020B0609020204030204" pitchFamily="49" charset="0"/>
              </a:rPr>
              <a:t>template &lt;class K, class V&gt;</a:t>
            </a:r>
          </a:p>
          <a:p>
            <a:pPr marL="0" indent="0">
              <a:lnSpc>
                <a:spcPct val="110000"/>
              </a:lnSpc>
              <a:spcBef>
                <a:spcPts val="0"/>
              </a:spcBef>
              <a:buNone/>
            </a:pPr>
            <a:r>
              <a:rPr lang="en-US" dirty="0">
                <a:latin typeface="Consolas" panose="020B0609020204030204" pitchFamily="49" charset="0"/>
              </a:rPr>
              <a:t>class </a:t>
            </a:r>
            <a:r>
              <a:rPr lang="en-US" dirty="0" err="1">
                <a:latin typeface="Consolas" panose="020B0609020204030204" pitchFamily="49" charset="0"/>
              </a:rPr>
              <a:t>KVTree</a:t>
            </a:r>
            <a:r>
              <a:rPr lang="en-US" dirty="0">
                <a:latin typeface="Consolas" panose="020B0609020204030204" pitchFamily="49" charset="0"/>
              </a:rPr>
              <a:t>&lt;K, V&gt;::iterator</a:t>
            </a:r>
          </a:p>
          <a:p>
            <a:pPr marL="0" indent="0">
              <a:lnSpc>
                <a:spcPct val="110000"/>
              </a:lnSpc>
              <a:spcBef>
                <a:spcPts val="0"/>
              </a:spcBef>
              <a:buNone/>
            </a:pPr>
            <a:r>
              <a:rPr lang="en-US" dirty="0">
                <a:latin typeface="Consolas" panose="020B0609020204030204" pitchFamily="49" charset="0"/>
              </a:rPr>
              <a:t>{</a:t>
            </a:r>
          </a:p>
          <a:p>
            <a:pPr marL="0" indent="0">
              <a:lnSpc>
                <a:spcPct val="110000"/>
              </a:lnSpc>
              <a:spcBef>
                <a:spcPts val="0"/>
              </a:spcBef>
              <a:buNone/>
            </a:pPr>
            <a:r>
              <a:rPr lang="en-US" dirty="0">
                <a:latin typeface="Consolas" panose="020B0609020204030204" pitchFamily="49" charset="0"/>
              </a:rPr>
              <a:t>    private:</a:t>
            </a:r>
          </a:p>
          <a:p>
            <a:pPr marL="0" indent="0">
              <a:lnSpc>
                <a:spcPct val="110000"/>
              </a:lnSpc>
              <a:spcBef>
                <a:spcPts val="0"/>
              </a:spcBef>
              <a:buNone/>
            </a:pPr>
            <a:r>
              <a:rPr lang="en-US" dirty="0">
                <a:latin typeface="Consolas" panose="020B0609020204030204" pitchFamily="49" charset="0"/>
              </a:rPr>
              <a:t>        int size = 0;</a:t>
            </a:r>
          </a:p>
          <a:p>
            <a:pPr marL="0" indent="0">
              <a:lnSpc>
                <a:spcPct val="110000"/>
              </a:lnSpc>
              <a:spcBef>
                <a:spcPts val="0"/>
              </a:spcBef>
              <a:buNone/>
            </a:pPr>
            <a:r>
              <a:rPr lang="en-US" dirty="0">
                <a:latin typeface="Consolas" panose="020B0609020204030204" pitchFamily="49" charset="0"/>
              </a:rPr>
              <a:t>        int index = 0;</a:t>
            </a:r>
          </a:p>
          <a:p>
            <a:pPr marL="0" indent="0">
              <a:lnSpc>
                <a:spcPct val="110000"/>
              </a:lnSpc>
              <a:spcBef>
                <a:spcPts val="0"/>
              </a:spcBef>
              <a:buNone/>
            </a:pPr>
            <a:r>
              <a:rPr lang="en-US" dirty="0">
                <a:latin typeface="Consolas" panose="020B0609020204030204" pitchFamily="49" charset="0"/>
              </a:rPr>
              <a:t>        K* keys = </a:t>
            </a:r>
            <a:r>
              <a:rPr lang="en-US" dirty="0" err="1">
                <a:latin typeface="Consolas" panose="020B0609020204030204" pitchFamily="49" charset="0"/>
              </a:rPr>
              <a:t>nullptr</a:t>
            </a:r>
            <a:r>
              <a:rPr lang="en-US" dirty="0">
                <a:latin typeface="Consolas" panose="020B0609020204030204" pitchFamily="49" charset="0"/>
              </a:rPr>
              <a:t>;</a:t>
            </a:r>
          </a:p>
        </p:txBody>
      </p:sp>
      <p:sp>
        <p:nvSpPr>
          <p:cNvPr id="5" name="Content Placeholder 4">
            <a:extLst>
              <a:ext uri="{FF2B5EF4-FFF2-40B4-BE49-F238E27FC236}">
                <a16:creationId xmlns:a16="http://schemas.microsoft.com/office/drawing/2014/main" id="{EC00BEA9-9819-1395-3AF8-FB961645CFD9}"/>
              </a:ext>
            </a:extLst>
          </p:cNvPr>
          <p:cNvSpPr>
            <a:spLocks noGrp="1"/>
          </p:cNvSpPr>
          <p:nvPr>
            <p:ph sz="half" idx="2"/>
            <p:custDataLst>
              <p:tags r:id="rId3"/>
            </p:custDataLst>
          </p:nvPr>
        </p:nvSpPr>
        <p:spPr>
          <a:xfrm>
            <a:off x="5332491" y="2638044"/>
            <a:ext cx="6255946" cy="3101982"/>
          </a:xfrm>
        </p:spPr>
        <p:txBody>
          <a:bodyPr>
            <a:normAutofit/>
          </a:bodyPr>
          <a:lstStyle/>
          <a:p>
            <a:pPr marL="0" indent="0">
              <a:lnSpc>
                <a:spcPct val="110000"/>
              </a:lnSpc>
              <a:spcBef>
                <a:spcPts val="0"/>
              </a:spcBef>
              <a:buNone/>
            </a:pPr>
            <a:r>
              <a:rPr lang="en-US" dirty="0">
                <a:latin typeface="Consolas" panose="020B0609020204030204" pitchFamily="49" charset="0"/>
              </a:rPr>
              <a:t>    public:</a:t>
            </a:r>
          </a:p>
          <a:p>
            <a:pPr marL="0" indent="0">
              <a:lnSpc>
                <a:spcPct val="110000"/>
              </a:lnSpc>
              <a:spcBef>
                <a:spcPts val="0"/>
              </a:spcBef>
              <a:buNone/>
            </a:pPr>
            <a:r>
              <a:rPr lang="en-US" dirty="0">
                <a:latin typeface="Consolas" panose="020B0609020204030204" pitchFamily="49" charset="0"/>
              </a:rPr>
              <a:t>        iterator(</a:t>
            </a:r>
            <a:r>
              <a:rPr lang="en-US" dirty="0" err="1">
                <a:latin typeface="Consolas" panose="020B0609020204030204" pitchFamily="49" charset="0"/>
              </a:rPr>
              <a:t>KVTree</a:t>
            </a:r>
            <a:r>
              <a:rPr lang="en-US" dirty="0">
                <a:latin typeface="Consolas" panose="020B0609020204030204" pitchFamily="49" charset="0"/>
              </a:rPr>
              <a:t>&lt;K,V&gt;* outer);</a:t>
            </a:r>
          </a:p>
          <a:p>
            <a:pPr marL="0" indent="0">
              <a:lnSpc>
                <a:spcPct val="110000"/>
              </a:lnSpc>
              <a:spcBef>
                <a:spcPts val="0"/>
              </a:spcBef>
              <a:buNone/>
            </a:pPr>
            <a:r>
              <a:rPr lang="en-US" dirty="0">
                <a:latin typeface="Consolas" panose="020B0609020204030204" pitchFamily="49" charset="0"/>
              </a:rPr>
              <a:t>        iterator(iterator&amp; </a:t>
            </a:r>
            <a:r>
              <a:rPr lang="en-US" dirty="0" err="1">
                <a:latin typeface="Consolas" panose="020B0609020204030204" pitchFamily="49" charset="0"/>
              </a:rPr>
              <a:t>i</a:t>
            </a:r>
            <a:r>
              <a:rPr lang="en-US" dirty="0">
                <a:latin typeface="Consolas" panose="020B0609020204030204" pitchFamily="49" charset="0"/>
              </a:rPr>
              <a:t>);</a:t>
            </a:r>
          </a:p>
          <a:p>
            <a:pPr marL="0" indent="0">
              <a:lnSpc>
                <a:spcPct val="110000"/>
              </a:lnSpc>
              <a:spcBef>
                <a:spcPts val="0"/>
              </a:spcBef>
              <a:buNone/>
            </a:pPr>
            <a:r>
              <a:rPr lang="en-US" dirty="0">
                <a:latin typeface="Consolas" panose="020B0609020204030204" pitchFamily="49" charset="0"/>
              </a:rPr>
              <a:t>        ~iterator() { delete[] keys; }</a:t>
            </a:r>
          </a:p>
          <a:p>
            <a:pPr marL="0" indent="0">
              <a:lnSpc>
                <a:spcPct val="110000"/>
              </a:lnSpc>
              <a:spcBef>
                <a:spcPts val="0"/>
              </a:spcBef>
              <a:buNone/>
            </a:pPr>
            <a:r>
              <a:rPr lang="en-US" dirty="0">
                <a:latin typeface="Consolas" panose="020B0609020204030204" pitchFamily="49" charset="0"/>
              </a:rPr>
              <a:t>        K next() { return keys[index++]; }</a:t>
            </a:r>
          </a:p>
          <a:p>
            <a:pPr marL="0" indent="0">
              <a:lnSpc>
                <a:spcPct val="110000"/>
              </a:lnSpc>
              <a:spcBef>
                <a:spcPts val="0"/>
              </a:spcBef>
              <a:buNone/>
            </a:pPr>
            <a:r>
              <a:rPr lang="en-US" dirty="0">
                <a:latin typeface="Consolas" panose="020B0609020204030204" pitchFamily="49" charset="0"/>
              </a:rPr>
              <a:t>        bool </a:t>
            </a:r>
            <a:r>
              <a:rPr lang="en-US" dirty="0" err="1">
                <a:latin typeface="Consolas" panose="020B0609020204030204" pitchFamily="49" charset="0"/>
              </a:rPr>
              <a:t>has_next</a:t>
            </a:r>
            <a:r>
              <a:rPr lang="en-US" dirty="0">
                <a:latin typeface="Consolas" panose="020B0609020204030204" pitchFamily="49" charset="0"/>
              </a:rPr>
              <a:t>() { return index &lt; size; }</a:t>
            </a:r>
          </a:p>
          <a:p>
            <a:pPr marL="0" indent="0">
              <a:lnSpc>
                <a:spcPct val="110000"/>
              </a:lnSpc>
              <a:spcBef>
                <a:spcPts val="0"/>
              </a:spcBef>
              <a:buNone/>
            </a:pPr>
            <a:r>
              <a:rPr lang="en-US" dirty="0">
                <a:latin typeface="Consolas" panose="020B0609020204030204" pitchFamily="49" charset="0"/>
              </a:rPr>
              <a:t>        void reset() { index = 0; }</a:t>
            </a:r>
          </a:p>
          <a:p>
            <a:pPr marL="0" indent="0">
              <a:lnSpc>
                <a:spcPct val="110000"/>
              </a:lnSpc>
              <a:spcBef>
                <a:spcPts val="0"/>
              </a:spcBef>
              <a:buNone/>
            </a:pPr>
            <a:r>
              <a:rPr lang="en-US" dirty="0">
                <a:latin typeface="Consolas" panose="020B0609020204030204" pitchFamily="49" charset="0"/>
              </a:rPr>
              <a:t>    private:</a:t>
            </a:r>
          </a:p>
          <a:p>
            <a:pPr marL="0" indent="0">
              <a:lnSpc>
                <a:spcPct val="110000"/>
              </a:lnSpc>
              <a:spcBef>
                <a:spcPts val="0"/>
              </a:spcBef>
              <a:buNone/>
            </a:pPr>
            <a:r>
              <a:rPr lang="en-US" dirty="0">
                <a:latin typeface="Consolas" panose="020B0609020204030204" pitchFamily="49" charset="0"/>
              </a:rPr>
              <a:t>        void </a:t>
            </a:r>
            <a:r>
              <a:rPr lang="en-US" dirty="0" err="1">
                <a:latin typeface="Consolas" panose="020B0609020204030204" pitchFamily="49" charset="0"/>
              </a:rPr>
              <a:t>add_keys</a:t>
            </a:r>
            <a:r>
              <a:rPr lang="en-US" dirty="0">
                <a:latin typeface="Consolas" panose="020B0609020204030204" pitchFamily="49" charset="0"/>
              </a:rPr>
              <a:t>(</a:t>
            </a:r>
            <a:r>
              <a:rPr lang="en-US" dirty="0" err="1">
                <a:latin typeface="Consolas" panose="020B0609020204030204" pitchFamily="49" charset="0"/>
              </a:rPr>
              <a:t>KVTree</a:t>
            </a:r>
            <a:r>
              <a:rPr lang="en-US" dirty="0">
                <a:latin typeface="Consolas" panose="020B0609020204030204" pitchFamily="49" charset="0"/>
              </a:rPr>
              <a:t>&lt;K,V&gt;* tree);</a:t>
            </a:r>
          </a:p>
          <a:p>
            <a:pPr marL="0" indent="0">
              <a:lnSpc>
                <a:spcPct val="110000"/>
              </a:lnSpc>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136081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4D87A-5CC5-18F8-E7EE-A82010CFF433}"/>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Iterator functions</a:t>
            </a:r>
          </a:p>
        </p:txBody>
      </p:sp>
      <p:sp>
        <p:nvSpPr>
          <p:cNvPr id="3" name="Content Placeholder 2">
            <a:extLst>
              <a:ext uri="{FF2B5EF4-FFF2-40B4-BE49-F238E27FC236}">
                <a16:creationId xmlns:a16="http://schemas.microsoft.com/office/drawing/2014/main" id="{E304BC23-7973-B87C-5C24-5534D26C2CA4}"/>
              </a:ext>
            </a:extLst>
          </p:cNvPr>
          <p:cNvSpPr>
            <a:spLocks noGrp="1"/>
          </p:cNvSpPr>
          <p:nvPr>
            <p:ph sz="half" idx="1"/>
            <p:custDataLst>
              <p:tags r:id="rId2"/>
            </p:custDataLst>
          </p:nvPr>
        </p:nvSpPr>
        <p:spPr>
          <a:xfrm>
            <a:off x="1581912" y="2525917"/>
            <a:ext cx="4271771" cy="3539905"/>
          </a:xfrm>
        </p:spPr>
        <p:txBody>
          <a:bodyPr>
            <a:normAutofit/>
          </a:bodyPr>
          <a:lstStyle/>
          <a:p>
            <a:pPr marL="0" indent="0">
              <a:spcBef>
                <a:spcPts val="0"/>
              </a:spcBef>
              <a:buNone/>
            </a:pPr>
            <a:r>
              <a:rPr lang="en-US" dirty="0">
                <a:latin typeface="Consolas" panose="020B0609020204030204" pitchFamily="49" charset="0"/>
              </a:rPr>
              <a:t>template&lt;class K, class V&gt;</a:t>
            </a:r>
          </a:p>
          <a:p>
            <a:pPr marL="0" indent="0">
              <a:spcBef>
                <a:spcPts val="0"/>
              </a:spcBef>
              <a:buNone/>
            </a:pPr>
            <a:r>
              <a:rPr lang="en-US" dirty="0" err="1">
                <a:latin typeface="Consolas" panose="020B0609020204030204" pitchFamily="49" charset="0"/>
              </a:rPr>
              <a:t>KVTree</a:t>
            </a:r>
            <a:r>
              <a:rPr lang="en-US" dirty="0">
                <a:latin typeface="Consolas" panose="020B0609020204030204" pitchFamily="49" charset="0"/>
              </a:rPr>
              <a:t>&lt;K,V&gt;::iterator::</a:t>
            </a:r>
          </a:p>
          <a:p>
            <a:pPr marL="0" indent="0">
              <a:spcBef>
                <a:spcPts val="0"/>
              </a:spcBef>
              <a:buNone/>
            </a:pPr>
            <a:r>
              <a:rPr lang="en-US" dirty="0">
                <a:latin typeface="Consolas" panose="020B0609020204030204" pitchFamily="49" charset="0"/>
              </a:rPr>
              <a:t>    iterator(</a:t>
            </a:r>
            <a:r>
              <a:rPr lang="en-US" dirty="0" err="1">
                <a:latin typeface="Consolas" panose="020B0609020204030204" pitchFamily="49" charset="0"/>
              </a:rPr>
              <a:t>KVTree</a:t>
            </a:r>
            <a:r>
              <a:rPr lang="en-US" dirty="0">
                <a:latin typeface="Consolas" panose="020B0609020204030204" pitchFamily="49" charset="0"/>
              </a:rPr>
              <a:t>&lt;K,V&gt;* outer)</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size = outer-&gt;count();</a:t>
            </a:r>
          </a:p>
          <a:p>
            <a:pPr marL="0" indent="0">
              <a:spcBef>
                <a:spcPts val="0"/>
              </a:spcBef>
              <a:buNone/>
            </a:pPr>
            <a:r>
              <a:rPr lang="en-US" dirty="0">
                <a:latin typeface="Consolas" panose="020B0609020204030204" pitchFamily="49" charset="0"/>
              </a:rPr>
              <a:t>    keys = new K[size];</a:t>
            </a:r>
          </a:p>
          <a:p>
            <a:pPr marL="0" indent="0">
              <a:spcBef>
                <a:spcPts val="0"/>
              </a:spcBef>
              <a:buNone/>
            </a:pPr>
            <a:r>
              <a:rPr lang="en-US" dirty="0">
                <a:latin typeface="Consolas" panose="020B0609020204030204" pitchFamily="49" charset="0"/>
              </a:rPr>
              <a:t>    if (outer-&gt;right != </a:t>
            </a:r>
            <a:r>
              <a:rPr lang="en-US" dirty="0" err="1">
                <a:latin typeface="Consolas" panose="020B0609020204030204" pitchFamily="49" charset="0"/>
              </a:rPr>
              <a:t>nullptr</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add_keys</a:t>
            </a:r>
            <a:r>
              <a:rPr lang="en-US" dirty="0">
                <a:latin typeface="Consolas" panose="020B0609020204030204" pitchFamily="49" charset="0"/>
              </a:rPr>
              <a:t>(outer-&gt;right);</a:t>
            </a:r>
          </a:p>
          <a:p>
            <a:pPr marL="0" indent="0">
              <a:spcBef>
                <a:spcPts val="0"/>
              </a:spcBef>
              <a:buNone/>
            </a:pPr>
            <a:r>
              <a:rPr lang="en-US" dirty="0">
                <a:latin typeface="Consolas" panose="020B0609020204030204" pitchFamily="49" charset="0"/>
              </a:rPr>
              <a:t>    else</a:t>
            </a:r>
          </a:p>
          <a:p>
            <a:pPr marL="0" indent="0">
              <a:spcBef>
                <a:spcPts val="0"/>
              </a:spcBef>
              <a:buNone/>
            </a:pPr>
            <a:r>
              <a:rPr lang="en-US" dirty="0">
                <a:latin typeface="Consolas" panose="020B0609020204030204" pitchFamily="49" charset="0"/>
              </a:rPr>
              <a:t>        return;</a:t>
            </a:r>
          </a:p>
          <a:p>
            <a:pPr marL="0" indent="0">
              <a:spcBef>
                <a:spcPts val="0"/>
              </a:spcBef>
              <a:buNone/>
            </a:pPr>
            <a:r>
              <a:rPr lang="en-US" dirty="0">
                <a:latin typeface="Consolas" panose="020B0609020204030204" pitchFamily="49" charset="0"/>
              </a:rPr>
              <a:t>    index = 0;</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37D881E5-F29B-CFEE-BEA7-A20114F16776}"/>
              </a:ext>
            </a:extLst>
          </p:cNvPr>
          <p:cNvSpPr>
            <a:spLocks noGrp="1"/>
          </p:cNvSpPr>
          <p:nvPr>
            <p:ph sz="half" idx="2"/>
            <p:custDataLst>
              <p:tags r:id="rId3"/>
            </p:custDataLst>
          </p:nvPr>
        </p:nvSpPr>
        <p:spPr>
          <a:xfrm>
            <a:off x="6338315" y="2525917"/>
            <a:ext cx="4270247" cy="3214109"/>
          </a:xfrm>
        </p:spPr>
        <p:txBody>
          <a:bodyPr>
            <a:normAutofit/>
          </a:bodyPr>
          <a:lstStyle/>
          <a:p>
            <a:pPr marL="0" indent="0">
              <a:spcBef>
                <a:spcPts val="0"/>
              </a:spcBef>
              <a:buNone/>
            </a:pPr>
            <a:r>
              <a:rPr lang="en-US" dirty="0">
                <a:latin typeface="Consolas" panose="020B0609020204030204" pitchFamily="49" charset="0"/>
              </a:rPr>
              <a:t>template &lt;class K, class V&gt;</a:t>
            </a:r>
          </a:p>
          <a:p>
            <a:pPr marL="0" indent="0">
              <a:spcBef>
                <a:spcPts val="0"/>
              </a:spcBef>
              <a:buNone/>
            </a:pPr>
            <a:r>
              <a:rPr lang="en-US" dirty="0">
                <a:latin typeface="Consolas" panose="020B0609020204030204" pitchFamily="49" charset="0"/>
              </a:rPr>
              <a:t>void </a:t>
            </a:r>
            <a:r>
              <a:rPr lang="en-US" dirty="0" err="1">
                <a:latin typeface="Consolas" panose="020B0609020204030204" pitchFamily="49" charset="0"/>
              </a:rPr>
              <a:t>KVTree</a:t>
            </a:r>
            <a:r>
              <a:rPr lang="en-US" dirty="0">
                <a:latin typeface="Consolas" panose="020B0609020204030204" pitchFamily="49" charset="0"/>
              </a:rPr>
              <a:t>&lt;K,V&gt;::iterator::</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add_keys</a:t>
            </a:r>
            <a:r>
              <a:rPr lang="en-US" dirty="0">
                <a:latin typeface="Consolas" panose="020B0609020204030204" pitchFamily="49" charset="0"/>
              </a:rPr>
              <a:t>(</a:t>
            </a:r>
            <a:r>
              <a:rPr lang="en-US" dirty="0" err="1">
                <a:latin typeface="Consolas" panose="020B0609020204030204" pitchFamily="49" charset="0"/>
              </a:rPr>
              <a:t>KVTree</a:t>
            </a:r>
            <a:r>
              <a:rPr lang="en-US" dirty="0">
                <a:latin typeface="Consolas" panose="020B0609020204030204" pitchFamily="49" charset="0"/>
              </a:rPr>
              <a:t>&lt;K,V&gt;* outer)</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(outer-&gt;left != </a:t>
            </a:r>
            <a:r>
              <a:rPr lang="en-US" dirty="0" err="1">
                <a:latin typeface="Consolas" panose="020B0609020204030204" pitchFamily="49" charset="0"/>
              </a:rPr>
              <a:t>nullptr</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add_keys</a:t>
            </a:r>
            <a:r>
              <a:rPr lang="en-US" dirty="0">
                <a:latin typeface="Consolas" panose="020B0609020204030204" pitchFamily="49" charset="0"/>
              </a:rPr>
              <a:t>(outer-&gt;left);</a:t>
            </a:r>
          </a:p>
          <a:p>
            <a:pPr marL="0" indent="0">
              <a:spcBef>
                <a:spcPts val="0"/>
              </a:spcBef>
              <a:buNone/>
            </a:pPr>
            <a:r>
              <a:rPr lang="en-US" dirty="0">
                <a:latin typeface="Consolas" panose="020B0609020204030204" pitchFamily="49" charset="0"/>
              </a:rPr>
              <a:t>    keys[index++] = outer-&gt;key;</a:t>
            </a:r>
          </a:p>
          <a:p>
            <a:pPr marL="0" indent="0">
              <a:spcBef>
                <a:spcPts val="0"/>
              </a:spcBef>
              <a:buNone/>
            </a:pPr>
            <a:r>
              <a:rPr lang="en-US" dirty="0">
                <a:latin typeface="Consolas" panose="020B0609020204030204" pitchFamily="49" charset="0"/>
              </a:rPr>
              <a:t>    if (outer-&gt;right != </a:t>
            </a:r>
            <a:r>
              <a:rPr lang="en-US" dirty="0" err="1">
                <a:latin typeface="Consolas" panose="020B0609020204030204" pitchFamily="49" charset="0"/>
              </a:rPr>
              <a:t>nullptr</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add_keys</a:t>
            </a:r>
            <a:r>
              <a:rPr lang="en-US" dirty="0">
                <a:latin typeface="Consolas" panose="020B0609020204030204" pitchFamily="49" charset="0"/>
              </a:rPr>
              <a:t>(outer-&gt;right);</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2638012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C2B54-1FBB-6514-21B3-CA3C38CDF5ED}"/>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Using the Tree Iterator</a:t>
            </a:r>
          </a:p>
        </p:txBody>
      </p:sp>
      <p:sp>
        <p:nvSpPr>
          <p:cNvPr id="3" name="Content Placeholder 2">
            <a:extLst>
              <a:ext uri="{FF2B5EF4-FFF2-40B4-BE49-F238E27FC236}">
                <a16:creationId xmlns:a16="http://schemas.microsoft.com/office/drawing/2014/main" id="{7E059FF6-619F-36F3-C5E1-AC923C184272}"/>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err="1">
                <a:latin typeface="Consolas" panose="020B0609020204030204" pitchFamily="49" charset="0"/>
              </a:rPr>
              <a:t>KVTree</a:t>
            </a:r>
            <a:r>
              <a:rPr lang="en-US" dirty="0">
                <a:latin typeface="Consolas" panose="020B0609020204030204" pitchFamily="49" charset="0"/>
              </a:rPr>
              <a:t>&lt;string, int&gt;::iterator  keys = </a:t>
            </a:r>
            <a:r>
              <a:rPr lang="en-US" dirty="0" err="1">
                <a:latin typeface="Consolas" panose="020B0609020204030204" pitchFamily="49" charset="0"/>
              </a:rPr>
              <a:t>tree.get_keys</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while (</a:t>
            </a:r>
            <a:r>
              <a:rPr lang="en-US" dirty="0" err="1">
                <a:latin typeface="Consolas" panose="020B0609020204030204" pitchFamily="49" charset="0"/>
              </a:rPr>
              <a:t>keys.has_next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string  word = </a:t>
            </a:r>
            <a:r>
              <a:rPr lang="en-US" dirty="0" err="1">
                <a:latin typeface="Consolas" panose="020B0609020204030204" pitchFamily="49" charset="0"/>
              </a:rPr>
              <a:t>keys.next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int     count = *</a:t>
            </a:r>
            <a:r>
              <a:rPr lang="en-US" dirty="0" err="1">
                <a:latin typeface="Consolas" panose="020B0609020204030204" pitchFamily="49" charset="0"/>
              </a:rPr>
              <a:t>tree.search</a:t>
            </a:r>
            <a:r>
              <a:rPr lang="en-US" dirty="0">
                <a:latin typeface="Consolas" panose="020B0609020204030204" pitchFamily="49" charset="0"/>
              </a:rPr>
              <a:t>(word);</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cout</a:t>
            </a:r>
            <a:r>
              <a:rPr lang="en-US" dirty="0">
                <a:latin typeface="Consolas" panose="020B0609020204030204" pitchFamily="49" charset="0"/>
              </a:rPr>
              <a:t> &lt;&lt; left &lt;&lt; </a:t>
            </a:r>
            <a:r>
              <a:rPr lang="en-US" dirty="0" err="1">
                <a:latin typeface="Consolas" panose="020B0609020204030204" pitchFamily="49" charset="0"/>
              </a:rPr>
              <a:t>setw</a:t>
            </a:r>
            <a:r>
              <a:rPr lang="en-US" dirty="0">
                <a:latin typeface="Consolas" panose="020B0609020204030204" pitchFamily="49" charset="0"/>
              </a:rPr>
              <a:t>(20) &lt;&lt; word &lt;&lt;</a:t>
            </a:r>
          </a:p>
          <a:p>
            <a:pPr marL="0" indent="0">
              <a:spcBef>
                <a:spcPts val="0"/>
              </a:spcBef>
              <a:buNone/>
            </a:pPr>
            <a:r>
              <a:rPr lang="en-US" dirty="0">
                <a:latin typeface="Consolas" panose="020B0609020204030204" pitchFamily="49" charset="0"/>
              </a:rPr>
              <a:t>        right &lt;&lt; </a:t>
            </a:r>
            <a:r>
              <a:rPr lang="en-US" dirty="0" err="1">
                <a:latin typeface="Consolas" panose="020B0609020204030204" pitchFamily="49" charset="0"/>
              </a:rPr>
              <a:t>setw</a:t>
            </a:r>
            <a:r>
              <a:rPr lang="en-US" dirty="0">
                <a:latin typeface="Consolas" panose="020B0609020204030204" pitchFamily="49" charset="0"/>
              </a:rPr>
              <a:t>(3) &lt;&lt; count &lt;&lt; </a:t>
            </a:r>
            <a:r>
              <a:rPr lang="en-US" dirty="0" err="1">
                <a:latin typeface="Consolas" panose="020B0609020204030204" pitchFamily="49" charset="0"/>
              </a:rPr>
              <a:t>endl</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12375785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4&quot;/&gt;&lt;lineCharCount val=&quot;14&quot;/&gt;&lt;/TableIndex&gt;&lt;/ShapeTextInfo&gt;"/>
  <p:tag name="PRESENTER_DUMMYTAG" val="&lt;DummyForForceWrite&gt;&lt;/DummyForForceWrite&gt;"/>
  <p:tag name="HTML_SHAPEINFO" val="&lt;ThreeDShapeInfo&gt;&lt;uuid val=&quot;{2E38F525-4829-433D-AE2D-FF6E9D1A12F7}&quot;/&gt;&lt;isInvalidForFieldText val=&quot;0&quot;/&gt;&lt;Image&gt;&lt;filename val=&quot;C:\Users\delroy\AppData\Local\Temp\CP206895295109Session\CPTrustFolder206895295125\PPTImport206895343562\data\asimages\{2E38F525-4829-433D-AE2D-FF6E9D1A12F7}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0&quot;/&gt;&lt;/TableIndex&gt;&lt;/ShapeTextInfo&gt;"/>
  <p:tag name="PRESENTER_DUMMYTAG" val="&lt;DummyForForceWrite&gt;&lt;/DummyForForceWrite&gt;"/>
  <p:tag name="HTML_SHAPEINFO" val="&lt;ThreeDShapeInfo&gt;&lt;uuid val=&quot;{BBE03292-C466-402C-86E4-2B1756414515}&quot;/&gt;&lt;isInvalidForFieldText val=&quot;0&quot;/&gt;&lt;Image&gt;&lt;filename val=&quot;C:\Users\delroy\AppData\Local\Temp\CP206895295109Session\CPTrustFolder206895295125\PPTImport206895343562\data\asimages\{BBE03292-C466-402C-86E4-2B1756414515}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566AFB30-08FD-4E3E-AC5C-6089F5E6AA3F}&quot;/&gt;&lt;isInvalidForFieldText val=&quot;0&quot;/&gt;&lt;Image&gt;&lt;filename val=&quot;C:\Users\delroy\AppData\Local\Temp\CP206895295109Session\CPTrustFolder206895295125\PPTImport206895343562\data\asimages\{566AFB30-08FD-4E3E-AC5C-6089F5E6AA3F}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00D9E48D-20EA-4AB8-8608-3458617B94AE}&quot;/&gt;&lt;isInvalidForFieldText val=&quot;0&quot;/&gt;&lt;Image&gt;&lt;filename val=&quot;C:\Users\delroy\AppData\Local\Temp\CP206895295109Session\CPTrustFolder206895295125\PPTImport206895343562\data\asimages\{00D9E48D-20EA-4AB8-8608-3458617B94AE}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9&quot;/&gt;&lt;lineCharCount val=&quot;32&quot;/&gt;&lt;lineCharCount val=&quot;46&quot;/&gt;&lt;lineCharCount val=&quot;10&quot;/&gt;&lt;lineCharCount val=&quot;32&quot;/&gt;&lt;lineCharCount val=&quot;45&quot;/&gt;&lt;lineCharCount val=&quot;22&quot;/&gt;&lt;lineCharCount val=&quot;35&quot;/&gt;&lt;/TableIndex&gt;&lt;/ShapeTextInfo&gt;"/>
  <p:tag name="HTML_SHAPEINFO" val="&lt;ThreeDShapeInfo&gt;&lt;uuid val=&quot;{F3762787-45F6-45E7-A967-684361AA70D7}&quot;/&gt;&lt;isInvalidForFieldText val=&quot;0&quot;/&gt;&lt;Image&gt;&lt;filename val=&quot;C:\Users\delroy\AppData\Local\Temp\CP206895295109Session\CPTrustFolder206895295125\PPTImport206895343562\data\asimages\{F3762787-45F6-45E7-A967-684361AA70D7}_2.png&quot;/&gt;&lt;left val=&quot;660&quot;/&gt;&lt;top val=&quot;273&quot;/&gt;&lt;width val=&quot;465&quot;/&gt;&lt;height val=&quot;329&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6&quot;/&gt;&lt;lineCharCount val=&quot;6&quot;/&gt;&lt;lineCharCount val=&quot;16&quot;/&gt;&lt;/TableIndex&gt;&lt;/ShapeTextInfo&gt;"/>
  <p:tag name="HTML_SHAPEINFO" val="&lt;ThreeDShapeInfo&gt;&lt;uuid val=&quot;{E1B0D790-2345-433C-9AED-5D568E1DB835}&quot;/&gt;&lt;isInvalidForFieldText val=&quot;0&quot;/&gt;&lt;Image&gt;&lt;filename val=&quot;C:\Users\delroy\AppData\Local\Temp\CP206895295109Session\CPTrustFolder206895295125\PPTImport206895343562\data\asimages\{E1B0D790-2345-433C-9AED-5D568E1DB835}_2.png&quot;/&gt;&lt;left val=&quot;260&quot;/&gt;&lt;top val=&quot;518&quot;/&gt;&lt;width val=&quot;171&quot;/&gt;&lt;height val=&quot;109&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CC95924F-D116-4475-9490-B13ACCF314FA}&quot;/&gt;&lt;isInvalidForFieldText val=&quot;0&quot;/&gt;&lt;Image&gt;&lt;filename val=&quot;C:\Users\delroy\AppData\Local\Temp\CP206895295109Session\CPTrustFolder206895295125\PPTImport206895343562\data\asimages\{CC95924F-D116-4475-9490-B13ACCF314FA}_3.png&quot;/&gt;&lt;left val=&quot;233&quot;/&gt;&lt;top val=&quot;100&quot;/&gt;&lt;width val=&quot;813&quot;/&gt;&lt;height val=&quot;12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2&quot;/&gt;&lt;lineCharCount val=&quot;2&quot;/&gt;&lt;lineCharCount val=&quot;12&quot;/&gt;&lt;lineCharCount val=&quot;21&quot;/&gt;&lt;lineCharCount val=&quot;10&quot;/&gt;&lt;lineCharCount val=&quot;16&quot;/&gt;&lt;lineCharCount val=&quot;11&quot;/&gt;&lt;lineCharCount val=&quot;2&quot;/&gt;&lt;/TableIndex&gt;&lt;/ShapeTextInfo&gt;"/>
  <p:tag name="HTML_SHAPEINFO" val="&lt;ThreeDShapeInfo&gt;&lt;uuid val=&quot;{E1950786-A441-40E0-AF3E-B3E41EB40FE8}&quot;/&gt;&lt;isInvalidForFieldText val=&quot;0&quot;/&gt;&lt;Image&gt;&lt;filename val=&quot;C:\Users\delroy\AppData\Local\Temp\CP206895295109Session\CPTrustFolder206895295125\PPTImport206895343562\data\asimages\{E1950786-A441-40E0-AF3E-B3E41EB40FE8}_3.png&quot;/&gt;&lt;left val=&quot;160&quot;/&gt;&lt;top val=&quot;273&quot;/&gt;&lt;width val=&quot;454&quot;/&gt;&lt;height val=&quot;329&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12&quot;/&gt;&lt;lineCharCount val=&quot;2&quot;/&gt;&lt;lineCharCount val=&quot;12&quot;/&gt;&lt;lineCharCount val=&quot;22&quot;/&gt;&lt;lineCharCount val=&quot;3&quot;/&gt;&lt;lineCharCount val=&quot;1&quot;/&gt;&lt;lineCharCount val=&quot;20&quot;/&gt;&lt;lineCharCount val=&quot;2&quot;/&gt;&lt;lineCharCount val=&quot;8&quot;/&gt;&lt;lineCharCount val=&quot;2&quot;/&gt;&lt;/TableIndex&gt;&lt;/ShapeTextInfo&gt;"/>
  <p:tag name="HTML_SHAPEINFO" val="&lt;ThreeDShapeInfo&gt;&lt;uuid val=&quot;{4CE04217-870F-49C1-B974-616709FE7DD6}&quot;/&gt;&lt;isInvalidForFieldText val=&quot;0&quot;/&gt;&lt;Image&gt;&lt;filename val=&quot;C:\Users\delroy\AppData\Local\Temp\CP206895295109Session\CPTrustFolder206895295125\PPTImport206895343562\data\asimages\{4CE04217-870F-49C1-B974-616709FE7DD6}_3.png&quot;/&gt;&lt;left val=&quot;659&quot;/&gt;&lt;top val=&quot;273&quot;/&gt;&lt;width val=&quot;454&quot;/&gt;&lt;height val=&quot;329&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 name="HTML_SHAPEINFO" val="&lt;ThreeDShapeInfo&gt;&lt;uuid val=&quot;{DBF6D446-0999-4418-ABAA-0EB02011EECA}&quot;/&gt;&lt;isInvalidForFieldText val=&quot;0&quot;/&gt;&lt;Image&gt;&lt;filename val=&quot;C:\Users\delroy\AppData\Local\Temp\CP206895295109Session\CPTrustFolder206895295125\PPTImport206895343562\data\asimages\{DBF6D446-0999-4418-ABAA-0EB02011EECA}_4.png&quot;/&gt;&lt;left val=&quot;233&quot;/&gt;&lt;top val=&quot;100&quot;/&gt;&lt;width val=&quot;813&quot;/&gt;&lt;height val=&quot;126&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6&quot;/&gt;&lt;lineCharCount val=&quot;27&quot;/&gt;&lt;lineCharCount val=&quot;20&quot;/&gt;&lt;lineCharCount val=&quot;4&quot;/&gt;&lt;lineCharCount val=&quot;23&quot;/&gt;&lt;lineCharCount val=&quot;15&quot;/&gt;&lt;lineCharCount val=&quot;3&quot;/&gt;&lt;/TableIndex&gt;&lt;/ShapeTextInfo&gt;"/>
  <p:tag name="HTML_SHAPEINFO" val="&lt;ThreeDShapeInfo&gt;&lt;uuid val=&quot;{3A1DD779-8A5E-4DAB-A885-89CC76FC3636}&quot;/&gt;&lt;isInvalidForFieldText val=&quot;0&quot;/&gt;&lt;Image&gt;&lt;filename val=&quot;C:\Users\delroy\AppData\Local\Temp\CP206895295109Session\CPTrustFolder206895295125\PPTImport206895343562\data\asimages\{3A1DD779-8A5E-4DAB-A885-89CC76FC3636}_4.png&quot;/&gt;&lt;left val=&quot;161&quot;/&gt;&lt;top val=&quot;273&quot;/&gt;&lt;width val=&quot;395&quot;/&gt;&lt;height val=&quot;329&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8&quot;/&gt;&lt;lineCharCount val=&quot;35&quot;/&gt;&lt;lineCharCount val=&quot;2&quot;/&gt;&lt;lineCharCount val=&quot;25&quot;/&gt;&lt;lineCharCount val=&quot;42&quot;/&gt;&lt;lineCharCount val=&quot;26&quot;/&gt;&lt;lineCharCount val=&quot;43&quot;/&gt;&lt;lineCharCount val=&quot;19&quot;/&gt;&lt;lineCharCount val=&quot;1&quot;/&gt;&lt;/TableIndex&gt;&lt;/ShapeTextInfo&gt;"/>
  <p:tag name="HTML_SHAPEINFO" val="&lt;ThreeDShapeInfo&gt;&lt;uuid val=&quot;{A71112C7-0247-4B51-8156-00E4D9A87E4D}&quot;/&gt;&lt;isInvalidForFieldText val=&quot;0&quot;/&gt;&lt;Image&gt;&lt;filename val=&quot;C:\Users\delroy\AppData\Local\Temp\CP206895295109Session\CPTrustFolder206895295125\PPTImport206895343562\data\asimages\{A71112C7-0247-4B51-8156-00E4D9A87E4D}_4.png&quot;/&gt;&lt;left val=&quot;575&quot;/&gt;&lt;top val=&quot;273&quot;/&gt;&lt;width val=&quot;583&quot;/&gt;&lt;height val=&quot;329&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51613539-70C3-46AD-A35D-0E396E3F8A66}&quot;/&gt;&lt;isInvalidForFieldText val=&quot;0&quot;/&gt;&lt;Image&gt;&lt;filename val=&quot;C:\Users\delroy\AppData\Local\Temp\CP206895295109Session\CPTrustFolder206895295125\PPTImport206895343562\data\asimages\{51613539-70C3-46AD-A35D-0E396E3F8A66}_5.png&quot;/&gt;&lt;left val=&quot;233&quot;/&gt;&lt;top val=&quot;100&quot;/&gt;&lt;width val=&quot;813&quot;/&gt;&lt;height val=&quot;12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8&quot;/&gt;&lt;lineCharCount val=&quot;29&quot;/&gt;&lt;lineCharCount val=&quot;2&quot;/&gt;&lt;lineCharCount val=&quot;13&quot;/&gt;&lt;lineCharCount val=&quot;22&quot;/&gt;&lt;lineCharCount val=&quot;23&quot;/&gt;&lt;lineCharCount val=&quot;26&quot;/&gt;&lt;/TableIndex&gt;&lt;/ShapeTextInfo&gt;"/>
  <p:tag name="HTML_SHAPEINFO" val="&lt;ThreeDShapeInfo&gt;&lt;uuid val=&quot;{05E1DE1E-EED4-476B-B35C-8535CB8F5AC9}&quot;/&gt;&lt;isInvalidForFieldText val=&quot;0&quot;/&gt;&lt;Image&gt;&lt;filename val=&quot;C:\Users\delroy\AppData\Local\Temp\CP206895295109Session\CPTrustFolder206895295125\PPTImport206895343562\data\asimages\{05E1DE1E-EED4-476B-B35C-8535CB8F5AC9}_5.png&quot;/&gt;&lt;left val=&quot;103&quot;/&gt;&lt;top val=&quot;274&quot;/&gt;&lt;width val=&quot;433&quot;/&gt;&lt;height val=&quot;328&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12&quot;/&gt;&lt;lineCharCount val=&quot;38&quot;/&gt;&lt;lineCharCount val=&quot;31&quot;/&gt;&lt;lineCharCount val=&quot;39&quot;/&gt;&lt;lineCharCount val=&quot;43&quot;/&gt;&lt;lineCharCount val=&quot;49&quot;/&gt;&lt;lineCharCount val=&quot;36&quot;/&gt;&lt;lineCharCount val=&quot;13&quot;/&gt;&lt;lineCharCount val=&quot;42&quot;/&gt;&lt;lineCharCount val=&quot;1&quot;/&gt;&lt;/TableIndex&gt;&lt;/ShapeTextInfo&gt;"/>
  <p:tag name="HTML_SHAPEINFO" val="&lt;ThreeDShapeInfo&gt;&lt;uuid val=&quot;{AB48A100-7499-4B5C-9AE1-A14F1663FFE6}&quot;/&gt;&lt;isInvalidForFieldText val=&quot;0&quot;/&gt;&lt;Image&gt;&lt;filename val=&quot;C:\Users\delroy\AppData\Local\Temp\CP206895295109Session\CPTrustFolder206895295125\PPTImport206895343562\data\asimages\{AB48A100-7499-4B5C-9AE1-A14F1663FFE6}_5.png&quot;/&gt;&lt;left val=&quot;554&quot;/&gt;&lt;top val=&quot;274&quot;/&gt;&lt;width val=&quot;663&quot;/&gt;&lt;height val=&quot;337&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HTML_SHAPEINFO" val="&lt;ThreeDShapeInfo&gt;&lt;uuid val=&quot;{71FBC348-7244-465F-8E07-5C76BDBAD429}&quot;/&gt;&lt;isInvalidForFieldText val=&quot;0&quot;/&gt;&lt;Image&gt;&lt;filename val=&quot;C:\Users\delroy\AppData\Local\Temp\CP206895295109Session\CPTrustFolder206895295125\PPTImport206895343562\data\asimages\{71FBC348-7244-465F-8E07-5C76BDBAD429}_6.png&quot;/&gt;&lt;left val=&quot;233&quot;/&gt;&lt;top val=&quot;100&quot;/&gt;&lt;width val=&quot;813&quot;/&gt;&lt;height val=&quot;12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27&quot;/&gt;&lt;lineCharCount val=&quot;24&quot;/&gt;&lt;lineCharCount val=&quot;33&quot;/&gt;&lt;lineCharCount val=&quot;2&quot;/&gt;&lt;lineCharCount val=&quot;27&quot;/&gt;&lt;lineCharCount val=&quot;24&quot;/&gt;&lt;lineCharCount val=&quot;33&quot;/&gt;&lt;lineCharCount val=&quot;32&quot;/&gt;&lt;lineCharCount val=&quot;9&quot;/&gt;&lt;lineCharCount val=&quot;16&quot;/&gt;&lt;lineCharCount val=&quot;15&quot;/&gt;&lt;lineCharCount val=&quot;1&quot;/&gt;&lt;/TableIndex&gt;&lt;/ShapeTextInfo&gt;"/>
  <p:tag name="HTML_SHAPEINFO" val="&lt;ThreeDShapeInfo&gt;&lt;uuid val=&quot;{4BD4644D-FCE3-499F-AF9E-2174D7DFFD1D}&quot;/&gt;&lt;isInvalidForFieldText val=&quot;0&quot;/&gt;&lt;Image&gt;&lt;filename val=&quot;C:\Users\delroy\AppData\Local\Temp\CP206895295109Session\CPTrustFolder206895295125\PPTImport206895343562\data\asimages\{4BD4644D-FCE3-499F-AF9E-2174D7DFFD1D}_6.png&quot;/&gt;&lt;left val=&quot;160&quot;/&gt;&lt;top val=&quot;261&quot;/&gt;&lt;width val=&quot;454&quot;/&gt;&lt;height val=&quot;375&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8&quot;/&gt;&lt;lineCharCount val=&quot;29&quot;/&gt;&lt;lineCharCount val=&quot;33&quot;/&gt;&lt;lineCharCount val=&quot;2&quot;/&gt;&lt;lineCharCount val=&quot;32&quot;/&gt;&lt;lineCharCount val=&quot;31&quot;/&gt;&lt;lineCharCount val=&quot;32&quot;/&gt;&lt;lineCharCount val=&quot;33&quot;/&gt;&lt;lineCharCount val=&quot;32&quot;/&gt;&lt;lineCharCount val=&quot;1&quot;/&gt;&lt;/TableIndex&gt;&lt;/ShapeTextInfo&gt;"/>
  <p:tag name="HTML_SHAPEINFO" val="&lt;ThreeDShapeInfo&gt;&lt;uuid val=&quot;{DCF6B9C3-0F57-424D-B6F8-445F1DFA14B9}&quot;/&gt;&lt;isInvalidForFieldText val=&quot;0&quot;/&gt;&lt;Image&gt;&lt;filename val=&quot;C:\Users\delroy\AppData\Local\Temp\CP206895295109Session\CPTrustFolder206895295125\PPTImport206895343562\data\asimages\{DCF6B9C3-0F57-424D-B6F8-445F1DFA14B9}_6.png&quot;/&gt;&lt;left val=&quot;659&quot;/&gt;&lt;top val=&quot;261&quot;/&gt;&lt;width val=&quot;454&quot;/&gt;&lt;height val=&quot;341&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BE4884A7-0FA7-49EE-BB1D-730897D7587F}&quot;/&gt;&lt;isInvalidForFieldText val=&quot;0&quot;/&gt;&lt;Image&gt;&lt;filename val=&quot;C:\Users\delroy\AppData\Local\Temp\CP206895295109Session\CPTrustFolder206895295125\PPTImport206895343562\data\asimages\{BE4884A7-0FA7-49EE-BB1D-730897D7587F}_7.png&quot;/&gt;&lt;left val=&quot;233&quot;/&gt;&lt;top val=&quot;100&quot;/&gt;&lt;width val=&quot;813&quot;/&gt;&lt;height val=&quot;12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55&quot;/&gt;&lt;lineCharCount val=&quot;1&quot;/&gt;&lt;lineCharCount val=&quot;24&quot;/&gt;&lt;lineCharCount val=&quot;2&quot;/&gt;&lt;lineCharCount val=&quot;32&quot;/&gt;&lt;lineCharCount val=&quot;40&quot;/&gt;&lt;lineCharCount val=&quot;40&quot;/&gt;&lt;lineCharCount val=&quot;43&quot;/&gt;&lt;lineCharCount val=&quot;1&quot;/&gt;&lt;/TableIndex&gt;&lt;/ShapeTextInfo&gt;"/>
  <p:tag name="HTML_SHAPEINFO" val="&lt;ThreeDShapeInfo&gt;&lt;uuid val=&quot;{10B90CD5-7482-472F-9E91-F4A1340B9454}&quot;/&gt;&lt;isInvalidForFieldText val=&quot;0&quot;/&gt;&lt;Image&gt;&lt;filename val=&quot;C:\Users\delroy\AppData\Local\Temp\CP206895295109Session\CPTrustFolder206895295125\PPTImport206895343562\data\asimages\{10B90CD5-7482-472F-9E91-F4A1340B9454}_7.png&quot;/&gt;&lt;left val=&quot;228&quot;/&gt;&lt;top val=&quot;273&quot;/&gt;&lt;width val=&quot;818&quot;/&gt;&lt;height val=&quot;32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2038</TotalTime>
  <Words>1545</Words>
  <Application>Microsoft Office PowerPoint</Application>
  <PresentationFormat>Widescreen</PresentationFormat>
  <Paragraphs>123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Consolas</vt:lpstr>
      <vt:lpstr>Gill Sans MT</vt:lpstr>
      <vt:lpstr>Parcel</vt:lpstr>
      <vt:lpstr>iterators and nested classes</vt:lpstr>
      <vt:lpstr>iterators vs. “walking the tree”</vt:lpstr>
      <vt:lpstr>Specifying nested classes</vt:lpstr>
      <vt:lpstr>Tree members supporting iterators</vt:lpstr>
      <vt:lpstr>the iterator class</vt:lpstr>
      <vt:lpstr>Iterator functions</vt:lpstr>
      <vt:lpstr>Using the Tree Iterator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Example 2</dc:title>
  <dc:creator>Delroy Brinkerhoff</dc:creator>
  <cp:lastModifiedBy>delroy</cp:lastModifiedBy>
  <cp:revision>19</cp:revision>
  <dcterms:created xsi:type="dcterms:W3CDTF">2016-07-13T22:03:45Z</dcterms:created>
  <dcterms:modified xsi:type="dcterms:W3CDTF">2025-03-23T13:40:45Z</dcterms:modified>
</cp:coreProperties>
</file>