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heme/theme2.xml" ContentType="application/vnd.openxmlformats-officedocument.them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1.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2.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3.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4.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notesSlides/notesSlide5.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60" r:id="rId4"/>
    <p:sldId id="264" r:id="rId5"/>
    <p:sldId id="265" r:id="rId6"/>
    <p:sldId id="26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2717BB-C850-4DE8-9064-C676BCC7FAF7}" type="datetimeFigureOut">
              <a:rPr lang="en-US" smtClean="0"/>
              <a:t>3/21/2025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842ED1-D3C7-45B4-AFA5-EE762AF118D7}" type="slidenum">
              <a:rPr lang="en-US" smtClean="0"/>
              <a:t>‹#›</a:t>
            </a:fld>
            <a:endParaRPr lang="en-US" dirty="0"/>
          </a:p>
        </p:txBody>
      </p:sp>
    </p:spTree>
    <p:extLst>
      <p:ext uri="{BB962C8B-B14F-4D97-AF65-F5344CB8AC3E}">
        <p14:creationId xmlns:p14="http://schemas.microsoft.com/office/powerpoint/2010/main" val="2658205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Programmers typically use one-template-variable data structures to organize objects with many data members and manipulate them with a relatively small subset of the members. In contrast, they use two-template-variable structures to map one object, called the key, to another, called the value. Hash tables and various kinds of trees are the most common mapping structures.</a:t>
            </a:r>
          </a:p>
          <a:p>
            <a:endParaRPr lang="en-US" dirty="0"/>
          </a:p>
        </p:txBody>
      </p:sp>
      <p:sp>
        <p:nvSpPr>
          <p:cNvPr id="4" name="Slide Number Placeholder 3"/>
          <p:cNvSpPr>
            <a:spLocks noGrp="1"/>
          </p:cNvSpPr>
          <p:nvPr>
            <p:ph type="sldNum" sz="quarter" idx="5"/>
          </p:nvPr>
        </p:nvSpPr>
        <p:spPr/>
        <p:txBody>
          <a:bodyPr/>
          <a:lstStyle/>
          <a:p>
            <a:fld id="{B5842ED1-D3C7-45B4-AFA5-EE762AF118D7}" type="slidenum">
              <a:rPr lang="en-US" smtClean="0"/>
              <a:t>1</a:t>
            </a:fld>
            <a:endParaRPr lang="en-US" dirty="0"/>
          </a:p>
        </p:txBody>
      </p:sp>
    </p:spTree>
    <p:extLst>
      <p:ext uri="{BB962C8B-B14F-4D97-AF65-F5344CB8AC3E}">
        <p14:creationId xmlns:p14="http://schemas.microsoft.com/office/powerpoint/2010/main" val="2050657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Mathematically, a one-to-one mapping function algorithmically connects one element of the function’s domain to one element of its range. In some cases, the domain and range elements may have a “natural” association; in other cases, as the picture illustrates, they may only have a logical connection in the context of a specific problem. The following outlined program counts the number of unique words in a book by mapping a string to an integer. Outside of this or another specific problem, the mapping doesn’t have a “natural” meaning.</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Programs utilizing a mapping operation implement it with a fast search algorithm, such as a hash table or binary tree. The word-counting problem demonstrates a binary tree implemented with two template variables, one representing the key and the other the mapped value.</a:t>
            </a:r>
          </a:p>
          <a:p>
            <a:endParaRPr lang="en-US" dirty="0"/>
          </a:p>
        </p:txBody>
      </p:sp>
      <p:sp>
        <p:nvSpPr>
          <p:cNvPr id="4" name="Slide Number Placeholder 3"/>
          <p:cNvSpPr>
            <a:spLocks noGrp="1"/>
          </p:cNvSpPr>
          <p:nvPr>
            <p:ph type="sldNum" sz="quarter" idx="5"/>
          </p:nvPr>
        </p:nvSpPr>
        <p:spPr/>
        <p:txBody>
          <a:bodyPr/>
          <a:lstStyle/>
          <a:p>
            <a:fld id="{B5842ED1-D3C7-45B4-AFA5-EE762AF118D7}" type="slidenum">
              <a:rPr lang="en-US" smtClean="0"/>
              <a:t>2</a:t>
            </a:fld>
            <a:endParaRPr lang="en-US" dirty="0"/>
          </a:p>
        </p:txBody>
      </p:sp>
    </p:spTree>
    <p:extLst>
      <p:ext uri="{BB962C8B-B14F-4D97-AF65-F5344CB8AC3E}">
        <p14:creationId xmlns:p14="http://schemas.microsoft.com/office/powerpoint/2010/main" val="3963406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Adding a second template variable doesn’t significantly alter the template syntax. We still activate the mechanism with the “template” keyword and introduce the variables with “class” or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typename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However, creating a template class with two or more template variables requires forming a comma-separated list of variable names that becomes part of the expanded type name. In this example, we also add a second insert function parameter. Together, the parameters express the mapping between a key and a value.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8A3B37B-0758-477B-91A3-090226B0B70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4330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Logically, there isn’t any difference between the one- and two-variable versions of the insert function. However, the complete, expanded class name reflects both variables. Furthermore, the “copy” operation requires two assignment operations: one each for the key and value.</a:t>
            </a:r>
          </a:p>
          <a:p>
            <a:endParaRPr lang="en-US" dirty="0"/>
          </a:p>
        </p:txBody>
      </p:sp>
      <p:sp>
        <p:nvSpPr>
          <p:cNvPr id="4" name="Slide Number Placeholder 3"/>
          <p:cNvSpPr>
            <a:spLocks noGrp="1"/>
          </p:cNvSpPr>
          <p:nvPr>
            <p:ph type="sldNum" sz="quarter" idx="5"/>
          </p:nvPr>
        </p:nvSpPr>
        <p:spPr/>
        <p:txBody>
          <a:bodyPr/>
          <a:lstStyle/>
          <a:p>
            <a:fld id="{4E116989-B252-44CE-951A-B6FB8F6C9C3C}" type="slidenum">
              <a:rPr lang="en-US" smtClean="0"/>
              <a:t>4</a:t>
            </a:fld>
            <a:endParaRPr lang="en-US" dirty="0"/>
          </a:p>
        </p:txBody>
      </p:sp>
    </p:spTree>
    <p:extLst>
      <p:ext uri="{BB962C8B-B14F-4D97-AF65-F5344CB8AC3E}">
        <p14:creationId xmlns:p14="http://schemas.microsoft.com/office/powerpoint/2010/main" val="2315260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Implementing binary trees with two template variables allows programmers to use them to solve various problems. In this example, the tree maps an employee’s ID to an Employee object. The insert function maps a specific ID number to the rest of the employee’s information. The program searches for or removes an employee with the associated ID. Given the “natural” association between an Employee object and an ID number, we could also implement the program with a single-variable tree.</a:t>
            </a:r>
          </a:p>
          <a:p>
            <a:endParaRPr lang="en-US" dirty="0"/>
          </a:p>
        </p:txBody>
      </p:sp>
      <p:sp>
        <p:nvSpPr>
          <p:cNvPr id="4" name="Slide Number Placeholder 3"/>
          <p:cNvSpPr>
            <a:spLocks noGrp="1"/>
          </p:cNvSpPr>
          <p:nvPr>
            <p:ph type="sldNum" sz="quarter" idx="5"/>
          </p:nvPr>
        </p:nvSpPr>
        <p:spPr/>
        <p:txBody>
          <a:bodyPr/>
          <a:lstStyle/>
          <a:p>
            <a:fld id="{B5842ED1-D3C7-45B4-AFA5-EE762AF118D7}" type="slidenum">
              <a:rPr lang="en-US" smtClean="0"/>
              <a:t>5</a:t>
            </a:fld>
            <a:endParaRPr lang="en-US" dirty="0"/>
          </a:p>
        </p:txBody>
      </p:sp>
    </p:spTree>
    <p:extLst>
      <p:ext uri="{BB962C8B-B14F-4D97-AF65-F5344CB8AC3E}">
        <p14:creationId xmlns:p14="http://schemas.microsoft.com/office/powerpoint/2010/main" val="1507825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AB0C76-A98A-A801-19E7-BC7AF4F4B8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9A478F-416E-E2CD-3B0F-57EE44EC03D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3C0E3E-3AC6-F67E-4DC4-05867AAC1007}"/>
              </a:ext>
            </a:extLst>
          </p:cNvPr>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video excerpts the illustrated code fragment from the word count program, but students can find the complete program in the textbook.</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Template variables make it easy for programmers to choose the data types of the keys and associated values stored in the tree. For example, the previous program used integers for the key, but they form the value here, mapping a word to its count. The program reads the book one character at a time until it reaches the end of the file. If the character is alphabetic – an upper or lower case letter – the program converts it to a lowercase letter and appends it to the current word.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tolower</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doesn’t affect lowercase letters but ensures that “Word” and “word” count as one.</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program treats non-alphabetic characters as word separators, ending the current word. When the program extracts a complete word, it searches for it in the tree. If it finds the word, it increments its count; otherwise, it inserts the word with a count of 1. Finally, it clears or empties the word variable in preparation for the next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BF276BA-123B-E343-206F-B1B1BF6E675F}"/>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8A3B37B-0758-477B-91A3-090226B0B70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30512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slideMaster" Target="../slideMasters/slideMaster1.xml"/><Relationship Id="rId4" Type="http://schemas.openxmlformats.org/officeDocument/2006/relationships/tags" Target="../tags/tag2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3/21/2025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3/21/2025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3/21/2025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3/21/2025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3/21/2025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3/21/2025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3/21/2025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Date Placeholder 2"/>
          <p:cNvSpPr>
            <a:spLocks noGrp="1"/>
          </p:cNvSpPr>
          <p:nvPr>
            <p:ph type="dt" sz="half" idx="10"/>
            <p:custDataLst>
              <p:tags r:id="rId2"/>
            </p:custDataLst>
          </p:nvPr>
        </p:nvSpPr>
        <p:spPr/>
        <p:txBody>
          <a:bodyPr/>
          <a:lstStyle/>
          <a:p>
            <a:fld id="{B40FB4B4-2185-4162-9846-7C5876CD7D32}" type="datetimeFigureOut">
              <a:rPr lang="en-US" smtClean="0"/>
              <a:t>3/21/2025</a:t>
            </a:fld>
            <a:endParaRPr lang="en-US" dirty="0"/>
          </a:p>
        </p:txBody>
      </p:sp>
      <p:sp>
        <p:nvSpPr>
          <p:cNvPr id="4" name="Footer Placeholder 3"/>
          <p:cNvSpPr>
            <a:spLocks noGrp="1"/>
          </p:cNvSpPr>
          <p:nvPr>
            <p:ph type="ftr" sz="quarter" idx="11"/>
            <p:custDataLst>
              <p:tags r:id="rId3"/>
            </p:custDataLst>
          </p:nvPr>
        </p:nvSpPr>
        <p:spPr/>
        <p:txBody>
          <a:bodyPr/>
          <a:lstStyle/>
          <a:p>
            <a:endParaRPr lang="en-US" dirty="0"/>
          </a:p>
        </p:txBody>
      </p:sp>
      <p:sp>
        <p:nvSpPr>
          <p:cNvPr id="5" name="Slide Number Placeholder 4"/>
          <p:cNvSpPr>
            <a:spLocks noGrp="1"/>
          </p:cNvSpPr>
          <p:nvPr>
            <p:ph type="sldNum" sz="quarter" idx="12"/>
            <p:custDataLst>
              <p:tags r:id="rId4"/>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3/21/2025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3/21/2025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3/21/2025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3/21/2025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image" Target="../media/image1.emf"/><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Binary tree Example 2:</a:t>
            </a:r>
            <a:br>
              <a:rPr lang="en-US" dirty="0"/>
            </a:br>
            <a:r>
              <a:rPr lang="en-US" dirty="0"/>
              <a:t>two template variables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Mapping keys to values</a:t>
            </a:r>
          </a:p>
          <a:p>
            <a:r>
              <a:rPr lang="en-US" dirty="0"/>
              <a:t>K-V Pairs</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4876D-5C2B-617C-821D-2E6B2591E24F}"/>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Mapping Keys To Values</a:t>
            </a:r>
          </a:p>
        </p:txBody>
      </p:sp>
      <p:sp>
        <p:nvSpPr>
          <p:cNvPr id="4" name="Content Placeholder 3">
            <a:extLst>
              <a:ext uri="{FF2B5EF4-FFF2-40B4-BE49-F238E27FC236}">
                <a16:creationId xmlns:a16="http://schemas.microsoft.com/office/drawing/2014/main" id="{6075D5A6-B24D-A849-AEC8-744A033E072E}"/>
              </a:ext>
            </a:extLst>
          </p:cNvPr>
          <p:cNvSpPr>
            <a:spLocks noGrp="1"/>
          </p:cNvSpPr>
          <p:nvPr>
            <p:ph sz="half" idx="2"/>
            <p:custDataLst>
              <p:tags r:id="rId2"/>
            </p:custDataLst>
          </p:nvPr>
        </p:nvSpPr>
        <p:spPr>
          <a:xfrm>
            <a:off x="6338314" y="2638044"/>
            <a:ext cx="4869875" cy="3165227"/>
          </a:xfrm>
        </p:spPr>
        <p:txBody>
          <a:bodyPr>
            <a:normAutofit/>
          </a:bodyPr>
          <a:lstStyle/>
          <a:p>
            <a:r>
              <a:rPr lang="en-US" dirty="0"/>
              <a:t>The K-V mapping</a:t>
            </a:r>
          </a:p>
          <a:p>
            <a:pPr lvl="1"/>
            <a:r>
              <a:rPr lang="en-US" dirty="0"/>
              <a:t>May have a “natural” association</a:t>
            </a:r>
          </a:p>
          <a:p>
            <a:pPr lvl="1"/>
            <a:r>
              <a:rPr lang="en-US" dirty="0"/>
              <a:t>May be meaningful only in a given problem</a:t>
            </a:r>
          </a:p>
          <a:p>
            <a:r>
              <a:rPr lang="en-US" dirty="0"/>
              <a:t>Key and Value can be simple or complex</a:t>
            </a:r>
          </a:p>
          <a:p>
            <a:r>
              <a:rPr lang="en-US" dirty="0"/>
              <a:t>Program searches for the Key to use the Value</a:t>
            </a:r>
          </a:p>
          <a:p>
            <a:r>
              <a:rPr lang="en-US" dirty="0"/>
              <a:t>Implemented with a “fast” search algorithm</a:t>
            </a:r>
          </a:p>
          <a:p>
            <a:pPr lvl="1"/>
            <a:r>
              <a:rPr lang="en-US" dirty="0"/>
              <a:t>Binary tree</a:t>
            </a:r>
          </a:p>
          <a:p>
            <a:pPr lvl="1"/>
            <a:r>
              <a:rPr lang="en-US" dirty="0"/>
              <a:t>Hash table</a:t>
            </a:r>
          </a:p>
        </p:txBody>
      </p:sp>
      <p:pic>
        <p:nvPicPr>
          <p:cNvPr id="10" name="Content Placeholder 9">
            <a:extLst>
              <a:ext uri="{FF2B5EF4-FFF2-40B4-BE49-F238E27FC236}">
                <a16:creationId xmlns:a16="http://schemas.microsoft.com/office/drawing/2014/main" id="{D6CD0172-A45E-CEC5-F565-B3DC4276DEDB}"/>
              </a:ext>
            </a:extLst>
          </p:cNvPr>
          <p:cNvPicPr>
            <a:picLocks noGrp="1" noChangeAspect="1"/>
          </p:cNvPicPr>
          <p:nvPr>
            <p:ph sz="half" idx="1"/>
          </p:nvPr>
        </p:nvPicPr>
        <p:blipFill>
          <a:blip r:embed="rId5"/>
          <a:stretch>
            <a:fillRect/>
          </a:stretch>
        </p:blipFill>
        <p:spPr>
          <a:xfrm>
            <a:off x="2743200" y="2526445"/>
            <a:ext cx="1783533" cy="3663473"/>
          </a:xfrm>
        </p:spPr>
      </p:pic>
    </p:spTree>
    <p:extLst>
      <p:ext uri="{BB962C8B-B14F-4D97-AF65-F5344CB8AC3E}">
        <p14:creationId xmlns:p14="http://schemas.microsoft.com/office/powerpoint/2010/main" val="338025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2C1AE-341B-47E9-BC6F-DCD174CDA264}"/>
              </a:ext>
            </a:extLst>
          </p:cNvPr>
          <p:cNvSpPr>
            <a:spLocks noGrp="1"/>
          </p:cNvSpPr>
          <p:nvPr>
            <p:ph type="title"/>
            <p:custDataLst>
              <p:tags r:id="rId1"/>
            </p:custDataLst>
          </p:nvPr>
        </p:nvSpPr>
        <p:spPr>
          <a:xfrm>
            <a:off x="791146" y="2286000"/>
            <a:ext cx="2286000" cy="2286000"/>
          </a:xfrm>
          <a:prstGeom prst="roundRect">
            <a:avLst>
              <a:gd name="adj" fmla="val 14141"/>
            </a:avLst>
          </a:prstGeom>
          <a:solidFill>
            <a:schemeClr val="accent2"/>
          </a:solidFill>
          <a:ln>
            <a:noFill/>
          </a:ln>
        </p:spPr>
        <p:txBody>
          <a:bodyPr>
            <a:normAutofit/>
          </a:bodyPr>
          <a:lstStyle/>
          <a:p>
            <a:r>
              <a:rPr lang="en-US" sz="2400" dirty="0">
                <a:solidFill>
                  <a:srgbClr val="FFFFFF"/>
                </a:solidFill>
              </a:rPr>
              <a:t>The </a:t>
            </a:r>
            <a:r>
              <a:rPr lang="en-US" sz="2400" cap="none" dirty="0">
                <a:solidFill>
                  <a:srgbClr val="FFFFFF"/>
                </a:solidFill>
              </a:rPr>
              <a:t>KVTree</a:t>
            </a:r>
            <a:r>
              <a:rPr lang="en-US" sz="2400" dirty="0">
                <a:solidFill>
                  <a:srgbClr val="FFFFFF"/>
                </a:solidFill>
              </a:rPr>
              <a:t> Class</a:t>
            </a:r>
          </a:p>
        </p:txBody>
      </p:sp>
      <p:sp>
        <p:nvSpPr>
          <p:cNvPr id="4" name="TextBox 3">
            <a:extLst>
              <a:ext uri="{FF2B5EF4-FFF2-40B4-BE49-F238E27FC236}">
                <a16:creationId xmlns:a16="http://schemas.microsoft.com/office/drawing/2014/main" id="{B0EAC4DE-40CC-55B2-8492-3C5A49F1FD03}"/>
              </a:ext>
            </a:extLst>
          </p:cNvPr>
          <p:cNvSpPr txBox="1"/>
          <p:nvPr>
            <p:custDataLst>
              <p:tags r:id="rId2"/>
            </p:custDataLst>
          </p:nvPr>
        </p:nvSpPr>
        <p:spPr>
          <a:xfrm>
            <a:off x="3463157" y="1270800"/>
            <a:ext cx="7192772" cy="4247317"/>
          </a:xfrm>
          <a:prstGeom prst="rect">
            <a:avLst/>
          </a:prstGeom>
          <a:noFill/>
        </p:spPr>
        <p:txBody>
          <a:bodyPr wrap="square" rtlCol="0">
            <a:spAutoFit/>
          </a:bodyPr>
          <a:lstStyle/>
          <a:p>
            <a:pPr marL="0" indent="0">
              <a:spcBef>
                <a:spcPts val="0"/>
              </a:spcBef>
              <a:buNone/>
            </a:pPr>
            <a:r>
              <a:rPr lang="en-US" dirty="0">
                <a:solidFill>
                  <a:srgbClr val="FF0000"/>
                </a:solidFill>
                <a:latin typeface="Consolas" panose="020B0609020204030204" pitchFamily="49" charset="0"/>
              </a:rPr>
              <a:t>template &lt;class K, class V&gt;</a:t>
            </a:r>
          </a:p>
          <a:p>
            <a:pPr marL="0" indent="0">
              <a:spcBef>
                <a:spcPts val="0"/>
              </a:spcBef>
              <a:buNone/>
            </a:pPr>
            <a:r>
              <a:rPr lang="en-US" dirty="0">
                <a:latin typeface="Consolas" panose="020B0609020204030204" pitchFamily="49" charset="0"/>
              </a:rPr>
              <a:t>class KVTree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private:</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K</a:t>
            </a:r>
            <a:r>
              <a:rPr lang="en-US" dirty="0">
                <a:latin typeface="Consolas" panose="020B0609020204030204" pitchFamily="49" charset="0"/>
              </a:rPr>
              <a:t>               key;</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V</a:t>
            </a:r>
            <a:r>
              <a:rPr lang="en-US" dirty="0">
                <a:latin typeface="Consolas" panose="020B0609020204030204" pitchFamily="49" charset="0"/>
              </a:rPr>
              <a:t>               value;</a:t>
            </a:r>
          </a:p>
          <a:p>
            <a:pPr marL="0" indent="0">
              <a:spcBef>
                <a:spcPts val="0"/>
              </a:spcBef>
              <a:buNone/>
            </a:pPr>
            <a:r>
              <a:rPr lang="en-US" dirty="0">
                <a:latin typeface="Consolas" panose="020B0609020204030204" pitchFamily="49" charset="0"/>
              </a:rPr>
              <a:t>        KVTree</a:t>
            </a:r>
            <a:r>
              <a:rPr lang="en-US" dirty="0">
                <a:solidFill>
                  <a:srgbClr val="FF0000"/>
                </a:solidFill>
                <a:latin typeface="Consolas" panose="020B0609020204030204" pitchFamily="49" charset="0"/>
              </a:rPr>
              <a:t>&lt;K,V&gt;*    </a:t>
            </a:r>
            <a:r>
              <a:rPr lang="en-US" dirty="0">
                <a:latin typeface="Consolas" panose="020B0609020204030204" pitchFamily="49" charset="0"/>
              </a:rPr>
              <a:t>left = nullptr;</a:t>
            </a:r>
          </a:p>
          <a:p>
            <a:pPr marL="0" indent="0">
              <a:spcBef>
                <a:spcPts val="0"/>
              </a:spcBef>
              <a:buNone/>
            </a:pPr>
            <a:r>
              <a:rPr lang="en-US" dirty="0">
                <a:latin typeface="Consolas" panose="020B0609020204030204" pitchFamily="49" charset="0"/>
              </a:rPr>
              <a:t>        KVTree</a:t>
            </a:r>
            <a:r>
              <a:rPr lang="en-US" dirty="0">
                <a:solidFill>
                  <a:srgbClr val="FF0000"/>
                </a:solidFill>
                <a:latin typeface="Consolas" panose="020B0609020204030204" pitchFamily="49" charset="0"/>
              </a:rPr>
              <a:t>&lt;K,V&gt;*</a:t>
            </a:r>
            <a:r>
              <a:rPr lang="en-US" dirty="0">
                <a:latin typeface="Consolas" panose="020B0609020204030204" pitchFamily="49" charset="0"/>
              </a:rPr>
              <a:t>    right = nullptr;</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public:</a:t>
            </a:r>
          </a:p>
          <a:p>
            <a:pPr marL="0" indent="0">
              <a:spcBef>
                <a:spcPts val="0"/>
              </a:spcBef>
              <a:buNone/>
            </a:pPr>
            <a:r>
              <a:rPr lang="en-US" dirty="0">
                <a:latin typeface="Consolas" panose="020B0609020204030204" pitchFamily="49" charset="0"/>
              </a:rPr>
              <a:t>        ~KVTree();</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V* </a:t>
            </a:r>
            <a:r>
              <a:rPr lang="en-US" dirty="0">
                <a:latin typeface="Consolas" panose="020B0609020204030204" pitchFamily="49" charset="0"/>
              </a:rPr>
              <a:t>insert(</a:t>
            </a:r>
            <a:r>
              <a:rPr lang="en-US" dirty="0">
                <a:solidFill>
                  <a:srgbClr val="FF0000"/>
                </a:solidFill>
                <a:latin typeface="Consolas" panose="020B0609020204030204" pitchFamily="49" charset="0"/>
              </a:rPr>
              <a:t>K</a:t>
            </a:r>
            <a:r>
              <a:rPr lang="en-US" dirty="0">
                <a:latin typeface="Consolas" panose="020B0609020204030204" pitchFamily="49" charset="0"/>
              </a:rPr>
              <a:t> key, </a:t>
            </a:r>
            <a:r>
              <a:rPr lang="en-US" dirty="0">
                <a:solidFill>
                  <a:srgbClr val="FF0000"/>
                </a:solidFill>
                <a:latin typeface="Consolas" panose="020B0609020204030204" pitchFamily="49" charset="0"/>
              </a:rPr>
              <a:t>V</a:t>
            </a:r>
            <a:r>
              <a:rPr lang="en-US" dirty="0">
                <a:latin typeface="Consolas" panose="020B0609020204030204" pitchFamily="49" charset="0"/>
              </a:rPr>
              <a:t> value);</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V*</a:t>
            </a:r>
            <a:r>
              <a:rPr lang="en-US" dirty="0">
                <a:latin typeface="Consolas" panose="020B0609020204030204" pitchFamily="49" charset="0"/>
              </a:rPr>
              <a:t> search(</a:t>
            </a:r>
            <a:r>
              <a:rPr lang="en-US" dirty="0">
                <a:solidFill>
                  <a:srgbClr val="FF0000"/>
                </a:solidFill>
                <a:latin typeface="Consolas" panose="020B0609020204030204" pitchFamily="49" charset="0"/>
              </a:rPr>
              <a:t>K</a:t>
            </a:r>
            <a:r>
              <a:rPr lang="en-US" dirty="0">
                <a:latin typeface="Consolas" panose="020B0609020204030204" pitchFamily="49" charset="0"/>
              </a:rPr>
              <a:t> key);</a:t>
            </a:r>
          </a:p>
          <a:p>
            <a:pPr marL="0" indent="0">
              <a:spcBef>
                <a:spcPts val="0"/>
              </a:spcBef>
              <a:buNone/>
            </a:pPr>
            <a:r>
              <a:rPr lang="en-US" dirty="0">
                <a:latin typeface="Consolas" panose="020B0609020204030204" pitchFamily="49" charset="0"/>
              </a:rPr>
              <a:t>        void remove(</a:t>
            </a:r>
            <a:r>
              <a:rPr lang="en-US" dirty="0">
                <a:solidFill>
                  <a:srgbClr val="FF0000"/>
                </a:solidFill>
                <a:latin typeface="Consolas" panose="020B0609020204030204" pitchFamily="49" charset="0"/>
              </a:rPr>
              <a:t>K</a:t>
            </a:r>
            <a:r>
              <a:rPr lang="en-US" dirty="0">
                <a:latin typeface="Consolas" panose="020B0609020204030204" pitchFamily="49" charset="0"/>
              </a:rPr>
              <a:t> key);</a:t>
            </a:r>
          </a:p>
          <a:p>
            <a:pPr marL="0" indent="0">
              <a:spcBef>
                <a:spcPts val="0"/>
              </a:spcBef>
              <a:buNone/>
            </a:pPr>
            <a:r>
              <a:rPr lang="en-US" dirty="0">
                <a:latin typeface="Consolas" panose="020B0609020204030204" pitchFamily="49" charset="0"/>
              </a:rPr>
              <a:t>};</a:t>
            </a:r>
            <a:endParaRPr lang="en-US" dirty="0"/>
          </a:p>
        </p:txBody>
      </p:sp>
    </p:spTree>
    <p:extLst>
      <p:ext uri="{BB962C8B-B14F-4D97-AF65-F5344CB8AC3E}">
        <p14:creationId xmlns:p14="http://schemas.microsoft.com/office/powerpoint/2010/main" val="3800704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87A00-A2F6-BFFD-AFDC-0832399F0417}"/>
              </a:ext>
            </a:extLst>
          </p:cNvPr>
          <p:cNvSpPr>
            <a:spLocks noGrp="1"/>
          </p:cNvSpPr>
          <p:nvPr>
            <p:ph type="title"/>
            <p:custDataLst>
              <p:tags r:id="rId1"/>
            </p:custDataLst>
          </p:nvPr>
        </p:nvSpPr>
        <p:spPr bwMode="black">
          <a:xfrm>
            <a:off x="6348248" y="964692"/>
            <a:ext cx="3612615" cy="1188720"/>
          </a:xfrm>
          <a:prstGeom prst="rect">
            <a:avLst/>
          </a:prstGeom>
          <a:solidFill>
            <a:srgbClr val="FFFFFF"/>
          </a:solidFill>
          <a:ln w="31750" cap="sq">
            <a:solidFill>
              <a:srgbClr val="404040"/>
            </a:solidFill>
            <a:miter lim="800000"/>
          </a:ln>
        </p:spPr>
        <p:txBody>
          <a:bodyPr/>
          <a:lstStyle/>
          <a:p>
            <a:r>
              <a:rPr lang="en-US" dirty="0"/>
              <a:t>The KV</a:t>
            </a:r>
            <a:r>
              <a:rPr lang="en-US" cap="none" dirty="0"/>
              <a:t>Tree insert </a:t>
            </a:r>
            <a:r>
              <a:rPr lang="en-US" dirty="0"/>
              <a:t>function</a:t>
            </a:r>
          </a:p>
        </p:txBody>
      </p:sp>
      <p:sp>
        <p:nvSpPr>
          <p:cNvPr id="3" name="Content Placeholder 2">
            <a:extLst>
              <a:ext uri="{FF2B5EF4-FFF2-40B4-BE49-F238E27FC236}">
                <a16:creationId xmlns:a16="http://schemas.microsoft.com/office/drawing/2014/main" id="{49094EFD-B365-6710-F7B4-1A30AF9EEC66}"/>
              </a:ext>
            </a:extLst>
          </p:cNvPr>
          <p:cNvSpPr>
            <a:spLocks noGrp="1"/>
          </p:cNvSpPr>
          <p:nvPr>
            <p:ph idx="1"/>
            <p:custDataLst>
              <p:tags r:id="rId2"/>
            </p:custDataLst>
          </p:nvPr>
        </p:nvSpPr>
        <p:spPr>
          <a:xfrm>
            <a:off x="1511929" y="443620"/>
            <a:ext cx="9162107" cy="5776111"/>
          </a:xfrm>
        </p:spPr>
        <p:txBody>
          <a:bodyPr>
            <a:noAutofit/>
          </a:bodyPr>
          <a:lstStyle/>
          <a:p>
            <a:pPr marL="0" indent="0">
              <a:spcBef>
                <a:spcPts val="0"/>
              </a:spcBef>
              <a:buNone/>
            </a:pPr>
            <a:r>
              <a:rPr lang="en-US" sz="1700" dirty="0">
                <a:latin typeface="Consolas" panose="020B0609020204030204" pitchFamily="49" charset="0"/>
              </a:rPr>
              <a:t>template &lt;class K, class V&gt;</a:t>
            </a:r>
          </a:p>
          <a:p>
            <a:pPr marL="0" indent="0">
              <a:spcBef>
                <a:spcPts val="0"/>
              </a:spcBef>
              <a:buNone/>
            </a:pPr>
            <a:r>
              <a:rPr lang="en-US" sz="1700" dirty="0">
                <a:latin typeface="Consolas" panose="020B0609020204030204" pitchFamily="49" charset="0"/>
              </a:rPr>
              <a:t>V* </a:t>
            </a:r>
            <a:r>
              <a:rPr lang="en-US" sz="1700" dirty="0">
                <a:solidFill>
                  <a:srgbClr val="FF0000"/>
                </a:solidFill>
                <a:latin typeface="Consolas" panose="020B0609020204030204" pitchFamily="49" charset="0"/>
              </a:rPr>
              <a:t>KVTree&lt;K, V&gt;</a:t>
            </a:r>
            <a:r>
              <a:rPr lang="en-US" sz="1700" dirty="0">
                <a:latin typeface="Consolas" panose="020B0609020204030204" pitchFamily="49" charset="0"/>
              </a:rPr>
              <a:t>::insert(K key, V value)</a:t>
            </a:r>
          </a:p>
          <a:p>
            <a:pPr marL="0" indent="0">
              <a:spcBef>
                <a:spcPts val="0"/>
              </a:spcBef>
              <a:buNone/>
            </a:pPr>
            <a:r>
              <a:rPr lang="en-US" sz="1700" dirty="0">
                <a:latin typeface="Consolas" panose="020B0609020204030204" pitchFamily="49" charset="0"/>
              </a:rPr>
              <a:t>{</a:t>
            </a:r>
          </a:p>
          <a:p>
            <a:pPr marL="0" indent="0">
              <a:spcBef>
                <a:spcPts val="0"/>
              </a:spcBef>
              <a:buNone/>
            </a:pPr>
            <a:r>
              <a:rPr lang="en-US" sz="1700" dirty="0">
                <a:latin typeface="Consolas" panose="020B0609020204030204" pitchFamily="49" charset="0"/>
              </a:rPr>
              <a:t>    </a:t>
            </a:r>
            <a:r>
              <a:rPr lang="en-US" sz="1700" dirty="0">
                <a:solidFill>
                  <a:srgbClr val="FF0000"/>
                </a:solidFill>
                <a:latin typeface="Consolas" panose="020B0609020204030204" pitchFamily="49" charset="0"/>
              </a:rPr>
              <a:t>KVTree&lt;K, V&gt;</a:t>
            </a:r>
            <a:r>
              <a:rPr lang="en-US" sz="1700" dirty="0">
                <a:latin typeface="Consolas" panose="020B0609020204030204" pitchFamily="49" charset="0"/>
              </a:rPr>
              <a:t>* top = this;</a:t>
            </a:r>
          </a:p>
          <a:p>
            <a:pPr marL="0" indent="0">
              <a:spcBef>
                <a:spcPts val="0"/>
              </a:spcBef>
              <a:buNone/>
            </a:pPr>
            <a:r>
              <a:rPr lang="en-US" sz="1700" dirty="0">
                <a:latin typeface="Consolas" panose="020B0609020204030204" pitchFamily="49" charset="0"/>
              </a:rPr>
              <a:t>    </a:t>
            </a:r>
            <a:r>
              <a:rPr lang="en-US" sz="1700" dirty="0">
                <a:solidFill>
                  <a:srgbClr val="FF0000"/>
                </a:solidFill>
                <a:latin typeface="Consolas" panose="020B0609020204030204" pitchFamily="49" charset="0"/>
              </a:rPr>
              <a:t>KVTree&lt;K, V&gt;</a:t>
            </a:r>
            <a:r>
              <a:rPr lang="en-US" sz="1700" dirty="0">
                <a:latin typeface="Consolas" panose="020B0609020204030204" pitchFamily="49" charset="0"/>
              </a:rPr>
              <a:t>* bottom = right;</a:t>
            </a:r>
          </a:p>
          <a:p>
            <a:pPr marL="0" indent="0">
              <a:spcBef>
                <a:spcPts val="0"/>
              </a:spcBef>
              <a:buNone/>
            </a:pPr>
            <a:endParaRPr lang="en-US" sz="1700" dirty="0">
              <a:latin typeface="Consolas" panose="020B0609020204030204" pitchFamily="49" charset="0"/>
            </a:endParaRPr>
          </a:p>
          <a:p>
            <a:pPr marL="0" indent="0">
              <a:spcBef>
                <a:spcPts val="0"/>
              </a:spcBef>
              <a:buNone/>
            </a:pPr>
            <a:r>
              <a:rPr lang="en-US" sz="1700" dirty="0">
                <a:latin typeface="Consolas" panose="020B0609020204030204" pitchFamily="49" charset="0"/>
              </a:rPr>
              <a:t>    while (bottom != nullptr)</a:t>
            </a:r>
          </a:p>
          <a:p>
            <a:pPr marL="0" indent="0">
              <a:spcBef>
                <a:spcPts val="0"/>
              </a:spcBef>
              <a:buNone/>
            </a:pPr>
            <a:r>
              <a:rPr lang="en-US" sz="1700" dirty="0">
                <a:latin typeface="Consolas" panose="020B0609020204030204" pitchFamily="49" charset="0"/>
              </a:rPr>
              <a:t>    {</a:t>
            </a:r>
          </a:p>
          <a:p>
            <a:pPr marL="0" indent="0">
              <a:spcBef>
                <a:spcPts val="0"/>
              </a:spcBef>
              <a:buNone/>
            </a:pPr>
            <a:r>
              <a:rPr lang="en-US" sz="1700" dirty="0">
                <a:latin typeface="Consolas" panose="020B0609020204030204" pitchFamily="49" charset="0"/>
              </a:rPr>
              <a:t>        if (bottom-&gt;key == key)</a:t>
            </a:r>
          </a:p>
          <a:p>
            <a:pPr marL="0" indent="0">
              <a:spcBef>
                <a:spcPts val="0"/>
              </a:spcBef>
              <a:buNone/>
            </a:pPr>
            <a:r>
              <a:rPr lang="en-US" sz="1700" dirty="0">
                <a:latin typeface="Consolas" panose="020B0609020204030204" pitchFamily="49" charset="0"/>
              </a:rPr>
              <a:t>            return &amp;bottom-&gt;value;</a:t>
            </a:r>
          </a:p>
          <a:p>
            <a:pPr marL="0" indent="0">
              <a:spcBef>
                <a:spcPts val="0"/>
              </a:spcBef>
              <a:buNone/>
            </a:pPr>
            <a:endParaRPr lang="en-US" sz="1700" dirty="0">
              <a:latin typeface="Consolas" panose="020B0609020204030204" pitchFamily="49" charset="0"/>
            </a:endParaRPr>
          </a:p>
          <a:p>
            <a:pPr marL="0" indent="0">
              <a:spcBef>
                <a:spcPts val="0"/>
              </a:spcBef>
              <a:buNone/>
            </a:pPr>
            <a:r>
              <a:rPr lang="en-US" sz="1700" dirty="0">
                <a:latin typeface="Consolas" panose="020B0609020204030204" pitchFamily="49" charset="0"/>
              </a:rPr>
              <a:t>        top = bottom;</a:t>
            </a:r>
          </a:p>
          <a:p>
            <a:pPr marL="0" indent="0">
              <a:spcBef>
                <a:spcPts val="0"/>
              </a:spcBef>
              <a:buNone/>
            </a:pPr>
            <a:r>
              <a:rPr lang="en-US" sz="1700" dirty="0">
                <a:latin typeface="Consolas" panose="020B0609020204030204" pitchFamily="49" charset="0"/>
              </a:rPr>
              <a:t>        bottom = (key &lt; bottom-&gt;key) ? bottom-&gt;left : bottom-&gt;right;</a:t>
            </a:r>
          </a:p>
          <a:p>
            <a:pPr marL="0" indent="0">
              <a:spcBef>
                <a:spcPts val="0"/>
              </a:spcBef>
              <a:buNone/>
            </a:pPr>
            <a:r>
              <a:rPr lang="en-US" sz="1700" dirty="0">
                <a:latin typeface="Consolas" panose="020B0609020204030204" pitchFamily="49" charset="0"/>
              </a:rPr>
              <a:t>    }</a:t>
            </a:r>
          </a:p>
          <a:p>
            <a:pPr marL="0" indent="0">
              <a:spcBef>
                <a:spcPts val="0"/>
              </a:spcBef>
              <a:buNone/>
            </a:pPr>
            <a:endParaRPr lang="en-US" sz="1700" dirty="0">
              <a:latin typeface="Consolas" panose="020B0609020204030204" pitchFamily="49" charset="0"/>
            </a:endParaRPr>
          </a:p>
          <a:p>
            <a:pPr marL="0" indent="0">
              <a:spcBef>
                <a:spcPts val="0"/>
              </a:spcBef>
              <a:buNone/>
            </a:pPr>
            <a:r>
              <a:rPr lang="en-US" sz="1700" dirty="0">
                <a:latin typeface="Consolas" panose="020B0609020204030204" pitchFamily="49" charset="0"/>
              </a:rPr>
              <a:t>    bottom = new KVTree;</a:t>
            </a:r>
          </a:p>
          <a:p>
            <a:pPr marL="0" indent="0">
              <a:spcBef>
                <a:spcPts val="0"/>
              </a:spcBef>
              <a:buNone/>
            </a:pPr>
            <a:r>
              <a:rPr lang="en-US" sz="1700" dirty="0">
                <a:latin typeface="Consolas" panose="020B0609020204030204" pitchFamily="49" charset="0"/>
              </a:rPr>
              <a:t>    bottom-&gt;key = key;</a:t>
            </a:r>
          </a:p>
          <a:p>
            <a:pPr marL="0" indent="0">
              <a:spcBef>
                <a:spcPts val="0"/>
              </a:spcBef>
              <a:buNone/>
            </a:pPr>
            <a:r>
              <a:rPr lang="en-US" sz="1700" dirty="0">
                <a:latin typeface="Consolas" panose="020B0609020204030204" pitchFamily="49" charset="0"/>
              </a:rPr>
              <a:t>    bottom-&gt;value = value;</a:t>
            </a:r>
          </a:p>
          <a:p>
            <a:pPr marL="0" indent="0">
              <a:spcBef>
                <a:spcPts val="0"/>
              </a:spcBef>
              <a:buNone/>
            </a:pPr>
            <a:r>
              <a:rPr lang="en-US" sz="1700" dirty="0">
                <a:latin typeface="Consolas" panose="020B0609020204030204" pitchFamily="49" charset="0"/>
              </a:rPr>
              <a:t>    ((top != this &amp;&amp; key &lt; top-&gt;key) ? top-&gt;left : top-&gt;right) = bottom;</a:t>
            </a:r>
          </a:p>
          <a:p>
            <a:pPr marL="0" indent="0">
              <a:spcBef>
                <a:spcPts val="0"/>
              </a:spcBef>
              <a:buNone/>
            </a:pPr>
            <a:endParaRPr lang="en-US" sz="1700" dirty="0">
              <a:latin typeface="Consolas" panose="020B0609020204030204" pitchFamily="49" charset="0"/>
            </a:endParaRPr>
          </a:p>
          <a:p>
            <a:pPr marL="0" indent="0">
              <a:spcBef>
                <a:spcPts val="0"/>
              </a:spcBef>
              <a:buNone/>
            </a:pPr>
            <a:r>
              <a:rPr lang="en-US" sz="1700" dirty="0">
                <a:latin typeface="Consolas" panose="020B0609020204030204" pitchFamily="49" charset="0"/>
              </a:rPr>
              <a:t>    return &amp;bottom-&gt;value;</a:t>
            </a:r>
          </a:p>
          <a:p>
            <a:pPr marL="0" indent="0">
              <a:spcBef>
                <a:spcPts val="0"/>
              </a:spcBef>
              <a:buNone/>
            </a:pPr>
            <a:r>
              <a:rPr lang="en-US" sz="1700" dirty="0">
                <a:latin typeface="Consolas" panose="020B0609020204030204" pitchFamily="49" charset="0"/>
              </a:rPr>
              <a:t>}</a:t>
            </a:r>
          </a:p>
        </p:txBody>
      </p:sp>
    </p:spTree>
    <p:extLst>
      <p:ext uri="{BB962C8B-B14F-4D97-AF65-F5344CB8AC3E}">
        <p14:creationId xmlns:p14="http://schemas.microsoft.com/office/powerpoint/2010/main" val="875457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E884A-BBED-3FBC-F3A2-03EE69D3FDE4}"/>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Mapping an ID to an Employee</a:t>
            </a:r>
          </a:p>
        </p:txBody>
      </p:sp>
      <p:sp>
        <p:nvSpPr>
          <p:cNvPr id="3" name="Content Placeholder 2">
            <a:extLst>
              <a:ext uri="{FF2B5EF4-FFF2-40B4-BE49-F238E27FC236}">
                <a16:creationId xmlns:a16="http://schemas.microsoft.com/office/drawing/2014/main" id="{273673FD-14FE-39BA-0EA4-C603A1DC8F62}"/>
              </a:ext>
            </a:extLst>
          </p:cNvPr>
          <p:cNvSpPr>
            <a:spLocks noGrp="1"/>
          </p:cNvSpPr>
          <p:nvPr>
            <p:ph idx="1"/>
            <p:custDataLst>
              <p:tags r:id="rId2"/>
            </p:custDataLst>
          </p:nvPr>
        </p:nvSpPr>
        <p:spPr>
          <a:xfrm>
            <a:off x="2231136" y="2638044"/>
            <a:ext cx="7729728" cy="3101983"/>
          </a:xfrm>
        </p:spPr>
        <p:txBody>
          <a:bodyPr/>
          <a:lstStyle/>
          <a:p>
            <a:pPr marL="0" indent="0">
              <a:spcBef>
                <a:spcPts val="0"/>
              </a:spcBef>
              <a:buNone/>
            </a:pPr>
            <a:r>
              <a:rPr lang="en-US" dirty="0">
                <a:solidFill>
                  <a:srgbClr val="FF0000"/>
                </a:solidFill>
                <a:latin typeface="Consolas" panose="020B0609020204030204" pitchFamily="49" charset="0"/>
              </a:rPr>
              <a:t>KVTree&lt;int, Employee&gt;</a:t>
            </a:r>
            <a:r>
              <a:rPr lang="en-US" dirty="0">
                <a:latin typeface="Consolas" panose="020B0609020204030204" pitchFamily="49" charset="0"/>
              </a:rPr>
              <a:t>	tree;</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tree.insert(400, Employee("Dilbert", "225 Elm"));</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cout &lt;&lt; "Search: " &lt;&lt; *tree.search(500) &lt;&lt; endl;</a:t>
            </a:r>
          </a:p>
          <a:p>
            <a:pPr marL="0" indent="0">
              <a:spcBef>
                <a:spcPts val="0"/>
              </a:spcBef>
              <a:buNone/>
            </a:pPr>
            <a:r>
              <a:rPr lang="en-US" dirty="0">
                <a:latin typeface="Consolas" panose="020B0609020204030204" pitchFamily="49" charset="0"/>
              </a:rPr>
              <a:t>tree.remove(800);</a:t>
            </a:r>
          </a:p>
        </p:txBody>
      </p:sp>
    </p:spTree>
    <p:extLst>
      <p:ext uri="{BB962C8B-B14F-4D97-AF65-F5344CB8AC3E}">
        <p14:creationId xmlns:p14="http://schemas.microsoft.com/office/powerpoint/2010/main" val="89578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CB5F5B-ECCC-C2F1-A728-D9BB66A8BA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36227E-29B3-0D54-A00E-F4955E34F376}"/>
              </a:ext>
            </a:extLst>
          </p:cNvPr>
          <p:cNvSpPr>
            <a:spLocks noGrp="1"/>
          </p:cNvSpPr>
          <p:nvPr>
            <p:ph type="title"/>
            <p:custDataLst>
              <p:tags r:id="rId1"/>
            </p:custDataLst>
          </p:nvPr>
        </p:nvSpPr>
        <p:spPr>
          <a:xfrm>
            <a:off x="669956" y="2286000"/>
            <a:ext cx="2407190" cy="2286000"/>
          </a:xfrm>
          <a:prstGeom prst="roundRect">
            <a:avLst>
              <a:gd name="adj" fmla="val 14141"/>
            </a:avLst>
          </a:prstGeom>
          <a:solidFill>
            <a:schemeClr val="accent2"/>
          </a:solidFill>
          <a:ln>
            <a:noFill/>
          </a:ln>
        </p:spPr>
        <p:txBody>
          <a:bodyPr>
            <a:normAutofit/>
          </a:bodyPr>
          <a:lstStyle/>
          <a:p>
            <a:r>
              <a:rPr lang="en-US" sz="2400" dirty="0">
                <a:solidFill>
                  <a:srgbClr val="FFFFFF"/>
                </a:solidFill>
              </a:rPr>
              <a:t>The </a:t>
            </a:r>
            <a:r>
              <a:rPr lang="en-US" sz="2400" cap="none" dirty="0">
                <a:solidFill>
                  <a:srgbClr val="FFFFFF"/>
                </a:solidFill>
              </a:rPr>
              <a:t>WordCount</a:t>
            </a:r>
            <a:r>
              <a:rPr lang="en-US" sz="2400" dirty="0">
                <a:solidFill>
                  <a:srgbClr val="FFFFFF"/>
                </a:solidFill>
              </a:rPr>
              <a:t> Program</a:t>
            </a:r>
          </a:p>
        </p:txBody>
      </p:sp>
      <p:sp>
        <p:nvSpPr>
          <p:cNvPr id="4" name="TextBox 3">
            <a:extLst>
              <a:ext uri="{FF2B5EF4-FFF2-40B4-BE49-F238E27FC236}">
                <a16:creationId xmlns:a16="http://schemas.microsoft.com/office/drawing/2014/main" id="{BEFE76C7-CE7E-CE44-3390-32D6238BE85D}"/>
              </a:ext>
            </a:extLst>
          </p:cNvPr>
          <p:cNvSpPr txBox="1"/>
          <p:nvPr>
            <p:custDataLst>
              <p:tags r:id="rId2"/>
            </p:custDataLst>
          </p:nvPr>
        </p:nvSpPr>
        <p:spPr>
          <a:xfrm>
            <a:off x="3463157" y="1270800"/>
            <a:ext cx="7192772" cy="4524315"/>
          </a:xfrm>
          <a:prstGeom prst="rect">
            <a:avLst/>
          </a:prstGeom>
          <a:noFill/>
        </p:spPr>
        <p:txBody>
          <a:bodyPr wrap="square" rtlCol="0">
            <a:spAutoFit/>
          </a:bodyPr>
          <a:lstStyle/>
          <a:p>
            <a:pPr marL="0" indent="0">
              <a:spcBef>
                <a:spcPts val="0"/>
              </a:spcBef>
              <a:buNone/>
            </a:pPr>
            <a:r>
              <a:rPr lang="en-US" dirty="0">
                <a:solidFill>
                  <a:srgbClr val="FF0000"/>
                </a:solidFill>
                <a:latin typeface="Consolas" panose="020B0609020204030204" pitchFamily="49" charset="0"/>
              </a:rPr>
              <a:t>KVTree&lt;string, int&gt;</a:t>
            </a:r>
            <a:r>
              <a:rPr lang="en-US" dirty="0">
                <a:latin typeface="Consolas" panose="020B0609020204030204" pitchFamily="49" charset="0"/>
              </a:rPr>
              <a:t>	tree;</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while ((c = file.get()) != EOF)</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if (isalpha(c))</a:t>
            </a:r>
          </a:p>
          <a:p>
            <a:pPr marL="0" indent="0">
              <a:spcBef>
                <a:spcPts val="0"/>
              </a:spcBef>
              <a:buNone/>
            </a:pPr>
            <a:r>
              <a:rPr lang="en-US" dirty="0">
                <a:latin typeface="Consolas" panose="020B0609020204030204" pitchFamily="49" charset="0"/>
              </a:rPr>
              <a:t>        word += tolower(c);</a:t>
            </a:r>
          </a:p>
          <a:p>
            <a:pPr marL="0" indent="0">
              <a:spcBef>
                <a:spcPts val="0"/>
              </a:spcBef>
              <a:buNone/>
            </a:pPr>
            <a:r>
              <a:rPr lang="en-US" dirty="0">
                <a:latin typeface="Consolas" panose="020B0609020204030204" pitchFamily="49" charset="0"/>
              </a:rPr>
              <a:t>    else if (word.length() &gt; 0)</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int</a:t>
            </a:r>
            <a:r>
              <a:rPr lang="en-US" dirty="0">
                <a:solidFill>
                  <a:srgbClr val="FF0000"/>
                </a:solidFill>
                <a:latin typeface="Consolas" panose="020B0609020204030204" pitchFamily="49" charset="0"/>
              </a:rPr>
              <a:t>*</a:t>
            </a:r>
            <a:r>
              <a:rPr lang="en-US" dirty="0">
                <a:latin typeface="Consolas" panose="020B0609020204030204" pitchFamily="49" charset="0"/>
              </a:rPr>
              <a:t> count = tree.search(word);</a:t>
            </a:r>
          </a:p>
          <a:p>
            <a:pPr marL="0" indent="0">
              <a:spcBef>
                <a:spcPts val="0"/>
              </a:spcBef>
              <a:buNone/>
            </a:pPr>
            <a:r>
              <a:rPr lang="en-US" dirty="0">
                <a:latin typeface="Consolas" panose="020B0609020204030204" pitchFamily="49" charset="0"/>
              </a:rPr>
              <a:t>        if (count != nullptr)</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a:t>
            </a:r>
            <a:r>
              <a:rPr lang="en-US" dirty="0">
                <a:latin typeface="Consolas" panose="020B0609020204030204" pitchFamily="49" charset="0"/>
              </a:rPr>
              <a:t>count)</a:t>
            </a:r>
            <a:r>
              <a:rPr lang="en-US" dirty="0">
                <a:solidFill>
                  <a:srgbClr val="FF0000"/>
                </a:solidFill>
                <a:latin typeface="Consolas" panose="020B0609020204030204" pitchFamily="49" charset="0"/>
              </a:rPr>
              <a:t>++</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else</a:t>
            </a:r>
          </a:p>
          <a:p>
            <a:pPr marL="0" indent="0">
              <a:spcBef>
                <a:spcPts val="0"/>
              </a:spcBef>
              <a:buNone/>
            </a:pPr>
            <a:r>
              <a:rPr lang="en-US" dirty="0">
                <a:latin typeface="Consolas" panose="020B0609020204030204" pitchFamily="49" charset="0"/>
              </a:rPr>
              <a:t>            tree.insert(word, 1);</a:t>
            </a:r>
          </a:p>
          <a:p>
            <a:pPr marL="0" indent="0">
              <a:spcBef>
                <a:spcPts val="0"/>
              </a:spcBef>
              <a:buNone/>
            </a:pPr>
            <a:r>
              <a:rPr lang="en-US" dirty="0">
                <a:latin typeface="Consolas" panose="020B0609020204030204" pitchFamily="49" charset="0"/>
              </a:rPr>
              <a:t>        word.clear();</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14881296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3&quot;/&gt;&lt;lineCharCount val=&quot;22&quot;/&gt;&lt;/TableIndex&gt;&lt;/ShapeTextInfo&gt;"/>
  <p:tag name="PRESENTER_DUMMYTAG" val="&lt;DummyForForceWrite&gt;&lt;/DummyForForceWrite&gt;"/>
  <p:tag name="HTML_SHAPEINFO" val="&lt;ThreeDShapeInfo&gt;&lt;uuid val=&quot;{BD9BBEB6-CB2C-44A4-9313-055F0AF72ED8}&quot;/&gt;&lt;isInvalidForFieldText val=&quot;0&quot;/&gt;&lt;Image&gt;&lt;filename val=&quot;C:\Users\delroy\AppData\Local\Temp\CP17124106426812Session\CPTrustFolder17124106426828\PPTImport17124106542125\data\asimages\{BD9BBEB6-CB2C-44A4-9313-055F0AF72ED8}_1.png&quot;/&gt;&lt;left val=&quot;167&quot;/&gt;&lt;top val=&quot;249&quot;/&gt;&lt;width val=&quot;945&quot;/&gt;&lt;height val=&quot;174&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3&quot;/&gt;&lt;lineCharCount val=&quot;9&quot;/&gt;&lt;/TableIndex&gt;&lt;/ShapeTextInfo&gt;"/>
  <p:tag name="PRESENTER_DUMMYTAG" val="&lt;DummyForForceWrite&gt;&lt;/DummyForForceWrite&gt;"/>
  <p:tag name="HTML_SHAPEINFO" val="&lt;ThreeDShapeInfo&gt;&lt;uuid val=&quot;{E6C43BAB-0E8C-4707-9CFA-D64D9934B985}&quot;/&gt;&lt;isInvalidForFieldText val=&quot;0&quot;/&gt;&lt;Image&gt;&lt;filename val=&quot;C:\Users\delroy\AppData\Local\Temp\CP17124106426812Session\CPTrustFolder17124106426828\PPTImport17124106542125\data\asimages\{E6C43BAB-0E8C-4707-9CFA-D64D9934B985}_1.png&quot;/&gt;&lt;left val=&quot;282&quot;/&gt;&lt;top val=&quot;452&quot;/&gt;&lt;width val=&quot;715&quot;/&gt;&lt;height val=&quot;135&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7D5ADD2C-8E77-4445-9A9A-61A4DF7698A4}&quot;/&gt;&lt;isInvalidForFieldText val=&quot;0&quot;/&gt;&lt;Image&gt;&lt;filename val=&quot;C:\Users\delroy\AppData\Local\Temp\CP17124106426812Session\CPTrustFolder17124106426828\PPTImport17124106542125\data\asimages\{7D5ADD2C-8E77-4445-9A9A-61A4DF7698A4}_1.png&quot;/&gt;&lt;left val=&quot;167&quot;/&gt;&lt;top val=&quot;647&quot;/&gt;&lt;width val=&quot;159&quot;/&gt;&lt;height val=&quot;35&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2&quot;/&gt;&lt;/TableIndex&gt;&lt;/ShapeTextInfo&gt;"/>
  <p:tag name="HTML_SHAPEINFO" val="&lt;ThreeDShapeInfo&gt;&lt;uuid val=&quot;{86C1C0AF-966E-40C4-BC57-66CE99D032F9}&quot;/&gt;&lt;isInvalidForFieldText val=&quot;0&quot;/&gt;&lt;Image&gt;&lt;filename val=&quot;C:\Users\delroy\AppData\Local\Temp\CP17124106426812Session\CPTrustFolder17124106426828\PPTImport17124106542125\data\asimages\{86C1C0AF-966E-40C4-BC57-66CE99D032F9}_2.png&quot;/&gt;&lt;left val=&quot;233&quot;/&gt;&lt;top val=&quot;100&quot;/&gt;&lt;width val=&quot;813&quot;/&gt;&lt;height val=&quot;126&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6&quot;/&gt;&lt;lineCharCount val=&quot;33&quot;/&gt;&lt;lineCharCount val=&quot;42&quot;/&gt;&lt;lineCharCount val=&quot;39&quot;/&gt;&lt;lineCharCount val=&quot;46&quot;/&gt;&lt;lineCharCount val=&quot;43&quot;/&gt;&lt;lineCharCount val=&quot;12&quot;/&gt;&lt;lineCharCount val=&quot;10&quot;/&gt;&lt;/TableIndex&gt;&lt;/ShapeTextInfo&gt;"/>
  <p:tag name="HTML_SHAPEINFO" val="&lt;ThreeDShapeInfo&gt;&lt;uuid val=&quot;{B82A52F7-0180-4909-B8A0-7085753BD5F8}&quot;/&gt;&lt;isInvalidForFieldText val=&quot;0&quot;/&gt;&lt;Image&gt;&lt;filename val=&quot;C:\Users\delroy\AppData\Local\Temp\CP17124106426812Session\CPTrustFolder17124106426828\PPTImport17124106542125\data\asimages\{B82A52F7-0180-4909-B8A0-7085753BD5F8}_2.png&quot;/&gt;&lt;left val=&quot;660&quot;/&gt;&lt;top val=&quot;273&quot;/&gt;&lt;width val=&quot;516&quot;/&gt;&lt;height val=&quot;336&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quot;/&gt;&lt;lineCharCount val=&quot;7&quot;/&gt;&lt;lineCharCount val=&quot;5&quot;/&gt;&lt;/TableIndex&gt;&lt;/ShapeTextInfo&gt;"/>
  <p:tag name="HTML_SHAPEINFO" val="&lt;ThreeDShapeInfo&gt;&lt;uuid val=&quot;{98C80D22-F550-4364-90B1-5183B1E12243}&quot;/&gt;&lt;isInvalidForFieldText val=&quot;0&quot;/&gt;&lt;Image&gt;&lt;filename val=&quot;C:\Users\delroy\AppData\Local\Temp\CP17124106426812Session\CPTrustFolder17124106426828\PPTImport17124106542125\data\asimages\{98C80D22-F550-4364-90B1-5183B1E12243}_3.png&quot;/&gt;&lt;left val=&quot;82&quot;/&gt;&lt;top val=&quot;239&quot;/&gt;&lt;width val=&quot;241&quot;/&gt;&lt;height val=&quot;241&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5&quot;/&gt;&lt;lineCharCount val=&quot;28&quot;/&gt;&lt;lineCharCount val=&quot;13&quot;/&gt;&lt;lineCharCount val=&quot;2&quot;/&gt;&lt;lineCharCount val=&quot;13&quot;/&gt;&lt;lineCharCount val=&quot;29&quot;/&gt;&lt;lineCharCount val=&quot;31&quot;/&gt;&lt;lineCharCount val=&quot;40&quot;/&gt;&lt;lineCharCount val=&quot;41&quot;/&gt;&lt;lineCharCount val=&quot;1&quot;/&gt;&lt;lineCharCount val=&quot;12&quot;/&gt;&lt;lineCharCount val=&quot;19&quot;/&gt;&lt;lineCharCount val=&quot;35&quot;/&gt;&lt;lineCharCount val=&quot;26&quot;/&gt;&lt;lineCharCount val=&quot;28&quot;/&gt;&lt;lineCharCount val=&quot;2&quot;/&gt;&lt;/TableIndex&gt;&lt;/ShapeTextInfo&gt;"/>
  <p:tag name="HTML_SHAPEINFO" val="&lt;ThreeDShapeInfo&gt;&lt;uuid val=&quot;{A04EAD94-09A8-43B8-8C0D-3FAC3021E078}&quot;/&gt;&lt;isInvalidForFieldText val=&quot;0&quot;/&gt;&lt;Image&gt;&lt;filename val=&quot;C:\Users\delroy\AppData\Local\Temp\CP17124106426812Session\CPTrustFolder17124106426828\PPTImport17124106542125\data\asimages\{A04EAD94-09A8-43B8-8C0D-3FAC3021E078}_3.png&quot;/&gt;&lt;left val=&quot;357&quot;/&gt;&lt;top val=&quot;130&quot;/&gt;&lt;width val=&quot;761&quot;/&gt;&lt;height val=&quot;455&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8&quot;/&gt;&lt;lineCharCount val=&quot;8&quot;/&gt;&lt;/TableIndex&gt;&lt;/ShapeTextInfo&gt;"/>
  <p:tag name="HTML_SHAPEINFO" val="&lt;ThreeDShapeInfo&gt;&lt;uuid val=&quot;{97B3C9D6-826F-4F97-A679-CAA1E737ADB2}&quot;/&gt;&lt;isInvalidForFieldText val=&quot;0&quot;/&gt;&lt;Image&gt;&lt;filename val=&quot;C:\Users\delroy\AppData\Local\Temp\CP17124106426812Session\CPTrustFolder17124106426828\PPTImport17124106542125\data\asimages\{97B3C9D6-826F-4F97-A679-CAA1E737ADB2}_4.png&quot;/&gt;&lt;left val=&quot;664&quot;/&gt;&lt;top val=&quot;100&quot;/&gt;&lt;width val=&quot;395&quot;/&gt;&lt;height val=&quot;126&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2&quot;/&gt;&lt;lineCharCount val=&quot;28&quot;/&gt;&lt;lineCharCount val=&quot;40&quot;/&gt;&lt;lineCharCount val=&quot;2&quot;/&gt;&lt;lineCharCount val=&quot;30&quot;/&gt;&lt;lineCharCount val=&quot;34&quot;/&gt;&lt;lineCharCount val=&quot;1&quot;/&gt;&lt;lineCharCount val=&quot;30&quot;/&gt;&lt;lineCharCount val=&quot;6&quot;/&gt;&lt;lineCharCount val=&quot;32&quot;/&gt;&lt;lineCharCount val=&quot;35&quot;/&gt;&lt;lineCharCount val=&quot;1&quot;/&gt;&lt;lineCharCount val=&quot;22&quot;/&gt;&lt;lineCharCount val=&quot;69&quot;/&gt;&lt;lineCharCount val=&quot;6&quot;/&gt;&lt;lineCharCount val=&quot;1&quot;/&gt;&lt;lineCharCount val=&quot;25&quot;/&gt;&lt;lineCharCount val=&quot;23&quot;/&gt;&lt;lineCharCount val=&quot;27&quot;/&gt;&lt;lineCharCount val=&quot;73&quot;/&gt;&lt;lineCharCount val=&quot;1&quot;/&gt;&lt;lineCharCount val=&quot;27&quot;/&gt;&lt;lineCharCount val=&quot;1&quot;/&gt;&lt;/TableIndex&gt;&lt;/ShapeTextInfo&gt;"/>
  <p:tag name="HTML_SHAPEINFO" val="&lt;ThreeDShapeInfo&gt;&lt;uuid val=&quot;{E7255C8A-9DB4-4163-BEA8-2046D8FAE07B}&quot;/&gt;&lt;isInvalidForFieldText val=&quot;0&quot;/&gt;&lt;Image&gt;&lt;filename val=&quot;C:\Users\delroy\AppData\Local\Temp\CP17124106426812Session\CPTrustFolder17124106426828\PPTImport17124106542125\data\asimages\{E7255C8A-9DB4-4163-BEA8-2046D8FAE07B}_4.png&quot;/&gt;&lt;left val=&quot;153&quot;/&gt;&lt;top val=&quot;43&quot;/&gt;&lt;width val=&quot;967&quot;/&gt;&lt;height val=&quot;620&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 name="HTML_SHAPEINFO" val="&lt;ThreeDShapeInfo&gt;&lt;uuid val=&quot;{642ABF7E-8D1A-4DF3-9370-958436E34E76}&quot;/&gt;&lt;isInvalidForFieldText val=&quot;0&quot;/&gt;&lt;Image&gt;&lt;filename val=&quot;C:\Users\delroy\AppData\Local\Temp\CP17124106426812Session\CPTrustFolder17124106426828\PPTImport17124106542125\data\asimages\{642ABF7E-8D1A-4DF3-9370-958436E34E76}_5.png&quot;/&gt;&lt;left val=&quot;233&quot;/&gt;&lt;top val=&quot;100&quot;/&gt;&lt;width val=&quot;813&quot;/&gt;&lt;height val=&quot;126&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28&quot;/&gt;&lt;lineCharCount val=&quot;1&quot;/&gt;&lt;lineCharCount val=&quot;50&quot;/&gt;&lt;lineCharCount val=&quot;4&quot;/&gt;&lt;lineCharCount val=&quot;4&quot;/&gt;&lt;lineCharCount val=&quot;4&quot;/&gt;&lt;lineCharCount val=&quot;49&quot;/&gt;&lt;lineCharCount val=&quot;17&quot;/&gt;&lt;/TableIndex&gt;&lt;/ShapeTextInfo&gt;"/>
  <p:tag name="HTML_SHAPEINFO" val="&lt;ThreeDShapeInfo&gt;&lt;uuid val=&quot;{EE14CD8E-4C3B-4B18-98B4-3C95C8113ED4}&quot;/&gt;&lt;isInvalidForFieldText val=&quot;0&quot;/&gt;&lt;Image&gt;&lt;filename val=&quot;C:\Users\delroy\AppData\Local\Temp\CP17124106426812Session\CPTrustFolder17124106426828\PPTImport17124106542125\data\asimages\{EE14CD8E-4C3B-4B18-98B4-3C95C8113ED4}_5.png&quot;/&gt;&lt;left val=&quot;228&quot;/&gt;&lt;top val=&quot;273&quot;/&gt;&lt;width val=&quot;818&quot;/&gt;&lt;height val=&quot;329&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quot;/&gt;&lt;lineCharCount val=&quot;10&quot;/&gt;&lt;lineCharCount val=&quot;7&quot;/&gt;&lt;/TableIndex&gt;&lt;/ShapeTextInfo&gt;"/>
  <p:tag name="HTML_SHAPEINFO" val="&lt;ThreeDShapeInfo&gt;&lt;uuid val=&quot;{A8D3D429-F2A8-4B19-9AE9-7F93101A2837}&quot;/&gt;&lt;isInvalidForFieldText val=&quot;0&quot;/&gt;&lt;Image&gt;&lt;filename val=&quot;C:\Users\delroy\AppData\Local\Temp\CP17124106426812Session\CPTrustFolder17124106426828\PPTImport17124106542125\data\asimages\{A8D3D429-F2A8-4B19-9AE9-7F93101A2837}_6.png&quot;/&gt;&lt;left val=&quot;69&quot;/&gt;&lt;top val=&quot;239&quot;/&gt;&lt;width val=&quot;254&quot;/&gt;&lt;height val=&quot;241&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6&quot;/&gt;&lt;lineCharCount val=&quot;26&quot;/&gt;&lt;lineCharCount val=&quot;1&quot;/&gt;&lt;lineCharCount val=&quot;32&quot;/&gt;&lt;lineCharCount val=&quot;2&quot;/&gt;&lt;lineCharCount val=&quot;20&quot;/&gt;&lt;lineCharCount val=&quot;28&quot;/&gt;&lt;lineCharCount val=&quot;32&quot;/&gt;&lt;lineCharCount val=&quot;6&quot;/&gt;&lt;lineCharCount val=&quot;40&quot;/&gt;&lt;lineCharCount val=&quot;30&quot;/&gt;&lt;lineCharCount val=&quot;24&quot;/&gt;&lt;lineCharCount val=&quot;13&quot;/&gt;&lt;lineCharCount val=&quot;34&quot;/&gt;&lt;lineCharCount val=&quot;22&quot;/&gt;&lt;lineCharCount val=&quot;6&quot;/&gt;&lt;lineCharCount val=&quot;1&quot;/&gt;&lt;/TableIndex&gt;&lt;/ShapeTextInfo&gt;"/>
  <p:tag name="HTML_SHAPEINFO" val="&lt;ThreeDShapeInfo&gt;&lt;uuid val=&quot;{5EFD6FF2-CA0A-4693-800B-B9CBDDFF3197}&quot;/&gt;&lt;isInvalidForFieldText val=&quot;0&quot;/&gt;&lt;Image&gt;&lt;filename val=&quot;C:\Users\delroy\AppData\Local\Temp\CP17124106426812Session\CPTrustFolder17124106426828\PPTImport17124106542125\data\asimages\{5EFD6FF2-CA0A-4693-800B-B9CBDDFF3197}_6.png&quot;/&gt;&lt;left val=&quot;357&quot;/&gt;&lt;top val=&quot;130&quot;/&gt;&lt;width val=&quot;761&quot;/&gt;&lt;height val=&quot;484&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646</TotalTime>
  <Words>1111</Words>
  <Application>Microsoft Office PowerPoint</Application>
  <PresentationFormat>Widescreen</PresentationFormat>
  <Paragraphs>93</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Consolas</vt:lpstr>
      <vt:lpstr>Gill Sans MT</vt:lpstr>
      <vt:lpstr>Parcel</vt:lpstr>
      <vt:lpstr>Binary tree Example 2: two template variables</vt:lpstr>
      <vt:lpstr>Mapping Keys To Values</vt:lpstr>
      <vt:lpstr>The KVTree Class</vt:lpstr>
      <vt:lpstr>The KVTree insert function</vt:lpstr>
      <vt:lpstr>Mapping an ID to an Employee</vt:lpstr>
      <vt:lpstr>The WordCount Program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Example 2</dc:title>
  <dc:creator>Delroy Brinkerhoff</dc:creator>
  <cp:lastModifiedBy>delroy</cp:lastModifiedBy>
  <cp:revision>12</cp:revision>
  <dcterms:created xsi:type="dcterms:W3CDTF">2016-07-13T22:03:45Z</dcterms:created>
  <dcterms:modified xsi:type="dcterms:W3CDTF">2025-03-21T13:16:14Z</dcterms:modified>
</cp:coreProperties>
</file>