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6.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8.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9.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0.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1.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2.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9" r:id="rId3"/>
    <p:sldId id="260" r:id="rId4"/>
    <p:sldId id="262" r:id="rId5"/>
    <p:sldId id="263" r:id="rId6"/>
    <p:sldId id="264" r:id="rId7"/>
    <p:sldId id="265"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49" autoAdjust="0"/>
  </p:normalViewPr>
  <p:slideViewPr>
    <p:cSldViewPr snapToGrid="0">
      <p:cViewPr varScale="1">
        <p:scale>
          <a:sx n="113" d="100"/>
          <a:sy n="113"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F9CD0-2B5B-45DD-9548-D273EDD96A28}" type="datetimeFigureOut">
              <a:rPr lang="en-US" smtClean="0"/>
              <a:t>4/12/2025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28B55C-E75D-4333-B051-5490802A2608}" type="slidenum">
              <a:rPr lang="en-US" smtClean="0"/>
              <a:t>‹#›</a:t>
            </a:fld>
            <a:endParaRPr lang="en-US"/>
          </a:p>
        </p:txBody>
      </p:sp>
    </p:spTree>
    <p:extLst>
      <p:ext uri="{BB962C8B-B14F-4D97-AF65-F5344CB8AC3E}">
        <p14:creationId xmlns:p14="http://schemas.microsoft.com/office/powerpoint/2010/main" val="3343450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textbook introduced the Array class to demonstrate the overloaded index operator. This version extends it by making it a template class. Unlike other containers, the Array class is simple and offers limited benefits to application programmers. However, its simplicity makes it a good vehicle for demonstrating several programming concepts in an authentic context.</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1</a:t>
            </a:fld>
            <a:endParaRPr lang="en-US"/>
          </a:p>
        </p:txBody>
      </p:sp>
    </p:spTree>
    <p:extLst>
      <p:ext uri="{BB962C8B-B14F-4D97-AF65-F5344CB8AC3E}">
        <p14:creationId xmlns:p14="http://schemas.microsoft.com/office/powerpoint/2010/main" val="922055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tolower</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converts capital letters to lower-case and returns lower-case letters unchanged.</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10</a:t>
            </a:fld>
            <a:endParaRPr lang="en-US"/>
          </a:p>
        </p:txBody>
      </p:sp>
    </p:spTree>
    <p:extLst>
      <p:ext uri="{BB962C8B-B14F-4D97-AF65-F5344CB8AC3E}">
        <p14:creationId xmlns:p14="http://schemas.microsoft.com/office/powerpoint/2010/main" val="2612482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index operator converts the letter argument into a valid array index value and returns a reference to the indexed counter. Recall that programs can use references as l-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r-values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11</a:t>
            </a:fld>
            <a:endParaRPr lang="en-US"/>
          </a:p>
        </p:txBody>
      </p:sp>
    </p:spTree>
    <p:extLst>
      <p:ext uri="{BB962C8B-B14F-4D97-AF65-F5344CB8AC3E}">
        <p14:creationId xmlns:p14="http://schemas.microsoft.com/office/powerpoint/2010/main" val="2850730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Once the index operator extracts a specific counter from the Array object, the auto-increment operator increments the count, indicating that the program detected another occurrence of the letter.</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12</a:t>
            </a:fld>
            <a:endParaRPr lang="en-US"/>
          </a:p>
        </p:txBody>
      </p:sp>
    </p:spTree>
    <p:extLst>
      <p:ext uri="{BB962C8B-B14F-4D97-AF65-F5344CB8AC3E}">
        <p14:creationId xmlns:p14="http://schemas.microsoft.com/office/powerpoint/2010/main" val="2694633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compares each pair of character counts. It rejects the phrases as an anagram if any pair is unequal and verifies they are an anagram only after comparing all pairs.</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13</a:t>
            </a:fld>
            <a:endParaRPr lang="en-US"/>
          </a:p>
        </p:txBody>
      </p:sp>
    </p:spTree>
    <p:extLst>
      <p:ext uri="{BB962C8B-B14F-4D97-AF65-F5344CB8AC3E}">
        <p14:creationId xmlns:p14="http://schemas.microsoft.com/office/powerpoint/2010/main" val="435814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Fundamental or non-object arrays are always zero-indexed, but instances of the Array class offer increased flexibility. They allow a client program to establish a lower and upper bound and access any element in that range, including the ends. They allocate a fundamental array on the heap, which the constructor and destructor manage. Two indexing functions translate the Array indexes to the fundamental array’s zero-based indexes.</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2</a:t>
            </a:fld>
            <a:endParaRPr lang="en-US"/>
          </a:p>
        </p:txBody>
      </p:sp>
    </p:spTree>
    <p:extLst>
      <p:ext uri="{BB962C8B-B14F-4D97-AF65-F5344CB8AC3E}">
        <p14:creationId xmlns:p14="http://schemas.microsoft.com/office/powerpoint/2010/main" val="2727096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constructor’s primary task is allocating the storage array, using a simple formula for calculating its size. However, the formula fails if the application programmer enters incorrect bounds. So, the constructor checks the bounds and throws an exception if they are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inconsistent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invalid_argument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exception is a standard, predefined C++ exception.</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Slide04</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two indexing functions are key to the Array’s behavior. Both return a reference to an Array element, meaning that the client program can use the element as an l-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r-value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index operator translates the Array index to a fundamental index without validation. The “at” function validates that the “index” is inbounds and throws an exception if it is not.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out_of_range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exception is another standard C++ exception.</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3</a:t>
            </a:fld>
            <a:endParaRPr lang="en-US"/>
          </a:p>
        </p:txBody>
      </p:sp>
    </p:spTree>
    <p:extLst>
      <p:ext uri="{BB962C8B-B14F-4D97-AF65-F5344CB8AC3E}">
        <p14:creationId xmlns:p14="http://schemas.microsoft.com/office/powerpoint/2010/main" val="266989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two indexing functions are key to the Array’s behavior. Both return a reference to an Array element, meaning that the client program can use the element as an l-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r-value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index operator translates the Array index to a fundamental index without validation. The “at” function validates that the “index” is inbounds and throws an exception if it is not.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out_of_range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exception is another standard C++ exception.</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4</a:t>
            </a:fld>
            <a:endParaRPr lang="en-US"/>
          </a:p>
        </p:txBody>
      </p:sp>
    </p:spTree>
    <p:extLst>
      <p:ext uri="{BB962C8B-B14F-4D97-AF65-F5344CB8AC3E}">
        <p14:creationId xmlns:p14="http://schemas.microsoft.com/office/powerpoint/2010/main" val="186100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To create an anagram, we begin with a phrase and rearrange its letters to form a second phrase, ignoring spaces, punctuation, and letter case. To test two phrases to see if one is an anagram of the other, we compare the occurrences of each letter in the two phrases. If all letters have the same number of occurrences, one phrase is an anagram of the other.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anagram problem represents an authentic use of the Array class and its flexible bounds. The initial anagram solution utilized a traditional, zero-indexed array of 26 counters. The application program converted each letter to an index from 0 to 25 by subtracting an ASCII ‘a’ from the character. The Array-based solution defines an Array object indexed from ‘a’ to ‘z.’ Characters are ASCII-encoded integers, so the Array object has a lower bound of 97 and an upper bound of 122. This approach moves the index conversion from the application to the Array index functions.</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5</a:t>
            </a:fld>
            <a:endParaRPr lang="en-US"/>
          </a:p>
        </p:txBody>
      </p:sp>
    </p:spTree>
    <p:extLst>
      <p:ext uri="{BB962C8B-B14F-4D97-AF65-F5344CB8AC3E}">
        <p14:creationId xmlns:p14="http://schemas.microsoft.com/office/powerpoint/2010/main" val="4016161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Two Array functions, the constructor and “at,” throw exceptions, which the application must handle. Programmers place statements that might cause an exception, the bulk of the anagram program, in a try block, and define a catch block for each exception that might arise. The exception objects inherit the “what” function from a common superclass.</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6</a:t>
            </a:fld>
            <a:endParaRPr lang="en-US"/>
          </a:p>
        </p:txBody>
      </p:sp>
    </p:spTree>
    <p:extLst>
      <p:ext uri="{BB962C8B-B14F-4D97-AF65-F5344CB8AC3E}">
        <p14:creationId xmlns:p14="http://schemas.microsoft.com/office/powerpoint/2010/main" val="232877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 program defines two test phrases demonstrating a clever anagram. Using </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preprocessor concatenation</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preprocessor joins adjacent strings to form a single string literal.</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7</a:t>
            </a:fld>
            <a:endParaRPr lang="en-US"/>
          </a:p>
        </p:txBody>
      </p:sp>
    </p:spTree>
    <p:extLst>
      <p:ext uri="{BB962C8B-B14F-4D97-AF65-F5344CB8AC3E}">
        <p14:creationId xmlns:p14="http://schemas.microsoft.com/office/powerpoint/2010/main" val="2610661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anagram solution creates two instances of the Array class, one for each phrase. The Array objects store 26 integers that count the occurrences of each letter in a phrase.</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8</a:t>
            </a:fld>
            <a:endParaRPr lang="en-US"/>
          </a:p>
        </p:txBody>
      </p:sp>
    </p:spTree>
    <p:extLst>
      <p:ext uri="{BB962C8B-B14F-4D97-AF65-F5344CB8AC3E}">
        <p14:creationId xmlns:p14="http://schemas.microsoft.com/office/powerpoint/2010/main" val="2490928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for-loops visit the characters in the phrases one at a time, processing alphabetic or letter characters and skipping spaces and punctuation.</a:t>
            </a:r>
          </a:p>
          <a:p>
            <a:endParaRPr lang="en-US" dirty="0"/>
          </a:p>
        </p:txBody>
      </p:sp>
      <p:sp>
        <p:nvSpPr>
          <p:cNvPr id="4" name="Slide Number Placeholder 3"/>
          <p:cNvSpPr>
            <a:spLocks noGrp="1"/>
          </p:cNvSpPr>
          <p:nvPr>
            <p:ph type="sldNum" sz="quarter" idx="5"/>
          </p:nvPr>
        </p:nvSpPr>
        <p:spPr/>
        <p:txBody>
          <a:bodyPr/>
          <a:lstStyle/>
          <a:p>
            <a:fld id="{5A28B55C-E75D-4333-B051-5490802A2608}" type="slidenum">
              <a:rPr lang="en-US" smtClean="0"/>
              <a:t>9</a:t>
            </a:fld>
            <a:endParaRPr lang="en-US"/>
          </a:p>
        </p:txBody>
      </p:sp>
    </p:spTree>
    <p:extLst>
      <p:ext uri="{BB962C8B-B14F-4D97-AF65-F5344CB8AC3E}">
        <p14:creationId xmlns:p14="http://schemas.microsoft.com/office/powerpoint/2010/main" val="556633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4/12/2025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4/12/2025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4/12/2025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4/12/2025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4/12/2025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4/12/2025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Array 2</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Flexible Arrays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B3B5C-8DF7-872B-B8A2-BF903FB529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946832-5A23-517C-4EC7-6EE48A43C8D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Counting the letter</a:t>
            </a:r>
            <a:br>
              <a:rPr lang="en-US" dirty="0"/>
            </a:br>
            <a:r>
              <a:rPr lang="en-US" dirty="0"/>
              <a:t>occurrences</a:t>
            </a:r>
          </a:p>
        </p:txBody>
      </p:sp>
      <p:sp>
        <p:nvSpPr>
          <p:cNvPr id="3" name="Content Placeholder 2">
            <a:extLst>
              <a:ext uri="{FF2B5EF4-FFF2-40B4-BE49-F238E27FC236}">
                <a16:creationId xmlns:a16="http://schemas.microsoft.com/office/drawing/2014/main" id="{8C5A5119-91BD-4E12-F5A9-369373A06027}"/>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Array&lt;int&gt; a1('a', 'z');</a:t>
            </a:r>
          </a:p>
          <a:p>
            <a:pPr marL="0" indent="0">
              <a:spcBef>
                <a:spcPts val="0"/>
              </a:spcBef>
              <a:buNone/>
            </a:pPr>
            <a:r>
              <a:rPr lang="en-US" dirty="0">
                <a:latin typeface="Consolas" panose="020B0609020204030204" pitchFamily="49" charset="0"/>
              </a:rPr>
              <a:t>Array&lt;int&gt; a2('a', 'z');</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strlen(p1); i++)</a:t>
            </a:r>
          </a:p>
          <a:p>
            <a:pPr marL="0" indent="0">
              <a:spcBef>
                <a:spcPts val="0"/>
              </a:spcBef>
              <a:buNone/>
            </a:pPr>
            <a:r>
              <a:rPr lang="en-US" dirty="0">
                <a:latin typeface="Consolas" panose="020B0609020204030204" pitchFamily="49" charset="0"/>
              </a:rPr>
              <a:t>    if (isalpha(p1[i]))</a:t>
            </a:r>
          </a:p>
          <a:p>
            <a:pPr marL="0" indent="0">
              <a:spcBef>
                <a:spcPts val="0"/>
              </a:spcBef>
              <a:buNone/>
            </a:pPr>
            <a:r>
              <a:rPr lang="en-US" dirty="0">
                <a:latin typeface="Consolas" panose="020B0609020204030204" pitchFamily="49" charset="0"/>
              </a:rPr>
              <a:t>        a1[</a:t>
            </a:r>
            <a:r>
              <a:rPr lang="en-US" dirty="0">
                <a:solidFill>
                  <a:srgbClr val="FF0000"/>
                </a:solidFill>
                <a:latin typeface="Consolas" panose="020B0609020204030204" pitchFamily="49" charset="0"/>
              </a:rPr>
              <a:t>tolower(p1[i])</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strlen(p2); i++)</a:t>
            </a:r>
          </a:p>
          <a:p>
            <a:pPr marL="0" indent="0">
              <a:spcBef>
                <a:spcPts val="0"/>
              </a:spcBef>
              <a:buNone/>
            </a:pPr>
            <a:r>
              <a:rPr lang="en-US" dirty="0">
                <a:latin typeface="Consolas" panose="020B0609020204030204" pitchFamily="49" charset="0"/>
              </a:rPr>
              <a:t>    if (isalpha(p2[i]))</a:t>
            </a:r>
          </a:p>
          <a:p>
            <a:pPr marL="0" indent="0">
              <a:spcBef>
                <a:spcPts val="0"/>
              </a:spcBef>
              <a:buNone/>
            </a:pPr>
            <a:r>
              <a:rPr lang="en-US" dirty="0">
                <a:latin typeface="Consolas" panose="020B0609020204030204" pitchFamily="49" charset="0"/>
              </a:rPr>
              <a:t>        a2[</a:t>
            </a:r>
            <a:r>
              <a:rPr lang="en-US" dirty="0">
                <a:solidFill>
                  <a:srgbClr val="FF0000"/>
                </a:solidFill>
                <a:latin typeface="Consolas" panose="020B0609020204030204" pitchFamily="49" charset="0"/>
              </a:rPr>
              <a:t>tolower(p2[i])</a:t>
            </a:r>
            <a:r>
              <a:rPr lang="en-US" dirty="0">
                <a:latin typeface="Consolas" panose="020B0609020204030204" pitchFamily="49" charset="0"/>
              </a:rPr>
              <a:t>]++;</a:t>
            </a:r>
          </a:p>
        </p:txBody>
      </p:sp>
    </p:spTree>
    <p:extLst>
      <p:ext uri="{BB962C8B-B14F-4D97-AF65-F5344CB8AC3E}">
        <p14:creationId xmlns:p14="http://schemas.microsoft.com/office/powerpoint/2010/main" val="308075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70B84-7A01-CD56-902D-FA38DF8D5B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5E5F01-ACF2-C823-6279-114E51525EF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Counting the letter</a:t>
            </a:r>
            <a:br>
              <a:rPr lang="en-US" dirty="0"/>
            </a:br>
            <a:r>
              <a:rPr lang="en-US" dirty="0"/>
              <a:t>occurrences</a:t>
            </a:r>
          </a:p>
        </p:txBody>
      </p:sp>
      <p:sp>
        <p:nvSpPr>
          <p:cNvPr id="3" name="Content Placeholder 2">
            <a:extLst>
              <a:ext uri="{FF2B5EF4-FFF2-40B4-BE49-F238E27FC236}">
                <a16:creationId xmlns:a16="http://schemas.microsoft.com/office/drawing/2014/main" id="{05971842-1D6E-274A-67EE-3F0F41A9377D}"/>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Array&lt;int&gt; a1('a', 'z');</a:t>
            </a:r>
          </a:p>
          <a:p>
            <a:pPr marL="0" indent="0">
              <a:spcBef>
                <a:spcPts val="0"/>
              </a:spcBef>
              <a:buNone/>
            </a:pPr>
            <a:r>
              <a:rPr lang="en-US" dirty="0">
                <a:latin typeface="Consolas" panose="020B0609020204030204" pitchFamily="49" charset="0"/>
              </a:rPr>
              <a:t>Array&lt;int&gt; a2('a', 'z');</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strlen(p1); i++)</a:t>
            </a:r>
          </a:p>
          <a:p>
            <a:pPr marL="0" indent="0">
              <a:spcBef>
                <a:spcPts val="0"/>
              </a:spcBef>
              <a:buNone/>
            </a:pPr>
            <a:r>
              <a:rPr lang="en-US" dirty="0">
                <a:latin typeface="Consolas" panose="020B0609020204030204" pitchFamily="49" charset="0"/>
              </a:rPr>
              <a:t>    if (isalpha(p1[i]))</a:t>
            </a:r>
          </a:p>
          <a:p>
            <a:pPr marL="0" indent="0">
              <a:spcBef>
                <a:spcPts val="0"/>
              </a:spcBef>
              <a:buNone/>
            </a:pPr>
            <a:r>
              <a:rPr lang="en-US" dirty="0">
                <a:latin typeface="Consolas" panose="020B0609020204030204" pitchFamily="49" charset="0"/>
              </a:rPr>
              <a:t>        a1</a:t>
            </a:r>
            <a:r>
              <a:rPr lang="en-US" dirty="0">
                <a:solidFill>
                  <a:srgbClr val="FF0000"/>
                </a:solidFill>
                <a:latin typeface="Consolas" panose="020B0609020204030204" pitchFamily="49" charset="0"/>
              </a:rPr>
              <a:t>[</a:t>
            </a:r>
            <a:r>
              <a:rPr lang="en-US" dirty="0">
                <a:latin typeface="Consolas" panose="020B0609020204030204" pitchFamily="49" charset="0"/>
              </a:rPr>
              <a:t>tolower(p1[i])</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strlen(p2); i++)</a:t>
            </a:r>
          </a:p>
          <a:p>
            <a:pPr marL="0" indent="0">
              <a:spcBef>
                <a:spcPts val="0"/>
              </a:spcBef>
              <a:buNone/>
            </a:pPr>
            <a:r>
              <a:rPr lang="en-US" dirty="0">
                <a:latin typeface="Consolas" panose="020B0609020204030204" pitchFamily="49" charset="0"/>
              </a:rPr>
              <a:t>    if (isalpha(p2[i]))</a:t>
            </a:r>
          </a:p>
          <a:p>
            <a:pPr marL="0" indent="0">
              <a:spcBef>
                <a:spcPts val="0"/>
              </a:spcBef>
              <a:buNone/>
            </a:pPr>
            <a:r>
              <a:rPr lang="en-US" dirty="0">
                <a:latin typeface="Consolas" panose="020B0609020204030204" pitchFamily="49" charset="0"/>
              </a:rPr>
              <a:t>        a2</a:t>
            </a:r>
            <a:r>
              <a:rPr lang="en-US" dirty="0">
                <a:solidFill>
                  <a:srgbClr val="FF0000"/>
                </a:solidFill>
                <a:latin typeface="Consolas" panose="020B0609020204030204" pitchFamily="49" charset="0"/>
              </a:rPr>
              <a:t>[</a:t>
            </a:r>
            <a:r>
              <a:rPr lang="en-US" dirty="0">
                <a:latin typeface="Consolas" panose="020B0609020204030204" pitchFamily="49" charset="0"/>
              </a:rPr>
              <a:t>tolower(p2[i])</a:t>
            </a:r>
            <a:r>
              <a:rPr lang="en-US" dirty="0">
                <a:solidFill>
                  <a:srgbClr val="FF0000"/>
                </a:solidFill>
                <a:latin typeface="Consolas" panose="020B0609020204030204" pitchFamily="49" charset="0"/>
              </a:rPr>
              <a:t>]</a:t>
            </a:r>
            <a:r>
              <a:rPr lang="en-US" dirty="0">
                <a:latin typeface="Consolas" panose="020B0609020204030204" pitchFamily="49" charset="0"/>
              </a:rPr>
              <a:t>++;</a:t>
            </a:r>
          </a:p>
        </p:txBody>
      </p:sp>
    </p:spTree>
    <p:extLst>
      <p:ext uri="{BB962C8B-B14F-4D97-AF65-F5344CB8AC3E}">
        <p14:creationId xmlns:p14="http://schemas.microsoft.com/office/powerpoint/2010/main" val="3725036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74F31-C329-5AD6-D0E3-E1911CEA20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7142CB-6654-6E7B-9855-84FAC9B876F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Counting the letter</a:t>
            </a:r>
            <a:br>
              <a:rPr lang="en-US" dirty="0"/>
            </a:br>
            <a:r>
              <a:rPr lang="en-US" dirty="0"/>
              <a:t>occurrences</a:t>
            </a:r>
          </a:p>
        </p:txBody>
      </p:sp>
      <p:sp>
        <p:nvSpPr>
          <p:cNvPr id="3" name="Content Placeholder 2">
            <a:extLst>
              <a:ext uri="{FF2B5EF4-FFF2-40B4-BE49-F238E27FC236}">
                <a16:creationId xmlns:a16="http://schemas.microsoft.com/office/drawing/2014/main" id="{42F9B473-5D16-CDF8-A76A-80FB8A3FFA54}"/>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Array&lt;int&gt; a1('a', 'z');</a:t>
            </a:r>
          </a:p>
          <a:p>
            <a:pPr marL="0" indent="0">
              <a:spcBef>
                <a:spcPts val="0"/>
              </a:spcBef>
              <a:buNone/>
            </a:pPr>
            <a:r>
              <a:rPr lang="en-US" dirty="0">
                <a:latin typeface="Consolas" panose="020B0609020204030204" pitchFamily="49" charset="0"/>
              </a:rPr>
              <a:t>Array&lt;int&gt; a2('a', 'z');</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strlen(p1); i++)</a:t>
            </a:r>
          </a:p>
          <a:p>
            <a:pPr marL="0" indent="0">
              <a:spcBef>
                <a:spcPts val="0"/>
              </a:spcBef>
              <a:buNone/>
            </a:pPr>
            <a:r>
              <a:rPr lang="en-US" dirty="0">
                <a:latin typeface="Consolas" panose="020B0609020204030204" pitchFamily="49" charset="0"/>
              </a:rPr>
              <a:t>    if (isalpha(p1[i]))</a:t>
            </a:r>
          </a:p>
          <a:p>
            <a:pPr marL="0" indent="0">
              <a:spcBef>
                <a:spcPts val="0"/>
              </a:spcBef>
              <a:buNone/>
            </a:pPr>
            <a:r>
              <a:rPr lang="en-US" dirty="0">
                <a:latin typeface="Consolas" panose="020B0609020204030204" pitchFamily="49" charset="0"/>
              </a:rPr>
              <a:t>        a1[tolower(p1[i])]</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strlen(p2); i++)</a:t>
            </a:r>
          </a:p>
          <a:p>
            <a:pPr marL="0" indent="0">
              <a:spcBef>
                <a:spcPts val="0"/>
              </a:spcBef>
              <a:buNone/>
            </a:pPr>
            <a:r>
              <a:rPr lang="en-US" dirty="0">
                <a:latin typeface="Consolas" panose="020B0609020204030204" pitchFamily="49" charset="0"/>
              </a:rPr>
              <a:t>    if (isalpha(p2[i]))</a:t>
            </a:r>
          </a:p>
          <a:p>
            <a:pPr marL="0" indent="0">
              <a:spcBef>
                <a:spcPts val="0"/>
              </a:spcBef>
              <a:buNone/>
            </a:pPr>
            <a:r>
              <a:rPr lang="en-US" dirty="0">
                <a:latin typeface="Consolas" panose="020B0609020204030204" pitchFamily="49" charset="0"/>
              </a:rPr>
              <a:t>        a2[tolower(p2[i])]</a:t>
            </a:r>
            <a:r>
              <a:rPr lang="en-US" dirty="0">
                <a:solidFill>
                  <a:srgbClr val="FF0000"/>
                </a:solidFill>
                <a:latin typeface="Consolas" panose="020B0609020204030204" pitchFamily="49" charset="0"/>
              </a:rPr>
              <a:t>++</a:t>
            </a:r>
            <a:r>
              <a:rPr lang="en-US" dirty="0">
                <a:latin typeface="Consolas" panose="020B0609020204030204" pitchFamily="49" charset="0"/>
              </a:rPr>
              <a:t>;</a:t>
            </a:r>
          </a:p>
        </p:txBody>
      </p:sp>
    </p:spTree>
    <p:extLst>
      <p:ext uri="{BB962C8B-B14F-4D97-AF65-F5344CB8AC3E}">
        <p14:creationId xmlns:p14="http://schemas.microsoft.com/office/powerpoint/2010/main" val="341686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BFA69-BEED-5FDB-5D60-A028D972AF63}"/>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Verifying or Rejecting</a:t>
            </a:r>
            <a:br>
              <a:rPr lang="en-US" dirty="0"/>
            </a:br>
            <a:r>
              <a:rPr lang="en-US" dirty="0"/>
              <a:t>an anagram</a:t>
            </a:r>
          </a:p>
        </p:txBody>
      </p:sp>
      <p:sp>
        <p:nvSpPr>
          <p:cNvPr id="3" name="Content Placeholder 2">
            <a:extLst>
              <a:ext uri="{FF2B5EF4-FFF2-40B4-BE49-F238E27FC236}">
                <a16:creationId xmlns:a16="http://schemas.microsoft.com/office/drawing/2014/main" id="{DE2093A7-0922-4F08-EFB2-32180062939E}"/>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for (int i = 'a'; i &lt;= 'z'; i++)</a:t>
            </a:r>
          </a:p>
          <a:p>
            <a:pPr marL="0" indent="0">
              <a:spcBef>
                <a:spcPts val="0"/>
              </a:spcBef>
              <a:buNone/>
            </a:pPr>
            <a:r>
              <a:rPr lang="en-US" dirty="0">
                <a:latin typeface="Consolas" panose="020B0609020204030204" pitchFamily="49" charset="0"/>
              </a:rPr>
              <a:t>    if (a1[i] != a2[i])</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cout &lt;&lt; "NOT an anagram" &lt;&lt; endl;</a:t>
            </a:r>
          </a:p>
          <a:p>
            <a:pPr marL="0" indent="0">
              <a:spcBef>
                <a:spcPts val="0"/>
              </a:spcBef>
              <a:buNone/>
            </a:pPr>
            <a:r>
              <a:rPr lang="en-US" dirty="0">
                <a:latin typeface="Consolas" panose="020B0609020204030204" pitchFamily="49" charset="0"/>
              </a:rPr>
              <a:t>        exit(0);</a:t>
            </a:r>
          </a:p>
          <a:p>
            <a:pPr marL="0" indent="0">
              <a:spcBef>
                <a:spcPts val="0"/>
              </a:spcBef>
              <a:buNone/>
            </a:pPr>
            <a:r>
              <a:rPr lang="en-US" dirty="0">
                <a:latin typeface="Consolas" panose="020B0609020204030204" pitchFamily="49" charset="0"/>
              </a:rPr>
              <a:t>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cout &lt;&lt; "Valid anagram" &lt;&lt; endl;</a:t>
            </a:r>
          </a:p>
        </p:txBody>
      </p:sp>
    </p:spTree>
    <p:extLst>
      <p:ext uri="{BB962C8B-B14F-4D97-AF65-F5344CB8AC3E}">
        <p14:creationId xmlns:p14="http://schemas.microsoft.com/office/powerpoint/2010/main" val="297317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4A09-081C-A9E3-3C55-F494838952A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a:t>
            </a:r>
            <a:r>
              <a:rPr lang="en-US" dirty="0">
                <a:latin typeface="Consolas" panose="020B0609020204030204" pitchFamily="49" charset="0"/>
              </a:rPr>
              <a:t>a</a:t>
            </a:r>
            <a:r>
              <a:rPr lang="en-US" cap="none" dirty="0">
                <a:latin typeface="Consolas" panose="020B0609020204030204" pitchFamily="49" charset="0"/>
              </a:rPr>
              <a:t>rray</a:t>
            </a:r>
            <a:r>
              <a:rPr lang="en-US" dirty="0"/>
              <a:t> class members</a:t>
            </a:r>
          </a:p>
        </p:txBody>
      </p:sp>
      <p:sp>
        <p:nvSpPr>
          <p:cNvPr id="3" name="Content Placeholder 2">
            <a:extLst>
              <a:ext uri="{FF2B5EF4-FFF2-40B4-BE49-F238E27FC236}">
                <a16:creationId xmlns:a16="http://schemas.microsoft.com/office/drawing/2014/main" id="{94F9C69C-674D-6375-CA6E-3172261DC71C}"/>
              </a:ext>
            </a:extLst>
          </p:cNvPr>
          <p:cNvSpPr>
            <a:spLocks noGrp="1"/>
          </p:cNvSpPr>
          <p:nvPr>
            <p:ph sz="half" idx="1"/>
            <p:custDataLst>
              <p:tags r:id="rId2"/>
            </p:custDataLst>
          </p:nvPr>
        </p:nvSpPr>
        <p:spPr>
          <a:xfrm>
            <a:off x="1321806" y="2638044"/>
            <a:ext cx="4531877" cy="3101982"/>
          </a:xfrm>
        </p:spPr>
        <p:txBody>
          <a:bodyPr>
            <a:normAutofit/>
          </a:bodyPr>
          <a:lstStyle/>
          <a:p>
            <a:pPr marL="0" indent="0">
              <a:spcBef>
                <a:spcPts val="0"/>
              </a:spcBef>
              <a:buNone/>
            </a:pPr>
            <a:r>
              <a:rPr lang="en-US" dirty="0">
                <a:latin typeface="Consolas" panose="020B0609020204030204" pitchFamily="49" charset="0"/>
              </a:rPr>
              <a:t>private:</a:t>
            </a:r>
          </a:p>
          <a:p>
            <a:pPr marL="0" indent="0">
              <a:spcBef>
                <a:spcPts val="0"/>
              </a:spcBef>
              <a:buNone/>
            </a:pPr>
            <a:r>
              <a:rPr lang="en-US" dirty="0">
                <a:latin typeface="Consolas" panose="020B0609020204030204" pitchFamily="49" charset="0"/>
              </a:rPr>
              <a:t>    int  lower;</a:t>
            </a:r>
          </a:p>
          <a:p>
            <a:pPr marL="0" indent="0">
              <a:spcBef>
                <a:spcPts val="0"/>
              </a:spcBef>
              <a:buNone/>
            </a:pPr>
            <a:r>
              <a:rPr lang="en-US" dirty="0">
                <a:latin typeface="Consolas" panose="020B0609020204030204" pitchFamily="49" charset="0"/>
              </a:rPr>
              <a:t>    int  upper;</a:t>
            </a:r>
          </a:p>
          <a:p>
            <a:pPr marL="0" indent="0">
              <a:spcBef>
                <a:spcPts val="0"/>
              </a:spcBef>
              <a:buNone/>
            </a:pPr>
            <a:r>
              <a:rPr lang="en-US" dirty="0">
                <a:latin typeface="Consolas" panose="020B0609020204030204" pitchFamily="49" charset="0"/>
              </a:rPr>
              <a:t>    T*   array;</a:t>
            </a:r>
          </a:p>
        </p:txBody>
      </p:sp>
      <p:sp>
        <p:nvSpPr>
          <p:cNvPr id="4" name="Content Placeholder 3">
            <a:extLst>
              <a:ext uri="{FF2B5EF4-FFF2-40B4-BE49-F238E27FC236}">
                <a16:creationId xmlns:a16="http://schemas.microsoft.com/office/drawing/2014/main" id="{167E15EB-28D1-1584-1966-6105EB3E1CCC}"/>
              </a:ext>
            </a:extLst>
          </p:cNvPr>
          <p:cNvSpPr>
            <a:spLocks noGrp="1"/>
          </p:cNvSpPr>
          <p:nvPr>
            <p:ph sz="half" idx="2"/>
            <p:custDataLst>
              <p:tags r:id="rId3"/>
            </p:custDataLst>
          </p:nvPr>
        </p:nvSpPr>
        <p:spPr>
          <a:xfrm>
            <a:off x="6338315" y="2638044"/>
            <a:ext cx="4270247" cy="3101982"/>
          </a:xfrm>
        </p:spPr>
        <p:txBody>
          <a:bodyPr>
            <a:normAutofit/>
          </a:bodyPr>
          <a:lstStyle/>
          <a:p>
            <a:pPr marL="0" indent="0">
              <a:spcBef>
                <a:spcPts val="0"/>
              </a:spcBef>
              <a:buNone/>
            </a:pPr>
            <a:r>
              <a:rPr lang="en-US" dirty="0">
                <a:latin typeface="Consolas" panose="020B0609020204030204" pitchFamily="49" charset="0"/>
              </a:rPr>
              <a:t>public:</a:t>
            </a:r>
          </a:p>
          <a:p>
            <a:pPr marL="0" indent="0">
              <a:spcBef>
                <a:spcPts val="0"/>
              </a:spcBef>
              <a:buNone/>
            </a:pPr>
            <a:r>
              <a:rPr lang="en-US" dirty="0">
                <a:latin typeface="Consolas" panose="020B0609020204030204" pitchFamily="49" charset="0"/>
              </a:rPr>
              <a:t>    Array(int s, int e);</a:t>
            </a:r>
          </a:p>
          <a:p>
            <a:pPr marL="0" indent="0">
              <a:spcBef>
                <a:spcPts val="0"/>
              </a:spcBef>
              <a:buNone/>
            </a:pPr>
            <a:r>
              <a:rPr lang="en-US" dirty="0">
                <a:latin typeface="Consolas" panose="020B0609020204030204" pitchFamily="49" charset="0"/>
              </a:rPr>
              <a:t>    ~Array() { delete[] array; }</a:t>
            </a:r>
          </a:p>
          <a:p>
            <a:pPr marL="0" indent="0">
              <a:spcBef>
                <a:spcPts val="0"/>
              </a:spcBef>
              <a:buNone/>
            </a:pPr>
            <a:r>
              <a:rPr lang="en-US" dirty="0">
                <a:latin typeface="Consolas" panose="020B0609020204030204" pitchFamily="49" charset="0"/>
              </a:rPr>
              <a:t>    T&amp; operator[](int index);</a:t>
            </a:r>
          </a:p>
          <a:p>
            <a:pPr marL="0" indent="0">
              <a:spcBef>
                <a:spcPts val="0"/>
              </a:spcBef>
              <a:buNone/>
            </a:pPr>
            <a:r>
              <a:rPr lang="en-US" dirty="0">
                <a:latin typeface="Consolas" panose="020B0609020204030204" pitchFamily="49" charset="0"/>
              </a:rPr>
              <a:t>    T&amp; at(int index);</a:t>
            </a:r>
          </a:p>
        </p:txBody>
      </p:sp>
    </p:spTree>
    <p:extLst>
      <p:ext uri="{BB962C8B-B14F-4D97-AF65-F5344CB8AC3E}">
        <p14:creationId xmlns:p14="http://schemas.microsoft.com/office/powerpoint/2010/main" val="93014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0D225-18B8-2190-5253-DCB0229845C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a:t>
            </a:r>
            <a:r>
              <a:rPr lang="en-US" dirty="0">
                <a:latin typeface="Consolas" panose="020B0609020204030204" pitchFamily="49" charset="0"/>
              </a:rPr>
              <a:t>a</a:t>
            </a:r>
            <a:r>
              <a:rPr lang="en-US" cap="none" dirty="0">
                <a:latin typeface="Consolas" panose="020B0609020204030204" pitchFamily="49" charset="0"/>
              </a:rPr>
              <a:t>rray</a:t>
            </a:r>
            <a:r>
              <a:rPr lang="en-US" dirty="0"/>
              <a:t> constructor</a:t>
            </a:r>
          </a:p>
        </p:txBody>
      </p:sp>
      <p:sp>
        <p:nvSpPr>
          <p:cNvPr id="3" name="Content Placeholder 2">
            <a:extLst>
              <a:ext uri="{FF2B5EF4-FFF2-40B4-BE49-F238E27FC236}">
                <a16:creationId xmlns:a16="http://schemas.microsoft.com/office/drawing/2014/main" id="{8CA2F7CC-8A75-0619-4D17-E5B071DCBA61}"/>
              </a:ext>
            </a:extLst>
          </p:cNvPr>
          <p:cNvSpPr>
            <a:spLocks noGrp="1"/>
          </p:cNvSpPr>
          <p:nvPr>
            <p:ph idx="1"/>
            <p:custDataLst>
              <p:tags r:id="rId2"/>
            </p:custDataLst>
          </p:nvPr>
        </p:nvSpPr>
        <p:spPr>
          <a:xfrm>
            <a:off x="2231136" y="2638044"/>
            <a:ext cx="7729728" cy="3101983"/>
          </a:xfrm>
        </p:spPr>
        <p:txBody>
          <a:bodyPr>
            <a:normAutofit fontScale="92500" lnSpcReduction="10000"/>
          </a:bodyPr>
          <a:lstStyle/>
          <a:p>
            <a:pPr marL="0" indent="0">
              <a:lnSpc>
                <a:spcPct val="110000"/>
              </a:lnSpc>
              <a:spcBef>
                <a:spcPts val="0"/>
              </a:spcBef>
              <a:buNone/>
            </a:pPr>
            <a:r>
              <a:rPr lang="en-US" dirty="0">
                <a:latin typeface="Consolas" panose="020B0609020204030204" pitchFamily="49" charset="0"/>
              </a:rPr>
              <a:t>#include &lt;stdexcept&gt;</a:t>
            </a:r>
          </a:p>
          <a:p>
            <a:pPr marL="0" indent="0">
              <a:lnSpc>
                <a:spcPct val="110000"/>
              </a:lnSpc>
              <a:spcBef>
                <a:spcPts val="0"/>
              </a:spcBef>
              <a:buNone/>
            </a:pPr>
            <a:r>
              <a:rPr lang="en-US" dirty="0">
                <a:latin typeface="Consolas" panose="020B0609020204030204" pitchFamily="49" charset="0"/>
              </a:rPr>
              <a:t>using namespace std;</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template &lt;class T&gt;</a:t>
            </a:r>
          </a:p>
          <a:p>
            <a:pPr marL="0" indent="0">
              <a:lnSpc>
                <a:spcPct val="110000"/>
              </a:lnSpc>
              <a:spcBef>
                <a:spcPts val="0"/>
              </a:spcBef>
              <a:buNone/>
            </a:pPr>
            <a:r>
              <a:rPr lang="en-US" dirty="0">
                <a:latin typeface="Consolas" panose="020B0609020204030204" pitchFamily="49" charset="0"/>
              </a:rPr>
              <a:t>Array&lt;T&gt;::Array(int l, int u) : lower(l), upper(u)</a:t>
            </a:r>
          </a:p>
          <a:p>
            <a:pPr marL="0" indent="0">
              <a:lnSpc>
                <a:spcPct val="110000"/>
              </a:lnSpc>
              <a:spcBef>
                <a:spcPts val="0"/>
              </a:spcBef>
              <a:buNone/>
            </a:pP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if (upper &lt; lower)</a:t>
            </a:r>
          </a:p>
          <a:p>
            <a:pPr marL="0" indent="0">
              <a:lnSpc>
                <a:spcPct val="110000"/>
              </a:lnSpc>
              <a:spcBef>
                <a:spcPts val="0"/>
              </a:spcBef>
              <a:buNone/>
            </a:pPr>
            <a:r>
              <a:rPr lang="en-US" dirty="0">
                <a:latin typeface="Consolas" panose="020B0609020204030204" pitchFamily="49" charset="0"/>
              </a:rPr>
              <a:t>        throw invalid_argument("Upper must be &gt;= lower");</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    array = new T[upper - lower + 1]{};</a:t>
            </a:r>
          </a:p>
          <a:p>
            <a:pPr marL="0" indent="0">
              <a:lnSpc>
                <a:spcPct val="110000"/>
              </a:lnSpc>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591281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7C92-7D36-2FD9-E994-BB1323D2D57F}"/>
              </a:ext>
            </a:extLst>
          </p:cNvPr>
          <p:cNvSpPr>
            <a:spLocks noGrp="1"/>
          </p:cNvSpPr>
          <p:nvPr>
            <p:ph type="title"/>
            <p:custDataLst>
              <p:tags r:id="rId1"/>
            </p:custDataLst>
          </p:nvPr>
        </p:nvSpPr>
        <p:spPr bwMode="black">
          <a:xfrm>
            <a:off x="6817258" y="964692"/>
            <a:ext cx="3143605" cy="1188720"/>
          </a:xfrm>
          <a:prstGeom prst="rect">
            <a:avLst/>
          </a:prstGeom>
          <a:solidFill>
            <a:srgbClr val="FFFFFF"/>
          </a:solidFill>
          <a:ln w="31750" cap="sq">
            <a:solidFill>
              <a:srgbClr val="404040"/>
            </a:solidFill>
            <a:miter lim="800000"/>
          </a:ln>
        </p:spPr>
        <p:txBody>
          <a:bodyPr>
            <a:normAutofit fontScale="90000"/>
          </a:bodyPr>
          <a:lstStyle/>
          <a:p>
            <a:r>
              <a:rPr lang="en-US" dirty="0">
                <a:latin typeface="Consolas" panose="020B0609020204030204" pitchFamily="49" charset="0"/>
              </a:rPr>
              <a:t>a</a:t>
            </a:r>
            <a:r>
              <a:rPr lang="en-US" cap="none" dirty="0">
                <a:latin typeface="Consolas" panose="020B0609020204030204" pitchFamily="49" charset="0"/>
              </a:rPr>
              <a:t>rray</a:t>
            </a:r>
            <a:r>
              <a:rPr lang="en-US" dirty="0"/>
              <a:t> indexing functions</a:t>
            </a:r>
          </a:p>
        </p:txBody>
      </p:sp>
      <p:sp>
        <p:nvSpPr>
          <p:cNvPr id="3" name="Content Placeholder 2">
            <a:extLst>
              <a:ext uri="{FF2B5EF4-FFF2-40B4-BE49-F238E27FC236}">
                <a16:creationId xmlns:a16="http://schemas.microsoft.com/office/drawing/2014/main" id="{D90F76D1-3EE4-9C86-ACED-358741A8966E}"/>
              </a:ext>
            </a:extLst>
          </p:cNvPr>
          <p:cNvSpPr>
            <a:spLocks noGrp="1"/>
          </p:cNvSpPr>
          <p:nvPr>
            <p:ph idx="1"/>
            <p:custDataLst>
              <p:tags r:id="rId2"/>
            </p:custDataLst>
          </p:nvPr>
        </p:nvSpPr>
        <p:spPr>
          <a:xfrm>
            <a:off x="2231136" y="1367073"/>
            <a:ext cx="7729728" cy="4798338"/>
          </a:xfrm>
        </p:spPr>
        <p:txBody>
          <a:bodyPr>
            <a:normAutofit/>
          </a:bodyPr>
          <a:lstStyle/>
          <a:p>
            <a:pPr marL="0" indent="0">
              <a:lnSpc>
                <a:spcPct val="120000"/>
              </a:lnSpc>
              <a:spcBef>
                <a:spcPts val="0"/>
              </a:spcBef>
              <a:buNone/>
            </a:pPr>
            <a:r>
              <a:rPr lang="en-US" dirty="0">
                <a:latin typeface="Consolas" panose="020B0609020204030204" pitchFamily="49" charset="0"/>
              </a:rPr>
              <a:t>template &lt;class T&gt;</a:t>
            </a:r>
          </a:p>
          <a:p>
            <a:pPr marL="0" indent="0">
              <a:lnSpc>
                <a:spcPct val="120000"/>
              </a:lnSpc>
              <a:spcBef>
                <a:spcPts val="0"/>
              </a:spcBef>
              <a:buNone/>
            </a:pPr>
            <a:r>
              <a:rPr lang="en-US" dirty="0">
                <a:solidFill>
                  <a:srgbClr val="FF0000"/>
                </a:solidFill>
                <a:latin typeface="Consolas" panose="020B0609020204030204" pitchFamily="49" charset="0"/>
              </a:rPr>
              <a:t>T&amp;</a:t>
            </a:r>
            <a:r>
              <a:rPr lang="en-US" dirty="0">
                <a:latin typeface="Consolas" panose="020B0609020204030204" pitchFamily="49" charset="0"/>
              </a:rPr>
              <a:t> Array&lt;T&gt;::</a:t>
            </a:r>
            <a:r>
              <a:rPr lang="en-US" dirty="0">
                <a:solidFill>
                  <a:srgbClr val="FF0000"/>
                </a:solidFill>
                <a:latin typeface="Consolas" panose="020B0609020204030204" pitchFamily="49" charset="0"/>
              </a:rPr>
              <a:t>operator[]</a:t>
            </a:r>
            <a:r>
              <a:rPr lang="en-US" dirty="0">
                <a:latin typeface="Consolas" panose="020B0609020204030204" pitchFamily="49" charset="0"/>
              </a:rPr>
              <a:t>(int index)</a:t>
            </a:r>
          </a:p>
          <a:p>
            <a:pPr marL="0" indent="0">
              <a:lnSpc>
                <a:spcPct val="120000"/>
              </a:lnSpc>
              <a:spcBef>
                <a:spcPts val="0"/>
              </a:spcBef>
              <a:buNone/>
            </a:pP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return array[index - lower];</a:t>
            </a:r>
          </a:p>
          <a:p>
            <a:pPr marL="0" indent="0">
              <a:lnSpc>
                <a:spcPct val="120000"/>
              </a:lnSpc>
              <a:spcBef>
                <a:spcPts val="0"/>
              </a:spcBef>
              <a:buNone/>
            </a:pPr>
            <a:r>
              <a:rPr lang="en-US" dirty="0">
                <a:latin typeface="Consolas" panose="020B0609020204030204" pitchFamily="49" charset="0"/>
              </a:rPr>
              <a:t>}</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template &lt;class T&gt;</a:t>
            </a:r>
          </a:p>
          <a:p>
            <a:pPr marL="0" indent="0">
              <a:lnSpc>
                <a:spcPct val="120000"/>
              </a:lnSpc>
              <a:spcBef>
                <a:spcPts val="0"/>
              </a:spcBef>
              <a:buNone/>
            </a:pPr>
            <a:r>
              <a:rPr lang="en-US" dirty="0">
                <a:solidFill>
                  <a:srgbClr val="FF0000"/>
                </a:solidFill>
                <a:latin typeface="Consolas" panose="020B0609020204030204" pitchFamily="49" charset="0"/>
              </a:rPr>
              <a:t>T&amp;</a:t>
            </a:r>
            <a:r>
              <a:rPr lang="en-US" dirty="0">
                <a:latin typeface="Consolas" panose="020B0609020204030204" pitchFamily="49" charset="0"/>
              </a:rPr>
              <a:t> Array&lt;T&gt;::</a:t>
            </a:r>
            <a:r>
              <a:rPr lang="en-US" dirty="0">
                <a:solidFill>
                  <a:srgbClr val="FF0000"/>
                </a:solidFill>
                <a:latin typeface="Consolas" panose="020B0609020204030204" pitchFamily="49" charset="0"/>
              </a:rPr>
              <a:t>at</a:t>
            </a:r>
            <a:r>
              <a:rPr lang="en-US" dirty="0">
                <a:latin typeface="Consolas" panose="020B0609020204030204" pitchFamily="49" charset="0"/>
              </a:rPr>
              <a:t>(int index)</a:t>
            </a:r>
          </a:p>
          <a:p>
            <a:pPr marL="0" indent="0">
              <a:lnSpc>
                <a:spcPct val="120000"/>
              </a:lnSpc>
              <a:spcBef>
                <a:spcPts val="0"/>
              </a:spcBef>
              <a:buNone/>
            </a:pPr>
            <a:r>
              <a:rPr lang="en-US" dirty="0">
                <a:latin typeface="Consolas" panose="020B0609020204030204" pitchFamily="49" charset="0"/>
              </a:rPr>
              <a:t>{</a:t>
            </a:r>
          </a:p>
          <a:p>
            <a:pPr marL="0" indent="0">
              <a:lnSpc>
                <a:spcPct val="120000"/>
              </a:lnSpc>
              <a:spcBef>
                <a:spcPts val="0"/>
              </a:spcBef>
              <a:buNone/>
            </a:pPr>
            <a:r>
              <a:rPr lang="en-US" dirty="0">
                <a:latin typeface="Consolas" panose="020B0609020204030204" pitchFamily="49" charset="0"/>
              </a:rPr>
              <a:t>    if (index &lt; lower || index &gt; upper)</a:t>
            </a:r>
          </a:p>
          <a:p>
            <a:pPr marL="0" indent="0">
              <a:lnSpc>
                <a:spcPct val="120000"/>
              </a:lnSpc>
              <a:spcBef>
                <a:spcPts val="0"/>
              </a:spcBef>
              <a:buNone/>
            </a:pPr>
            <a:r>
              <a:rPr lang="en-US" dirty="0">
                <a:latin typeface="Consolas" panose="020B0609020204030204" pitchFamily="49" charset="0"/>
              </a:rPr>
              <a:t>        throw out_of_range("Index out of bounds");</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    return array[index - lower];</a:t>
            </a:r>
          </a:p>
          <a:p>
            <a:pPr marL="0" indent="0">
              <a:lnSpc>
                <a:spcPct val="120000"/>
              </a:lnSpc>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4654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916CF-6F63-683D-40A3-363F654032F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latin typeface="Consolas" panose="020B0609020204030204" pitchFamily="49" charset="0"/>
              </a:rPr>
              <a:t>a</a:t>
            </a:r>
            <a:r>
              <a:rPr lang="en-US" cap="none" dirty="0">
                <a:latin typeface="Consolas" panose="020B0609020204030204" pitchFamily="49" charset="0"/>
              </a:rPr>
              <a:t>rray</a:t>
            </a:r>
            <a:r>
              <a:rPr lang="en-US" dirty="0"/>
              <a:t> and Anagram</a:t>
            </a:r>
          </a:p>
        </p:txBody>
      </p:sp>
      <p:sp>
        <p:nvSpPr>
          <p:cNvPr id="3" name="Content Placeholder 2">
            <a:extLst>
              <a:ext uri="{FF2B5EF4-FFF2-40B4-BE49-F238E27FC236}">
                <a16:creationId xmlns:a16="http://schemas.microsoft.com/office/drawing/2014/main" id="{1A567E4A-F411-F3EB-01EB-05EEBB966BB2}"/>
              </a:ext>
            </a:extLst>
          </p:cNvPr>
          <p:cNvSpPr>
            <a:spLocks noGrp="1"/>
          </p:cNvSpPr>
          <p:nvPr>
            <p:ph sz="half" idx="1"/>
            <p:custDataLst>
              <p:tags r:id="rId2"/>
            </p:custDataLst>
          </p:nvPr>
        </p:nvSpPr>
        <p:spPr>
          <a:xfrm>
            <a:off x="1581912" y="2638044"/>
            <a:ext cx="4271771" cy="3101982"/>
          </a:xfrm>
        </p:spPr>
        <p:txBody>
          <a:bodyPr/>
          <a:lstStyle/>
          <a:p>
            <a:r>
              <a:rPr lang="en-US" dirty="0"/>
              <a:t>Form an anagram by rearranging the letters of one phrase to form a second</a:t>
            </a:r>
          </a:p>
          <a:p>
            <a:r>
              <a:rPr lang="en-US" dirty="0"/>
              <a:t>Ignore spaces, punctuation, letter case</a:t>
            </a:r>
          </a:p>
          <a:p>
            <a:r>
              <a:rPr lang="en-US" dirty="0"/>
              <a:t>The two phrases have the same number of a’s, b’s, c’s, etc.</a:t>
            </a:r>
          </a:p>
          <a:p>
            <a:r>
              <a:rPr lang="en-US" dirty="0"/>
              <a:t>An anagram checker counts the occurrence of each letter</a:t>
            </a:r>
          </a:p>
        </p:txBody>
      </p:sp>
      <p:pic>
        <p:nvPicPr>
          <p:cNvPr id="7" name="Content Placeholder 6">
            <a:extLst>
              <a:ext uri="{FF2B5EF4-FFF2-40B4-BE49-F238E27FC236}">
                <a16:creationId xmlns:a16="http://schemas.microsoft.com/office/drawing/2014/main" id="{79BBE34B-421A-DBB5-49CE-5FF109CDF0DB}"/>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629526" y="2337851"/>
            <a:ext cx="2185988" cy="3017279"/>
          </a:xfrm>
        </p:spPr>
      </p:pic>
    </p:spTree>
    <p:extLst>
      <p:ext uri="{BB962C8B-B14F-4D97-AF65-F5344CB8AC3E}">
        <p14:creationId xmlns:p14="http://schemas.microsoft.com/office/powerpoint/2010/main" val="197004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A2B75-0DAB-358C-4378-0BDA11728BE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Exception Handling</a:t>
            </a:r>
          </a:p>
        </p:txBody>
      </p:sp>
      <p:sp>
        <p:nvSpPr>
          <p:cNvPr id="3" name="Content Placeholder 2">
            <a:extLst>
              <a:ext uri="{FF2B5EF4-FFF2-40B4-BE49-F238E27FC236}">
                <a16:creationId xmlns:a16="http://schemas.microsoft.com/office/drawing/2014/main" id="{4E0138B9-1E51-D60A-40B5-416692690049}"/>
              </a:ext>
            </a:extLst>
          </p:cNvPr>
          <p:cNvSpPr>
            <a:spLocks noGrp="1"/>
          </p:cNvSpPr>
          <p:nvPr>
            <p:ph idx="1"/>
            <p:custDataLst>
              <p:tags r:id="rId2"/>
            </p:custDataLst>
          </p:nvPr>
        </p:nvSpPr>
        <p:spPr>
          <a:xfrm>
            <a:off x="2231136" y="2638044"/>
            <a:ext cx="7729728" cy="3572633"/>
          </a:xfrm>
        </p:spPr>
        <p:txBody>
          <a:bodyPr/>
          <a:lstStyle/>
          <a:p>
            <a:pPr marL="0" indent="0">
              <a:spcBef>
                <a:spcPts val="0"/>
              </a:spcBef>
              <a:buNone/>
            </a:pPr>
            <a:r>
              <a:rPr lang="en-US" dirty="0">
                <a:latin typeface="Consolas" panose="020B0609020204030204" pitchFamily="49" charset="0"/>
              </a:rPr>
              <a:t>try</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 .</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catch (invalid_argument ia)</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cerr &lt;&lt; ia.what() &lt;&lt; endl;</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catch (out_of_range oor)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cerr &lt;&lt; oor.what() &lt;&lt; endl;</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421327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EE646-B16F-7AF0-EF23-7AAB4CBC4D4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test phrases</a:t>
            </a:r>
          </a:p>
        </p:txBody>
      </p:sp>
      <p:sp>
        <p:nvSpPr>
          <p:cNvPr id="3" name="Content Placeholder 2">
            <a:extLst>
              <a:ext uri="{FF2B5EF4-FFF2-40B4-BE49-F238E27FC236}">
                <a16:creationId xmlns:a16="http://schemas.microsoft.com/office/drawing/2014/main" id="{7EC220F2-B5FE-DAAE-596F-193B5C3C3387}"/>
              </a:ext>
            </a:extLst>
          </p:cNvPr>
          <p:cNvSpPr>
            <a:spLocks noGrp="1"/>
          </p:cNvSpPr>
          <p:nvPr>
            <p:ph idx="1"/>
            <p:custDataLst>
              <p:tags r:id="rId2"/>
            </p:custDataLst>
          </p:nvPr>
        </p:nvSpPr>
        <p:spPr>
          <a:xfrm>
            <a:off x="1720158" y="2638044"/>
            <a:ext cx="8845236" cy="3065639"/>
          </a:xfrm>
        </p:spPr>
        <p:txBody>
          <a:bodyPr>
            <a:normAutofit/>
          </a:bodyPr>
          <a:lstStyle/>
          <a:p>
            <a:pPr marL="0" indent="0">
              <a:spcBef>
                <a:spcPts val="0"/>
              </a:spcBef>
              <a:buNone/>
            </a:pPr>
            <a:r>
              <a:rPr lang="en-US" dirty="0">
                <a:latin typeface="Consolas" panose="020B0609020204030204" pitchFamily="49" charset="0"/>
              </a:rPr>
              <a:t>const char* p1 = "To be or not to be: that is the question, whether "</a:t>
            </a:r>
          </a:p>
          <a:p>
            <a:pPr marL="0" indent="0">
              <a:spcBef>
                <a:spcPts val="0"/>
              </a:spcBef>
              <a:buNone/>
            </a:pPr>
            <a:r>
              <a:rPr lang="en-US" dirty="0">
                <a:latin typeface="Consolas" panose="020B0609020204030204" pitchFamily="49" charset="0"/>
              </a:rPr>
              <a:t>    "it's nobler in the mind to suffer the slings and arrows of " </a:t>
            </a:r>
          </a:p>
          <a:p>
            <a:pPr marL="0" indent="0">
              <a:spcBef>
                <a:spcPts val="0"/>
              </a:spcBef>
              <a:buNone/>
            </a:pPr>
            <a:r>
              <a:rPr lang="en-US" dirty="0">
                <a:latin typeface="Consolas" panose="020B0609020204030204" pitchFamily="49" charset="0"/>
              </a:rPr>
              <a:t>    "outrageous fortune.";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const char* p2 = "In one of the Bard's best-thought-of tragedies, " </a:t>
            </a:r>
          </a:p>
          <a:p>
            <a:pPr marL="0" indent="0">
              <a:spcBef>
                <a:spcPts val="0"/>
              </a:spcBef>
              <a:buNone/>
            </a:pPr>
            <a:r>
              <a:rPr lang="en-US" dirty="0">
                <a:latin typeface="Consolas" panose="020B0609020204030204" pitchFamily="49" charset="0"/>
              </a:rPr>
              <a:t>    "our insistent hero, Hamlet, queries on two fronts about how "</a:t>
            </a:r>
          </a:p>
          <a:p>
            <a:pPr marL="0" indent="0">
              <a:spcBef>
                <a:spcPts val="0"/>
              </a:spcBef>
              <a:buNone/>
            </a:pPr>
            <a:r>
              <a:rPr lang="en-US" dirty="0">
                <a:latin typeface="Consolas" panose="020B0609020204030204" pitchFamily="49" charset="0"/>
              </a:rPr>
              <a:t>    "life turns rotten.";</a:t>
            </a:r>
          </a:p>
        </p:txBody>
      </p:sp>
    </p:spTree>
    <p:extLst>
      <p:ext uri="{BB962C8B-B14F-4D97-AF65-F5344CB8AC3E}">
        <p14:creationId xmlns:p14="http://schemas.microsoft.com/office/powerpoint/2010/main" val="1456074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2DBF-DE90-1E1B-C34D-F4CEE21F76E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Counting the letter</a:t>
            </a:r>
            <a:br>
              <a:rPr lang="en-US" dirty="0"/>
            </a:br>
            <a:r>
              <a:rPr lang="en-US" dirty="0"/>
              <a:t>occurrences</a:t>
            </a:r>
          </a:p>
        </p:txBody>
      </p:sp>
      <p:sp>
        <p:nvSpPr>
          <p:cNvPr id="3" name="Content Placeholder 2">
            <a:extLst>
              <a:ext uri="{FF2B5EF4-FFF2-40B4-BE49-F238E27FC236}">
                <a16:creationId xmlns:a16="http://schemas.microsoft.com/office/drawing/2014/main" id="{05FCF99E-A166-A186-08CC-01F09EC4C14A}"/>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solidFill>
                  <a:srgbClr val="FF0000"/>
                </a:solidFill>
                <a:latin typeface="Consolas" panose="020B0609020204030204" pitchFamily="49" charset="0"/>
              </a:rPr>
              <a:t>Array&lt;int&gt; a1('a', 'z');</a:t>
            </a:r>
          </a:p>
          <a:p>
            <a:pPr marL="0" indent="0">
              <a:spcBef>
                <a:spcPts val="0"/>
              </a:spcBef>
              <a:buNone/>
            </a:pPr>
            <a:r>
              <a:rPr lang="en-US" dirty="0">
                <a:solidFill>
                  <a:srgbClr val="FF0000"/>
                </a:solidFill>
                <a:latin typeface="Consolas" panose="020B0609020204030204" pitchFamily="49" charset="0"/>
              </a:rPr>
              <a:t>Array&lt;int&gt; a2('a', 'z');</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strlen(p1); i++)</a:t>
            </a:r>
          </a:p>
          <a:p>
            <a:pPr marL="0" indent="0">
              <a:spcBef>
                <a:spcPts val="0"/>
              </a:spcBef>
              <a:buNone/>
            </a:pPr>
            <a:r>
              <a:rPr lang="en-US" dirty="0">
                <a:latin typeface="Consolas" panose="020B0609020204030204" pitchFamily="49" charset="0"/>
              </a:rPr>
              <a:t>    if (isalpha(p1[i]))</a:t>
            </a:r>
          </a:p>
          <a:p>
            <a:pPr marL="0" indent="0">
              <a:spcBef>
                <a:spcPts val="0"/>
              </a:spcBef>
              <a:buNone/>
            </a:pPr>
            <a:r>
              <a:rPr lang="en-US" dirty="0">
                <a:latin typeface="Consolas" panose="020B0609020204030204" pitchFamily="49" charset="0"/>
              </a:rPr>
              <a:t>        a1[tolower(p1[i])]++;</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strlen(p2); i++)</a:t>
            </a:r>
          </a:p>
          <a:p>
            <a:pPr marL="0" indent="0">
              <a:spcBef>
                <a:spcPts val="0"/>
              </a:spcBef>
              <a:buNone/>
            </a:pPr>
            <a:r>
              <a:rPr lang="en-US" dirty="0">
                <a:latin typeface="Consolas" panose="020B0609020204030204" pitchFamily="49" charset="0"/>
              </a:rPr>
              <a:t>    if (isalpha(p2[i]))</a:t>
            </a:r>
          </a:p>
          <a:p>
            <a:pPr marL="0" indent="0">
              <a:spcBef>
                <a:spcPts val="0"/>
              </a:spcBef>
              <a:buNone/>
            </a:pPr>
            <a:r>
              <a:rPr lang="en-US" dirty="0">
                <a:latin typeface="Consolas" panose="020B0609020204030204" pitchFamily="49" charset="0"/>
              </a:rPr>
              <a:t>        a2[tolower(p2[i])]++;</a:t>
            </a:r>
          </a:p>
        </p:txBody>
      </p:sp>
    </p:spTree>
    <p:extLst>
      <p:ext uri="{BB962C8B-B14F-4D97-AF65-F5344CB8AC3E}">
        <p14:creationId xmlns:p14="http://schemas.microsoft.com/office/powerpoint/2010/main" val="244101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81A02-13BD-22D6-9E93-505D21A85F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358127-0F23-DA04-E6EC-ABDFDE577DC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Counting the letter</a:t>
            </a:r>
            <a:br>
              <a:rPr lang="en-US" dirty="0"/>
            </a:br>
            <a:r>
              <a:rPr lang="en-US" dirty="0"/>
              <a:t>occurrences</a:t>
            </a:r>
          </a:p>
        </p:txBody>
      </p:sp>
      <p:sp>
        <p:nvSpPr>
          <p:cNvPr id="3" name="Content Placeholder 2">
            <a:extLst>
              <a:ext uri="{FF2B5EF4-FFF2-40B4-BE49-F238E27FC236}">
                <a16:creationId xmlns:a16="http://schemas.microsoft.com/office/drawing/2014/main" id="{CC3D8262-4B4B-C1D2-ABD2-2D31DFCFE0FB}"/>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Array&lt;int&gt; a1('a', 'z');</a:t>
            </a:r>
          </a:p>
          <a:p>
            <a:pPr marL="0" indent="0">
              <a:spcBef>
                <a:spcPts val="0"/>
              </a:spcBef>
              <a:buNone/>
            </a:pPr>
            <a:r>
              <a:rPr lang="en-US" dirty="0">
                <a:latin typeface="Consolas" panose="020B0609020204030204" pitchFamily="49" charset="0"/>
              </a:rPr>
              <a:t>Array&lt;int&gt; a2('a', 'z');</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strlen(p1); i++)</a:t>
            </a:r>
          </a:p>
          <a:p>
            <a:pPr marL="0" indent="0">
              <a:spcBef>
                <a:spcPts val="0"/>
              </a:spcBef>
              <a:buNone/>
            </a:pPr>
            <a:r>
              <a:rPr lang="en-US" dirty="0">
                <a:latin typeface="Consolas" panose="020B0609020204030204" pitchFamily="49" charset="0"/>
              </a:rPr>
              <a:t>    if (</a:t>
            </a:r>
            <a:r>
              <a:rPr lang="en-US" dirty="0">
                <a:solidFill>
                  <a:srgbClr val="FF0000"/>
                </a:solidFill>
                <a:latin typeface="Consolas" panose="020B0609020204030204" pitchFamily="49" charset="0"/>
              </a:rPr>
              <a:t>isalpha(p1[i])</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a1[tolower(p1[i])]++;</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for (size_t i = 0; i &lt; strlen(p2); i++)</a:t>
            </a:r>
          </a:p>
          <a:p>
            <a:pPr marL="0" indent="0">
              <a:spcBef>
                <a:spcPts val="0"/>
              </a:spcBef>
              <a:buNone/>
            </a:pPr>
            <a:r>
              <a:rPr lang="en-US" dirty="0">
                <a:latin typeface="Consolas" panose="020B0609020204030204" pitchFamily="49" charset="0"/>
              </a:rPr>
              <a:t>    if (</a:t>
            </a:r>
            <a:r>
              <a:rPr lang="en-US" dirty="0">
                <a:solidFill>
                  <a:srgbClr val="FF0000"/>
                </a:solidFill>
                <a:latin typeface="Consolas" panose="020B0609020204030204" pitchFamily="49" charset="0"/>
              </a:rPr>
              <a:t>isalpha(p2[i])</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a2[tolower(p2[i])]++;</a:t>
            </a:r>
          </a:p>
        </p:txBody>
      </p:sp>
    </p:spTree>
    <p:extLst>
      <p:ext uri="{BB962C8B-B14F-4D97-AF65-F5344CB8AC3E}">
        <p14:creationId xmlns:p14="http://schemas.microsoft.com/office/powerpoint/2010/main" val="9269773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PRESENTER_DUMMYTAG" val="&lt;DummyForForceWrite&gt;&lt;/DummyForForceWrite&gt;"/>
  <p:tag name="HTML_SHAPEINFO" val="&lt;ThreeDShapeInfo&gt;&lt;uuid val=&quot;{1E08AD22-CC2A-41E3-AF32-7145E52CEEEF}&quot;/&gt;&lt;isInvalidForFieldText val=&quot;0&quot;/&gt;&lt;Image&gt;&lt;filename val=&quot;C:\Users\delroy\AppData\Local\Temp\CP1647619688328Session\CPTrustFolder1647619688343\PPTImport1647622891140\data\asimages\{1E08AD22-CC2A-41E3-AF32-7145E52CEEEF}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 name="PRESENTER_DUMMYTAG" val="&lt;DummyForForceWrite&gt;&lt;/DummyForForceWrite&gt;"/>
  <p:tag name="HTML_SHAPEINFO" val="&lt;ThreeDShapeInfo&gt;&lt;uuid val=&quot;{73BAE14F-A33D-422E-8C72-49A233F56160}&quot;/&gt;&lt;isInvalidForFieldText val=&quot;0&quot;/&gt;&lt;Image&gt;&lt;filename val=&quot;C:\Users\delroy\AppData\Local\Temp\CP1647619688328Session\CPTrustFolder1647619688343\PPTImport1647622891140\data\asimages\{73BAE14F-A33D-422E-8C72-49A233F56160}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86AC9602-234B-4F34-BE2B-5108950A3F7B}&quot;/&gt;&lt;isInvalidForFieldText val=&quot;0&quot;/&gt;&lt;Image&gt;&lt;filename val=&quot;C:\Users\delroy\AppData\Local\Temp\CP1647619688328Session\CPTrustFolder1647619688343\PPTImport1647622891140\data\asimages\{86AC9602-234B-4F34-BE2B-5108950A3F7B}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3FA5453B-588D-4FFD-B71F-9F592A61631B}&quot;/&gt;&lt;isInvalidForFieldText val=&quot;0&quot;/&gt;&lt;Image&gt;&lt;filename val=&quot;C:\Users\delroy\AppData\Local\Temp\CP1647619688328Session\CPTrustFolder1647619688343\PPTImport1647622891140\data\asimages\{3FA5453B-588D-4FFD-B71F-9F592A61631B}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9&quot;/&gt;&lt;lineCharCount val=&quot;16&quot;/&gt;&lt;lineCharCount val=&quot;16&quot;/&gt;&lt;lineCharCount val=&quot;15&quot;/&gt;&lt;/TableIndex&gt;&lt;/ShapeTextInfo&gt;"/>
  <p:tag name="HTML_SHAPEINFO" val="&lt;ThreeDShapeInfo&gt;&lt;uuid val=&quot;{B97671A1-CB4E-41FB-9679-F1523AE23698}&quot;/&gt;&lt;isInvalidForFieldText val=&quot;0&quot;/&gt;&lt;Image&gt;&lt;filename val=&quot;C:\Users\delroy\AppData\Local\Temp\CP1647619688328Session\CPTrustFolder1647619688343\PPTImport1647622891140\data\asimages\{B97671A1-CB4E-41FB-9679-F1523AE23698}_2.png&quot;/&gt;&lt;left val=&quot;132&quot;/&gt;&lt;top val=&quot;273&quot;/&gt;&lt;width val=&quot;482&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8&quot;/&gt;&lt;lineCharCount val=&quot;25&quot;/&gt;&lt;lineCharCount val=&quot;33&quot;/&gt;&lt;lineCharCount val=&quot;30&quot;/&gt;&lt;lineCharCount val=&quot;21&quot;/&gt;&lt;/TableIndex&gt;&lt;/ShapeTextInfo&gt;"/>
  <p:tag name="HTML_SHAPEINFO" val="&lt;ThreeDShapeInfo&gt;&lt;uuid val=&quot;{E9D3B5FC-489B-4B87-A1EC-A6FE2A4B60EC}&quot;/&gt;&lt;isInvalidForFieldText val=&quot;0&quot;/&gt;&lt;Image&gt;&lt;filename val=&quot;C:\Users\delroy\AppData\Local\Temp\CP1647619688328Session\CPTrustFolder1647619688343\PPTImport1647622891140\data\asimages\{E9D3B5FC-489B-4B87-A1EC-A6FE2A4B60EC}_2.png&quot;/&gt;&lt;left val=&quot;659&quot;/&gt;&lt;top val=&quot;273&quot;/&gt;&lt;width val=&quot;454&quot;/&gt;&lt;height val=&quot;32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3BDEFBF8-9017-492D-8F57-809D9675C587}&quot;/&gt;&lt;isInvalidForFieldText val=&quot;0&quot;/&gt;&lt;Image&gt;&lt;filename val=&quot;C:\Users\delroy\AppData\Local\Temp\CP1647619688328Session\CPTrustFolder1647619688343\PPTImport1647622891140\data\asimages\{3BDEFBF8-9017-492D-8F57-809D9675C587}_3.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1&quot;/&gt;&lt;lineCharCount val=&quot;21&quot;/&gt;&lt;lineCharCount val=&quot;1&quot;/&gt;&lt;lineCharCount val=&quot;19&quot;/&gt;&lt;lineCharCount val=&quot;51&quot;/&gt;&lt;lineCharCount val=&quot;2&quot;/&gt;&lt;lineCharCount val=&quot;23&quot;/&gt;&lt;lineCharCount val=&quot;58&quot;/&gt;&lt;lineCharCount val=&quot;1&quot;/&gt;&lt;lineCharCount val=&quot;40&quot;/&gt;&lt;lineCharCount val=&quot;1&quot;/&gt;&lt;/TableIndex&gt;&lt;/ShapeTextInfo&gt;"/>
  <p:tag name="HTML_SHAPEINFO" val="&lt;ThreeDShapeInfo&gt;&lt;uuid val=&quot;{D851EAA4-98EA-4B4E-B527-AE8CCF4580F7}&quot;/&gt;&lt;isInvalidForFieldText val=&quot;0&quot;/&gt;&lt;Image&gt;&lt;filename val=&quot;C:\Users\delroy\AppData\Local\Temp\CP1647619688328Session\CPTrustFolder1647619688343\PPTImport1647622891140\data\asimages\{D851EAA4-98EA-4B4E-B527-AE8CCF4580F7}_3.png&quot;/&gt;&lt;left val=&quot;229&quot;/&gt;&lt;top val=&quot;274&quot;/&gt;&lt;width val=&quot;817&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6&quot;/&gt;&lt;lineCharCount val=&quot;9&quot;/&gt;&lt;lineCharCount val=&quot;9&quot;/&gt;&lt;/TableIndex&gt;&lt;/ShapeTextInfo&gt;"/>
  <p:tag name="HTML_SHAPEINFO" val="&lt;ThreeDShapeInfo&gt;&lt;uuid val=&quot;{0F130751-744D-4A7E-A99C-EBC842BC4AAD}&quot;/&gt;&lt;isInvalidForFieldText val=&quot;0&quot;/&gt;&lt;Image&gt;&lt;filename val=&quot;C:\Users\delroy\AppData\Local\Temp\CP1647619688328Session\CPTrustFolder1647619688343\PPTImport1647622891140\data\asimages\{0F130751-744D-4A7E-A99C-EBC842BC4AAD}_4.png&quot;/&gt;&lt;left val=&quot;714&quot;/&gt;&lt;top val=&quot;94&quot;/&gt;&lt;width val=&quot;331&quot;/&gt;&lt;height val=&quot;143&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19&quot;/&gt;&lt;lineCharCount val=&quot;35&quot;/&gt;&lt;lineCharCount val=&quot;2&quot;/&gt;&lt;lineCharCount val=&quot;33&quot;/&gt;&lt;lineCharCount val=&quot;2&quot;/&gt;&lt;lineCharCount val=&quot;1&quot;/&gt;&lt;lineCharCount val=&quot;19&quot;/&gt;&lt;lineCharCount val=&quot;27&quot;/&gt;&lt;lineCharCount val=&quot;2&quot;/&gt;&lt;lineCharCount val=&quot;40&quot;/&gt;&lt;lineCharCount val=&quot;51&quot;/&gt;&lt;lineCharCount val=&quot;1&quot;/&gt;&lt;lineCharCount val=&quot;33&quot;/&gt;&lt;lineCharCount val=&quot;1&quot;/&gt;&lt;/TableIndex&gt;&lt;/ShapeTextInfo&gt;"/>
  <p:tag name="HTML_SHAPEINFO" val="&lt;ThreeDShapeInfo&gt;&lt;uuid val=&quot;{E258CD9A-65F0-46AE-8C26-80BF65A10CCD}&quot;/&gt;&lt;isInvalidForFieldText val=&quot;0&quot;/&gt;&lt;Image&gt;&lt;filename val=&quot;C:\Users\delroy\AppData\Local\Temp\CP1647619688328Session\CPTrustFolder1647619688343\PPTImport1647622891140\data\asimages\{E258CD9A-65F0-46AE-8C26-80BF65A10CCD}_4.png&quot;/&gt;&lt;left val=&quot;228&quot;/&gt;&lt;top val=&quot;142&quot;/&gt;&lt;width val=&quot;818&quot;/&gt;&lt;height val=&quot;50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C8AD3459-5EE2-45BB-9011-8EFDCF443911}&quot;/&gt;&lt;isInvalidForFieldText val=&quot;0&quot;/&gt;&lt;Image&gt;&lt;filename val=&quot;C:\Users\delroy\AppData\Local\Temp\CP1647619688328Session\CPTrustFolder1647619688343\PPTImport1647622891140\data\asimages\{C8AD3459-5EE2-45BB-9011-8EFDCF443911}_5.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5&quot;/&gt;&lt;lineCharCount val=&quot;39&quot;/&gt;&lt;lineCharCount val=&quot;40&quot;/&gt;&lt;lineCharCount val=&quot;37&quot;/&gt;&lt;lineCharCount val=&quot;23&quot;/&gt;&lt;lineCharCount val=&quot;30&quot;/&gt;&lt;lineCharCount val=&quot;25&quot;/&gt;&lt;/TableIndex&gt;&lt;/ShapeTextInfo&gt;"/>
  <p:tag name="HTML_SHAPEINFO" val="&lt;ThreeDShapeInfo&gt;&lt;uuid val=&quot;{FE6E7889-CF19-460F-BA64-B975B533A976}&quot;/&gt;&lt;isInvalidForFieldText val=&quot;0&quot;/&gt;&lt;Image&gt;&lt;filename val=&quot;C:\Users\delroy\AppData\Local\Temp\CP1647619688328Session\CPTrustFolder1647619688343\PPTImport1647622891140\data\asimages\{FE6E7889-CF19-460F-BA64-B975B533A976}_5.png&quot;/&gt;&lt;left val=&quot;161&quot;/&gt;&lt;top val=&quot;273&quot;/&gt;&lt;width val=&quot;453&quot;/&gt;&lt;height val=&quot;329&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186D2303-41A1-49C9-8B05-2CADF2E8C409}&quot;/&gt;&lt;isInvalidForFieldText val=&quot;0&quot;/&gt;&lt;Image&gt;&lt;filename val=&quot;C:\Users\delroy\AppData\Local\Temp\CP1647619688328Session\CPTrustFolder1647619688343\PPTImport1647622891140\data\asimages\{186D2303-41A1-49C9-8B05-2CADF2E8C409}_6.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quot;/&gt;&lt;lineCharCount val=&quot;2&quot;/&gt;&lt;lineCharCount val=&quot;10&quot;/&gt;&lt;lineCharCount val=&quot;2&quot;/&gt;&lt;lineCharCount val=&quot;28&quot;/&gt;&lt;lineCharCount val=&quot;2&quot;/&gt;&lt;lineCharCount val=&quot;31&quot;/&gt;&lt;lineCharCount val=&quot;2&quot;/&gt;&lt;lineCharCount val=&quot;25&quot;/&gt;&lt;lineCharCount val=&quot;2&quot;/&gt;&lt;lineCharCount val=&quot;32&quot;/&gt;&lt;lineCharCount val=&quot;1&quot;/&gt;&lt;/TableIndex&gt;&lt;/ShapeTextInfo&gt;"/>
  <p:tag name="HTML_SHAPEINFO" val="&lt;ThreeDShapeInfo&gt;&lt;uuid val=&quot;{16DB835C-4EF3-467F-B970-CA4D93E61353}&quot;/&gt;&lt;isInvalidForFieldText val=&quot;0&quot;/&gt;&lt;Image&gt;&lt;filename val=&quot;C:\Users\delroy\AppData\Local\Temp\CP1647619688328Session\CPTrustFolder1647619688343\PPTImport1647622891140\data\asimages\{16DB835C-4EF3-467F-B970-CA4D93E61353}_6.png&quot;/&gt;&lt;left val=&quot;228&quot;/&gt;&lt;top val=&quot;273&quot;/&gt;&lt;width val=&quot;818&quot;/&gt;&lt;height val=&quot;37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804B62CE-6EE0-4412-ADE8-9FA32B0D0169}&quot;/&gt;&lt;isInvalidForFieldText val=&quot;0&quot;/&gt;&lt;Image&gt;&lt;filename val=&quot;C:\Users\delroy\AppData\Local\Temp\CP1647619688328Session\CPTrustFolder1647619688343\PPTImport1647622891140\data\asimages\{804B62CE-6EE0-4412-ADE8-9FA32B0D0169}_7.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70&quot;/&gt;&lt;lineCharCount val=&quot;67&quot;/&gt;&lt;lineCharCount val=&quot;27&quot;/&gt;&lt;lineCharCount val=&quot;1&quot;/&gt;&lt;lineCharCount val=&quot;69&quot;/&gt;&lt;lineCharCount val=&quot;67&quot;/&gt;&lt;lineCharCount val=&quot;25&quot;/&gt;&lt;/TableIndex&gt;&lt;/ShapeTextInfo&gt;"/>
  <p:tag name="HTML_SHAPEINFO" val="&lt;ThreeDShapeInfo&gt;&lt;uuid val=&quot;{5D705AB3-A0BE-4426-BDA5-364C5037B6BB}&quot;/&gt;&lt;isInvalidForFieldText val=&quot;0&quot;/&gt;&lt;Image&gt;&lt;filename val=&quot;C:\Users\delroy\AppData\Local\Temp\CP1647619688328Session\CPTrustFolder1647619688343\PPTImport1647622891140\data\asimages\{5D705AB3-A0BE-4426-BDA5-364C5037B6BB}_7.png&quot;/&gt;&lt;left val=&quot;174&quot;/&gt;&lt;top val=&quot;273&quot;/&gt;&lt;width val=&quot;938&quot;/&gt;&lt;height val=&quot;32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1&quot;/&gt;&lt;/TableIndex&gt;&lt;/ShapeTextInfo&gt;"/>
  <p:tag name="HTML_SHAPEINFO" val="&lt;ThreeDShapeInfo&gt;&lt;uuid val=&quot;{24D8A097-F8CF-4695-987C-954D66870F42}&quot;/&gt;&lt;isInvalidForFieldText val=&quot;0&quot;/&gt;&lt;Image&gt;&lt;filename val=&quot;C:\Users\delroy\AppData\Local\Temp\CP1647619688328Session\CPTrustFolder1647619688343\PPTImport1647622891140\data\asimages\{24D8A097-F8CF-4695-987C-954D66870F42}_8.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5&quot;/&gt;&lt;lineCharCount val=&quot;25&quot;/&gt;&lt;lineCharCount val=&quot;1&quot;/&gt;&lt;lineCharCount val=&quot;40&quot;/&gt;&lt;lineCharCount val=&quot;24&quot;/&gt;&lt;lineCharCount val=&quot;30&quot;/&gt;&lt;lineCharCount val=&quot;1&quot;/&gt;&lt;lineCharCount val=&quot;40&quot;/&gt;&lt;lineCharCount val=&quot;24&quot;/&gt;&lt;lineCharCount val=&quot;29&quot;/&gt;&lt;/TableIndex&gt;&lt;/ShapeTextInfo&gt;"/>
  <p:tag name="HTML_SHAPEINFO" val="&lt;ThreeDShapeInfo&gt;&lt;uuid val=&quot;{691B9597-00FD-49C5-8A60-0919333FBF02}&quot;/&gt;&lt;isInvalidForFieldText val=&quot;0&quot;/&gt;&lt;Image&gt;&lt;filename val=&quot;C:\Users\delroy\AppData\Local\Temp\CP1647619688328Session\CPTrustFolder1647619688343\PPTImport1647622891140\data\asimages\{691B9597-00FD-49C5-8A60-0919333FBF02}_8.png&quot;/&gt;&lt;left val=&quot;228&quot;/&gt;&lt;top val=&quot;273&quot;/&gt;&lt;width val=&quot;818&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1&quot;/&gt;&lt;/TableIndex&gt;&lt;/ShapeTextInfo&gt;"/>
  <p:tag name="HTML_SHAPEINFO" val="&lt;ThreeDShapeInfo&gt;&lt;uuid val=&quot;{21F733BD-DDD3-4EB7-BCA8-CE654C55B581}&quot;/&gt;&lt;isInvalidForFieldText val=&quot;0&quot;/&gt;&lt;Image&gt;&lt;filename val=&quot;C:\Users\delroy\AppData\Local\Temp\CP1647619688328Session\CPTrustFolder1647619688343\PPTImport1647622891140\data\asimages\{21F733BD-DDD3-4EB7-BCA8-CE654C55B581}_9.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5&quot;/&gt;&lt;lineCharCount val=&quot;25&quot;/&gt;&lt;lineCharCount val=&quot;1&quot;/&gt;&lt;lineCharCount val=&quot;40&quot;/&gt;&lt;lineCharCount val=&quot;24&quot;/&gt;&lt;lineCharCount val=&quot;30&quot;/&gt;&lt;lineCharCount val=&quot;1&quot;/&gt;&lt;lineCharCount val=&quot;40&quot;/&gt;&lt;lineCharCount val=&quot;24&quot;/&gt;&lt;lineCharCount val=&quot;29&quot;/&gt;&lt;/TableIndex&gt;&lt;/ShapeTextInfo&gt;"/>
  <p:tag name="HTML_SHAPEINFO" val="&lt;ThreeDShapeInfo&gt;&lt;uuid val=&quot;{8BEA2595-67D9-46F2-B236-E642EC1CA9EB}&quot;/&gt;&lt;isInvalidForFieldText val=&quot;0&quot;/&gt;&lt;Image&gt;&lt;filename val=&quot;C:\Users\delroy\AppData\Local\Temp\CP1647619688328Session\CPTrustFolder1647619688343\PPTImport1647622891140\data\asimages\{8BEA2595-67D9-46F2-B236-E642EC1CA9EB}_9.png&quot;/&gt;&lt;left val=&quot;228&quot;/&gt;&lt;top val=&quot;273&quot;/&gt;&lt;width val=&quot;818&quot;/&gt;&lt;height val=&quot;329&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1&quot;/&gt;&lt;/TableIndex&gt;&lt;/ShapeTextInfo&gt;"/>
  <p:tag name="HTML_SHAPEINFO" val="&lt;ThreeDShapeInfo&gt;&lt;uuid val=&quot;{9F14C9EA-8A9C-447F-985C-9BA04BBCA799}&quot;/&gt;&lt;isInvalidForFieldText val=&quot;0&quot;/&gt;&lt;Image&gt;&lt;filename val=&quot;C:\Users\delroy\AppData\Local\Temp\CP1647619688328Session\CPTrustFolder1647619688343\PPTImport1647622891140\data\asimages\{9F14C9EA-8A9C-447F-985C-9BA04BBCA799}_10.png&quot;/&gt;&lt;left val=&quot;233&quot;/&gt;&lt;top val=&quot;100&quot;/&gt;&lt;width val=&quot;813&quot;/&gt;&lt;height val=&quot;12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5&quot;/&gt;&lt;lineCharCount val=&quot;25&quot;/&gt;&lt;lineCharCount val=&quot;1&quot;/&gt;&lt;lineCharCount val=&quot;40&quot;/&gt;&lt;lineCharCount val=&quot;24&quot;/&gt;&lt;lineCharCount val=&quot;30&quot;/&gt;&lt;lineCharCount val=&quot;1&quot;/&gt;&lt;lineCharCount val=&quot;40&quot;/&gt;&lt;lineCharCount val=&quot;24&quot;/&gt;&lt;lineCharCount val=&quot;29&quot;/&gt;&lt;/TableIndex&gt;&lt;/ShapeTextInfo&gt;"/>
  <p:tag name="HTML_SHAPEINFO" val="&lt;ThreeDShapeInfo&gt;&lt;uuid val=&quot;{1E1E46BB-8BEA-40F4-A7ED-78B10A55A8EC}&quot;/&gt;&lt;isInvalidForFieldText val=&quot;0&quot;/&gt;&lt;Image&gt;&lt;filename val=&quot;C:\Users\delroy\AppData\Local\Temp\CP1647619688328Session\CPTrustFolder1647619688343\PPTImport1647622891140\data\asimages\{1E1E46BB-8BEA-40F4-A7ED-78B10A55A8EC}_10.png&quot;/&gt;&lt;left val=&quot;228&quot;/&gt;&lt;top val=&quot;273&quot;/&gt;&lt;width val=&quot;818&quot;/&gt;&lt;height val=&quot;329&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1&quot;/&gt;&lt;/TableIndex&gt;&lt;/ShapeTextInfo&gt;"/>
  <p:tag name="HTML_SHAPEINFO" val="&lt;ThreeDShapeInfo&gt;&lt;uuid val=&quot;{0E06199E-91CE-4C77-8417-8883B58F25DD}&quot;/&gt;&lt;isInvalidForFieldText val=&quot;0&quot;/&gt;&lt;Image&gt;&lt;filename val=&quot;C:\Users\delroy\AppData\Local\Temp\CP1647619688328Session\CPTrustFolder1647619688343\PPTImport1647622891140\data\asimages\{0E06199E-91CE-4C77-8417-8883B58F25DD}_11.png&quot;/&gt;&lt;left val=&quot;233&quot;/&gt;&lt;top val=&quot;100&quot;/&gt;&lt;width val=&quot;813&quot;/&gt;&lt;height val=&quot;12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5&quot;/&gt;&lt;lineCharCount val=&quot;25&quot;/&gt;&lt;lineCharCount val=&quot;1&quot;/&gt;&lt;lineCharCount val=&quot;40&quot;/&gt;&lt;lineCharCount val=&quot;24&quot;/&gt;&lt;lineCharCount val=&quot;30&quot;/&gt;&lt;lineCharCount val=&quot;1&quot;/&gt;&lt;lineCharCount val=&quot;40&quot;/&gt;&lt;lineCharCount val=&quot;24&quot;/&gt;&lt;lineCharCount val=&quot;29&quot;/&gt;&lt;/TableIndex&gt;&lt;/ShapeTextInfo&gt;"/>
  <p:tag name="HTML_SHAPEINFO" val="&lt;ThreeDShapeInfo&gt;&lt;uuid val=&quot;{1CDEBEAD-E3C6-4B5D-B0F8-CB23F03C0B94}&quot;/&gt;&lt;isInvalidForFieldText val=&quot;0&quot;/&gt;&lt;Image&gt;&lt;filename val=&quot;C:\Users\delroy\AppData\Local\Temp\CP1647619688328Session\CPTrustFolder1647619688343\PPTImport1647622891140\data\asimages\{1CDEBEAD-E3C6-4B5D-B0F8-CB23F03C0B94}_11.png&quot;/&gt;&lt;left val=&quot;228&quot;/&gt;&lt;top val=&quot;273&quot;/&gt;&lt;width val=&quot;818&quot;/&gt;&lt;height val=&quot;329&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0&quot;/&gt;&lt;lineCharCount val=&quot;11&quot;/&gt;&lt;/TableIndex&gt;&lt;/ShapeTextInfo&gt;"/>
  <p:tag name="HTML_SHAPEINFO" val="&lt;ThreeDShapeInfo&gt;&lt;uuid val=&quot;{47EB9C96-45F6-4EB0-88CF-CD8C36954D0E}&quot;/&gt;&lt;isInvalidForFieldText val=&quot;0&quot;/&gt;&lt;Image&gt;&lt;filename val=&quot;C:\Users\delroy\AppData\Local\Temp\CP1647619688328Session\CPTrustFolder1647619688343\PPTImport1647622891140\data\asimages\{47EB9C96-45F6-4EB0-88CF-CD8C36954D0E}_12.png&quot;/&gt;&lt;left val=&quot;233&quot;/&gt;&lt;top val=&quot;100&quot;/&gt;&lt;width val=&quot;813&quot;/&gt;&lt;height val=&quot;126&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5&quot;/&gt;&lt;lineCharCount val=&quot;25&quot;/&gt;&lt;lineCharCount val=&quot;1&quot;/&gt;&lt;lineCharCount val=&quot;40&quot;/&gt;&lt;lineCharCount val=&quot;24&quot;/&gt;&lt;lineCharCount val=&quot;30&quot;/&gt;&lt;lineCharCount val=&quot;1&quot;/&gt;&lt;lineCharCount val=&quot;40&quot;/&gt;&lt;lineCharCount val=&quot;24&quot;/&gt;&lt;lineCharCount val=&quot;29&quot;/&gt;&lt;/TableIndex&gt;&lt;/ShapeTextInfo&gt;"/>
  <p:tag name="HTML_SHAPEINFO" val="&lt;ThreeDShapeInfo&gt;&lt;uuid val=&quot;{07401980-85D9-4DDA-ABE9-A4E9F22A27C9}&quot;/&gt;&lt;isInvalidForFieldText val=&quot;0&quot;/&gt;&lt;Image&gt;&lt;filename val=&quot;C:\Users\delroy\AppData\Local\Temp\CP1647619688328Session\CPTrustFolder1647619688343\PPTImport1647622891140\data\asimages\{07401980-85D9-4DDA-ABE9-A4E9F22A27C9}_12.png&quot;/&gt;&lt;left val=&quot;228&quot;/&gt;&lt;top val=&quot;273&quot;/&gt;&lt;width val=&quot;818&quot;/&gt;&lt;height val=&quot;329&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10&quot;/&gt;&lt;/TableIndex&gt;&lt;/ShapeTextInfo&gt;"/>
  <p:tag name="HTML_SHAPEINFO" val="&lt;ThreeDShapeInfo&gt;&lt;uuid val=&quot;{76597DC1-89B2-47DF-B218-04CA053EF6A6}&quot;/&gt;&lt;isInvalidForFieldText val=&quot;0&quot;/&gt;&lt;Image&gt;&lt;filename val=&quot;C:\Users\delroy\AppData\Local\Temp\CP1647619688328Session\CPTrustFolder1647619688343\PPTImport1647622891140\data\asimages\{76597DC1-89B2-47DF-B218-04CA053EF6A6}_13.png&quot;/&gt;&lt;left val=&quot;233&quot;/&gt;&lt;top val=&quot;100&quot;/&gt;&lt;width val=&quot;813&quot;/&gt;&lt;height val=&quot;126&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3&quot;/&gt;&lt;lineCharCount val=&quot;24&quot;/&gt;&lt;lineCharCount val=&quot;6&quot;/&gt;&lt;lineCharCount val=&quot;42&quot;/&gt;&lt;lineCharCount val=&quot;17&quot;/&gt;&lt;lineCharCount val=&quot;6&quot;/&gt;&lt;lineCharCount val=&quot;1&quot;/&gt;&lt;lineCharCount val=&quot;32&quot;/&gt;&lt;/TableIndex&gt;&lt;/ShapeTextInfo&gt;"/>
  <p:tag name="HTML_SHAPEINFO" val="&lt;ThreeDShapeInfo&gt;&lt;uuid val=&quot;{A50F564B-0733-4057-A70E-7BED3937B5BE}&quot;/&gt;&lt;isInvalidForFieldText val=&quot;0&quot;/&gt;&lt;Image&gt;&lt;filename val=&quot;C:\Users\delroy\AppData\Local\Temp\CP1647619688328Session\CPTrustFolder1647619688343\PPTImport1647622891140\data\asimages\{A50F564B-0733-4057-A70E-7BED3937B5BE}_13.png&quot;/&gt;&lt;left val=&quot;228&quot;/&gt;&lt;top val=&quot;273&quot;/&gt;&lt;width val=&quot;818&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497</TotalTime>
  <Words>1756</Words>
  <Application>Microsoft Office PowerPoint</Application>
  <PresentationFormat>Widescreen</PresentationFormat>
  <Paragraphs>159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Consolas</vt:lpstr>
      <vt:lpstr>Gill Sans MT</vt:lpstr>
      <vt:lpstr>Parcel</vt:lpstr>
      <vt:lpstr>Array 2</vt:lpstr>
      <vt:lpstr>The array class members</vt:lpstr>
      <vt:lpstr>The array constructor</vt:lpstr>
      <vt:lpstr>array indexing functions</vt:lpstr>
      <vt:lpstr>array and Anagram</vt:lpstr>
      <vt:lpstr>Exception Handling</vt:lpstr>
      <vt:lpstr>The test phrases</vt:lpstr>
      <vt:lpstr>Counting the letter occurrences</vt:lpstr>
      <vt:lpstr>Counting the letter occurrences</vt:lpstr>
      <vt:lpstr>Counting the letter occurrences</vt:lpstr>
      <vt:lpstr>Counting the letter occurrences</vt:lpstr>
      <vt:lpstr>Counting the letter occurrences</vt:lpstr>
      <vt:lpstr>Verifying or Rejecting an anagram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 2</dc:title>
  <dc:creator>Delroy Brinkerhoff</dc:creator>
  <cp:lastModifiedBy>delroy</cp:lastModifiedBy>
  <cp:revision>19</cp:revision>
  <dcterms:created xsi:type="dcterms:W3CDTF">2016-07-13T22:03:45Z</dcterms:created>
  <dcterms:modified xsi:type="dcterms:W3CDTF">2025-04-13T02:20:36Z</dcterms:modified>
</cp:coreProperties>
</file>