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3.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4.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5.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04" autoAdjust="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A59E59-94E1-4B71-AF73-D592E9CAC500}" type="datetimeFigureOut">
              <a:rPr lang="en-US" smtClean="0"/>
              <a:t>10/4/2025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2A8844-D40F-49AA-BA46-86853CFEFD1D}" type="slidenum">
              <a:rPr lang="en-US" smtClean="0"/>
              <a:t>‹#›</a:t>
            </a:fld>
            <a:endParaRPr lang="en-US"/>
          </a:p>
        </p:txBody>
      </p:sp>
    </p:spTree>
    <p:extLst>
      <p:ext uri="{BB962C8B-B14F-4D97-AF65-F5344CB8AC3E}">
        <p14:creationId xmlns:p14="http://schemas.microsoft.com/office/powerpoint/2010/main" val="3016380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Computer programs solving real-world problems universally require data. Even moderately sized programs often organize data in complex ways. The C++ Standard Template Library supplies programmers with a wide selection of ready-made, flexible, and well-known data structures for managing complex data.</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1</a:t>
            </a:fld>
            <a:endParaRPr lang="en-US"/>
          </a:p>
        </p:txBody>
      </p:sp>
    </p:spTree>
    <p:extLst>
      <p:ext uri="{BB962C8B-B14F-4D97-AF65-F5344CB8AC3E}">
        <p14:creationId xmlns:p14="http://schemas.microsoft.com/office/powerpoint/2010/main" val="2319445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Single variables, structures, and arrays are examples of relatively simple data structures. Although structures and arrays can be arbitrarily large, the patterns or syntax describing them are small, so the compiler can directly process the fundamental data structures as language primitives.</a:t>
            </a:r>
          </a:p>
          <a:p>
            <a:r>
              <a:rPr lang="en-US" sz="1200" kern="1200" dirty="0">
                <a:solidFill>
                  <a:schemeClr val="tx1"/>
                </a:solidFill>
                <a:effectLst/>
                <a:latin typeface="+mn-lt"/>
                <a:ea typeface="+mn-ea"/>
                <a:cs typeface="+mn-cs"/>
              </a:rPr>
              <a:t>Alternatively, more complex structures, such as lists, stacks, trees, and hash tables, are more complex and irregular in nature. Attempting to make them language primitives would make the compiler impractically large, complex, and slow. Nevertheless, these structures are essential components of programs that manage large volumes of data, making them ideal candidates for inclusion in libraries.</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2</a:t>
            </a:fld>
            <a:endParaRPr lang="en-US"/>
          </a:p>
        </p:txBody>
      </p:sp>
    </p:spTree>
    <p:extLst>
      <p:ext uri="{BB962C8B-B14F-4D97-AF65-F5344CB8AC3E}">
        <p14:creationId xmlns:p14="http://schemas.microsoft.com/office/powerpoint/2010/main" val="4036160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Computer scientists categorize data structures in many ways. For the current discussion, a convenient way to categorize them is as sequential and associative. The distinguishing characteristic between the two is how they access the stored data. Programs access the individual elements stored in a sequential structure by their position, similar to accessing array elements by index. The elements can be single variables or objects with many fields.</a:t>
            </a:r>
          </a:p>
          <a:p>
            <a:r>
              <a:rPr lang="en-US" sz="1200" kern="1200" dirty="0">
                <a:solidFill>
                  <a:schemeClr val="tx1"/>
                </a:solidFill>
                <a:effectLst/>
                <a:latin typeface="+mn-lt"/>
                <a:ea typeface="+mn-ea"/>
                <a:cs typeface="+mn-cs"/>
              </a:rPr>
              <a:t>In contrast, the elements stored in associative structures are objects with at least two fields, but often more. One field represents a key. Associative structures use the key to manage the stored data, and programs use it to retrieve data. For example, imagine that an associative structure stores instances of a Student class. The class may have fields for the student’s name, ID number, address, and other relevant information. Either the name or ID can serve as the key. A program can search the structure for an element with a given key, and if it finds an object matching the key, it can retrieve all the student’s relevant information.</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3</a:t>
            </a:fld>
            <a:endParaRPr lang="en-US"/>
          </a:p>
        </p:txBody>
      </p:sp>
    </p:spTree>
    <p:extLst>
      <p:ext uri="{BB962C8B-B14F-4D97-AF65-F5344CB8AC3E}">
        <p14:creationId xmlns:p14="http://schemas.microsoft.com/office/powerpoint/2010/main" val="2666504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Computer scientists often characterize data structures by the operations they support. Five operations are typical, but support depends on the specific structure. The names of the member functions implementing the operations typically reflect the structure’s organization. For example, programs add new data to a stack with the push function and to a map with the insert function. This example illustrates the names given to the STL vector functions that implement the standard data structure operations.</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4</a:t>
            </a:fld>
            <a:endParaRPr lang="en-US"/>
          </a:p>
        </p:txBody>
      </p:sp>
    </p:spTree>
    <p:extLst>
      <p:ext uri="{BB962C8B-B14F-4D97-AF65-F5344CB8AC3E}">
        <p14:creationId xmlns:p14="http://schemas.microsoft.com/office/powerpoint/2010/main" val="605929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Another distinguishing feature of the STL is its many iterators. Iterators are first and foremost classes. However, the STL implements them as nested classes – a class specified inside another class. This arrangement also nests one scope inside another, so the full name of the inner class consists of the outer and inner class names joined with the scope resolution operator, preventing conflicts if multiple outer classes have iterators with the same name.</a:t>
            </a:r>
          </a:p>
          <a:p>
            <a:r>
              <a:rPr lang="en-US" sz="1200" kern="1200" dirty="0">
                <a:solidFill>
                  <a:schemeClr val="tx1"/>
                </a:solidFill>
                <a:effectLst/>
                <a:latin typeface="+mn-lt"/>
                <a:ea typeface="+mn-ea"/>
                <a:cs typeface="+mn-cs"/>
              </a:rPr>
              <a:t>When instantiated, a nested class can access the private features (variables and functions) of its outer class, allowing programs to access data stored in an STL outer class through its iterator. Programs use iterators to access data stored in a container in an ordered fashion. Furthermore, iterators “remember” their position in the container, allowing programs to retrieve a data item, process it, and return for the next data item when needed.</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5</a:t>
            </a:fld>
            <a:endParaRPr lang="en-US"/>
          </a:p>
        </p:txBody>
      </p:sp>
    </p:spTree>
    <p:extLst>
      <p:ext uri="{BB962C8B-B14F-4D97-AF65-F5344CB8AC3E}">
        <p14:creationId xmlns:p14="http://schemas.microsoft.com/office/powerpoint/2010/main" val="2631832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example continues using the vector class to illustrate iterators. In conjunction with the overloaded not-equal and auto-increment operators, two functions, begin and end, return iterator objects that work together to drive a for-loop. The begin function returns an iterator referring to the first saved element, and the auto-increment operator advances it to the next element. The iterator’s overloaded dereference operator returns the data saved in the container element currently referenced by the iterator.</a:t>
            </a:r>
          </a:p>
          <a:p>
            <a:r>
              <a:rPr lang="en-US" sz="1200" kern="1200" dirty="0">
                <a:solidFill>
                  <a:schemeClr val="tx1"/>
                </a:solidFill>
                <a:effectLst/>
                <a:latin typeface="+mn-lt"/>
                <a:ea typeface="+mn-ea"/>
                <a:cs typeface="+mn-cs"/>
              </a:rPr>
              <a:t>The behavior of the end function is the most challenging aspect of iterator operation. It’s natural to suppose that the end function returns an iterator referencing the last element in a container. However, if that were the case, the not-equal operator would terminate the loop before it could process the final element. The STL solves the problem by creating a “dummy” or sentinel object. The end function refers to the sentinel, and the increment operator advances the begin iterator to it after processing all elements saved in the container.</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6</a:t>
            </a:fld>
            <a:endParaRPr lang="en-US"/>
          </a:p>
        </p:txBody>
      </p:sp>
    </p:spTree>
    <p:extLst>
      <p:ext uri="{BB962C8B-B14F-4D97-AF65-F5344CB8AC3E}">
        <p14:creationId xmlns:p14="http://schemas.microsoft.com/office/powerpoint/2010/main" val="803067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Reverse iterators work similarly to forward iterators. The </a:t>
            </a:r>
            <a:r>
              <a:rPr lang="en-US" sz="1200" kern="1200" dirty="0" err="1">
                <a:solidFill>
                  <a:schemeClr val="tx1"/>
                </a:solidFill>
                <a:effectLst/>
                <a:latin typeface="+mn-lt"/>
                <a:ea typeface="+mn-ea"/>
                <a:cs typeface="+mn-cs"/>
              </a:rPr>
              <a:t>rbegin</a:t>
            </a:r>
            <a:r>
              <a:rPr lang="en-US" sz="1200" kern="1200" dirty="0">
                <a:solidFill>
                  <a:schemeClr val="tx1"/>
                </a:solidFill>
                <a:effectLst/>
                <a:latin typeface="+mn-lt"/>
                <a:ea typeface="+mn-ea"/>
                <a:cs typeface="+mn-cs"/>
              </a:rPr>
              <a:t> function returns an iterator referencing the last container element, while rend returns a sentinel marking the beginning of the structure. The increment operator advances the iterator from right to left, in the reverse direction (relative to the English reading order). Programs access container elements by dereferencing the iterator. Not all containers support iterators, and of those that do, some support forward but not reverse iterators.</a:t>
            </a:r>
          </a:p>
          <a:p>
            <a:endParaRPr lang="en-US" dirty="0"/>
          </a:p>
        </p:txBody>
      </p:sp>
      <p:sp>
        <p:nvSpPr>
          <p:cNvPr id="4" name="Slide Number Placeholder 3"/>
          <p:cNvSpPr>
            <a:spLocks noGrp="1"/>
          </p:cNvSpPr>
          <p:nvPr>
            <p:ph type="sldNum" sz="quarter" idx="5"/>
          </p:nvPr>
        </p:nvSpPr>
        <p:spPr/>
        <p:txBody>
          <a:bodyPr/>
          <a:lstStyle/>
          <a:p>
            <a:fld id="{142A8844-D40F-49AA-BA46-86853CFEFD1D}" type="slidenum">
              <a:rPr lang="en-US" smtClean="0"/>
              <a:t>7</a:t>
            </a:fld>
            <a:endParaRPr lang="en-US"/>
          </a:p>
        </p:txBody>
      </p:sp>
    </p:spTree>
    <p:extLst>
      <p:ext uri="{BB962C8B-B14F-4D97-AF65-F5344CB8AC3E}">
        <p14:creationId xmlns:p14="http://schemas.microsoft.com/office/powerpoint/2010/main" val="165516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10/4/2025</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10/4/2025</a:t>
            </a:fld>
            <a:endParaRPr lang="en-US"/>
          </a:p>
        </p:txBody>
      </p:sp>
      <p:sp>
        <p:nvSpPr>
          <p:cNvPr id="9" name="Footer Placeholder 8"/>
          <p:cNvSpPr>
            <a:spLocks noGrp="1"/>
          </p:cNvSpPr>
          <p:nvPr>
            <p:ph type="ftr" sz="quarter" idx="11"/>
            <p:custDataLst>
              <p:tags r:id="rId5"/>
            </p:custDataLst>
          </p:nvPr>
        </p:nvSpPr>
        <p:spPr/>
        <p:txBody>
          <a:bodyPr/>
          <a:lstStyle/>
          <a:p>
            <a:endParaRPr lang="en-US"/>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10/4/2025</a:t>
            </a:fld>
            <a:endParaRPr lang="en-US"/>
          </a:p>
        </p:txBody>
      </p:sp>
      <p:sp>
        <p:nvSpPr>
          <p:cNvPr id="8" name="Footer Placeholder 7"/>
          <p:cNvSpPr>
            <a:spLocks noGrp="1"/>
          </p:cNvSpPr>
          <p:nvPr>
            <p:ph type="ftr" sz="quarter" idx="11"/>
            <p:custDataLst>
              <p:tags r:id="rId6"/>
            </p:custDataLst>
          </p:nvPr>
        </p:nvSpPr>
        <p:spPr/>
        <p:txBody>
          <a:bodyPr/>
          <a:lstStyle/>
          <a:p>
            <a:endParaRPr lang="en-US"/>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10/4/2025</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10/4/2025</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10/4/2025</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notesSlide" Target="../notesSlides/notesSlide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5.xml"/><Relationship Id="rId5" Type="http://schemas.openxmlformats.org/officeDocument/2006/relationships/tags" Target="../tags/tag32.xml"/><Relationship Id="rId4" Type="http://schemas.openxmlformats.org/officeDocument/2006/relationships/tags" Target="../tags/tag31.xml"/></Relationships>
</file>

<file path=ppt/slides/_rels/slide3.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notesSlide" Target="../notesSlides/notesSlide3.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5.xml"/><Relationship Id="rId5" Type="http://schemas.openxmlformats.org/officeDocument/2006/relationships/tags" Target="../tags/tag37.xml"/><Relationship Id="rId4" Type="http://schemas.openxmlformats.org/officeDocument/2006/relationships/tags" Target="../tags/tag36.xml"/></Relationships>
</file>

<file path=ppt/slides/_rels/slide4.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notesSlide" Target="../notesSlides/notesSlide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Layout" Target="../slideLayouts/slideLayout5.xml"/><Relationship Id="rId5" Type="http://schemas.openxmlformats.org/officeDocument/2006/relationships/tags" Target="../tags/tag42.xml"/><Relationship Id="rId4" Type="http://schemas.openxmlformats.org/officeDocument/2006/relationships/tags" Target="../tags/tag41.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2.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image" Target="../media/image3.png"/><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An Introduction to the STL</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Standard Template Library</a:t>
            </a:r>
          </a:p>
          <a:p>
            <a:r>
              <a:rPr lang="en-US" dirty="0"/>
              <a:t>A library of well-known, frequently-used data structures.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11E6F8-CCE9-7267-7E94-A97EE055195B}"/>
              </a:ext>
            </a:extLst>
          </p:cNvPr>
          <p:cNvSpPr>
            <a:spLocks noGrp="1"/>
          </p:cNvSpPr>
          <p:nvPr>
            <p:ph type="body" idx="1"/>
            <p:custDataLst>
              <p:tags r:id="rId1"/>
            </p:custDataLst>
          </p:nvPr>
        </p:nvSpPr>
        <p:spPr>
          <a:xfrm>
            <a:off x="1583436" y="2313433"/>
            <a:ext cx="4270248" cy="704087"/>
          </a:xfrm>
        </p:spPr>
        <p:txBody>
          <a:bodyPr/>
          <a:lstStyle/>
          <a:p>
            <a:r>
              <a:rPr lang="en-US" dirty="0"/>
              <a:t>Fundamental structures</a:t>
            </a:r>
          </a:p>
        </p:txBody>
      </p:sp>
      <p:sp>
        <p:nvSpPr>
          <p:cNvPr id="3" name="Content Placeholder 2">
            <a:extLst>
              <a:ext uri="{FF2B5EF4-FFF2-40B4-BE49-F238E27FC236}">
                <a16:creationId xmlns:a16="http://schemas.microsoft.com/office/drawing/2014/main" id="{2B287AC2-4C18-245A-5A04-939AA15341A2}"/>
              </a:ext>
            </a:extLst>
          </p:cNvPr>
          <p:cNvSpPr>
            <a:spLocks noGrp="1"/>
          </p:cNvSpPr>
          <p:nvPr>
            <p:ph sz="half" idx="2"/>
            <p:custDataLst>
              <p:tags r:id="rId2"/>
            </p:custDataLst>
          </p:nvPr>
        </p:nvSpPr>
        <p:spPr>
          <a:xfrm>
            <a:off x="1583436" y="3143250"/>
            <a:ext cx="4270248" cy="2596776"/>
          </a:xfrm>
        </p:spPr>
        <p:txBody>
          <a:bodyPr/>
          <a:lstStyle/>
          <a:p>
            <a:r>
              <a:rPr lang="en-US" dirty="0"/>
              <a:t>Processed by the compiler</a:t>
            </a:r>
          </a:p>
          <a:p>
            <a:pPr lvl="1"/>
            <a:r>
              <a:rPr lang="en-US" dirty="0"/>
              <a:t>Simple variables</a:t>
            </a:r>
          </a:p>
          <a:p>
            <a:pPr lvl="1"/>
            <a:r>
              <a:rPr lang="en-US" dirty="0"/>
              <a:t>Structures</a:t>
            </a:r>
          </a:p>
          <a:p>
            <a:pPr lvl="1"/>
            <a:r>
              <a:rPr lang="en-US" dirty="0"/>
              <a:t>Arrays</a:t>
            </a:r>
          </a:p>
        </p:txBody>
      </p:sp>
      <p:sp>
        <p:nvSpPr>
          <p:cNvPr id="4" name="Content Placeholder 3">
            <a:extLst>
              <a:ext uri="{FF2B5EF4-FFF2-40B4-BE49-F238E27FC236}">
                <a16:creationId xmlns:a16="http://schemas.microsoft.com/office/drawing/2014/main" id="{16414C46-475B-26BD-23FF-AE4E8CD0D9EF}"/>
              </a:ext>
            </a:extLst>
          </p:cNvPr>
          <p:cNvSpPr>
            <a:spLocks noGrp="1"/>
          </p:cNvSpPr>
          <p:nvPr>
            <p:ph sz="quarter" idx="4"/>
            <p:custDataLst>
              <p:tags r:id="rId3"/>
            </p:custDataLst>
          </p:nvPr>
        </p:nvSpPr>
        <p:spPr>
          <a:xfrm>
            <a:off x="6338316" y="3143250"/>
            <a:ext cx="4253484" cy="2596776"/>
          </a:xfrm>
        </p:spPr>
        <p:txBody>
          <a:bodyPr/>
          <a:lstStyle/>
          <a:p>
            <a:r>
              <a:rPr lang="en-US" dirty="0"/>
              <a:t>Too complex for the compiler (would make the compiler too big)</a:t>
            </a:r>
          </a:p>
          <a:p>
            <a:pPr lvl="1"/>
            <a:r>
              <a:rPr lang="en-US" dirty="0"/>
              <a:t>Lists</a:t>
            </a:r>
          </a:p>
          <a:p>
            <a:pPr lvl="1"/>
            <a:r>
              <a:rPr lang="en-US" dirty="0"/>
              <a:t>Sequences: vector, stack, queue, deque, etc.</a:t>
            </a:r>
          </a:p>
          <a:p>
            <a:pPr lvl="1"/>
            <a:r>
              <a:rPr lang="en-US" dirty="0"/>
              <a:t>Trees</a:t>
            </a:r>
          </a:p>
          <a:p>
            <a:pPr lvl="1"/>
            <a:r>
              <a:rPr lang="en-US" dirty="0"/>
              <a:t>Hash Tables</a:t>
            </a:r>
          </a:p>
          <a:p>
            <a:pPr lvl="1"/>
            <a:endParaRPr lang="en-US" dirty="0"/>
          </a:p>
        </p:txBody>
      </p:sp>
      <p:sp>
        <p:nvSpPr>
          <p:cNvPr id="5" name="Text Placeholder 4">
            <a:extLst>
              <a:ext uri="{FF2B5EF4-FFF2-40B4-BE49-F238E27FC236}">
                <a16:creationId xmlns:a16="http://schemas.microsoft.com/office/drawing/2014/main" id="{99622EDC-1F55-3046-47E8-BEB77170F239}"/>
              </a:ext>
            </a:extLst>
          </p:cNvPr>
          <p:cNvSpPr>
            <a:spLocks noGrp="1"/>
          </p:cNvSpPr>
          <p:nvPr>
            <p:ph type="body" sz="quarter" idx="13"/>
            <p:custDataLst>
              <p:tags r:id="rId4"/>
            </p:custDataLst>
          </p:nvPr>
        </p:nvSpPr>
        <p:spPr>
          <a:xfrm>
            <a:off x="6338316" y="2313433"/>
            <a:ext cx="4270248" cy="704087"/>
          </a:xfrm>
        </p:spPr>
        <p:txBody>
          <a:bodyPr/>
          <a:lstStyle/>
          <a:p>
            <a:r>
              <a:rPr lang="en-US" dirty="0"/>
              <a:t>Library Structures</a:t>
            </a:r>
          </a:p>
        </p:txBody>
      </p:sp>
      <p:sp>
        <p:nvSpPr>
          <p:cNvPr id="6" name="Title 5">
            <a:extLst>
              <a:ext uri="{FF2B5EF4-FFF2-40B4-BE49-F238E27FC236}">
                <a16:creationId xmlns:a16="http://schemas.microsoft.com/office/drawing/2014/main" id="{194FABFA-31DC-2C6A-78D8-D470A0097B91}"/>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Practical Data Structure Implementations</a:t>
            </a:r>
          </a:p>
        </p:txBody>
      </p:sp>
    </p:spTree>
    <p:extLst>
      <p:ext uri="{BB962C8B-B14F-4D97-AF65-F5344CB8AC3E}">
        <p14:creationId xmlns:p14="http://schemas.microsoft.com/office/powerpoint/2010/main" val="3697664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BE93C8-8ED6-C9B9-B369-7609D354EEB4}"/>
              </a:ext>
            </a:extLst>
          </p:cNvPr>
          <p:cNvSpPr>
            <a:spLocks noGrp="1"/>
          </p:cNvSpPr>
          <p:nvPr>
            <p:ph type="body" idx="1"/>
            <p:custDataLst>
              <p:tags r:id="rId1"/>
            </p:custDataLst>
          </p:nvPr>
        </p:nvSpPr>
        <p:spPr>
          <a:xfrm>
            <a:off x="1583436" y="2313433"/>
            <a:ext cx="4270248" cy="704087"/>
          </a:xfrm>
        </p:spPr>
        <p:txBody>
          <a:bodyPr/>
          <a:lstStyle/>
          <a:p>
            <a:r>
              <a:rPr lang="en-US" dirty="0"/>
              <a:t>Sequential</a:t>
            </a:r>
          </a:p>
        </p:txBody>
      </p:sp>
      <p:sp>
        <p:nvSpPr>
          <p:cNvPr id="3" name="Content Placeholder 2">
            <a:extLst>
              <a:ext uri="{FF2B5EF4-FFF2-40B4-BE49-F238E27FC236}">
                <a16:creationId xmlns:a16="http://schemas.microsoft.com/office/drawing/2014/main" id="{F238F839-C6F7-E96E-B228-C3A34A8CF649}"/>
              </a:ext>
            </a:extLst>
          </p:cNvPr>
          <p:cNvSpPr>
            <a:spLocks noGrp="1"/>
          </p:cNvSpPr>
          <p:nvPr>
            <p:ph sz="half" idx="2"/>
            <p:custDataLst>
              <p:tags r:id="rId2"/>
            </p:custDataLst>
          </p:nvPr>
        </p:nvSpPr>
        <p:spPr>
          <a:xfrm>
            <a:off x="1583436" y="3143250"/>
            <a:ext cx="4270248" cy="2596776"/>
          </a:xfrm>
        </p:spPr>
        <p:txBody>
          <a:bodyPr/>
          <a:lstStyle/>
          <a:p>
            <a:r>
              <a:rPr lang="en-US" dirty="0"/>
              <a:t>Elements accessed by position</a:t>
            </a:r>
          </a:p>
          <a:p>
            <a:pPr lvl="1"/>
            <a:r>
              <a:rPr lang="en-US" dirty="0"/>
              <a:t>Like an array index</a:t>
            </a:r>
          </a:p>
          <a:p>
            <a:pPr lvl="1"/>
            <a:r>
              <a:rPr lang="en-US" dirty="0"/>
              <a:t>insert(element, index)</a:t>
            </a:r>
          </a:p>
          <a:p>
            <a:pPr lvl="1"/>
            <a:r>
              <a:rPr lang="en-US" dirty="0"/>
              <a:t>remove(index)</a:t>
            </a:r>
          </a:p>
          <a:p>
            <a:pPr lvl="1"/>
            <a:r>
              <a:rPr lang="en-US" dirty="0"/>
              <a:t>at(index)</a:t>
            </a:r>
          </a:p>
          <a:p>
            <a:pPr lvl="1"/>
            <a:r>
              <a:rPr lang="en-US" dirty="0"/>
              <a:t>front</a:t>
            </a:r>
          </a:p>
          <a:p>
            <a:pPr lvl="1"/>
            <a:r>
              <a:rPr lang="en-US" dirty="0"/>
              <a:t>back</a:t>
            </a:r>
          </a:p>
        </p:txBody>
      </p:sp>
      <p:sp>
        <p:nvSpPr>
          <p:cNvPr id="4" name="Content Placeholder 3">
            <a:extLst>
              <a:ext uri="{FF2B5EF4-FFF2-40B4-BE49-F238E27FC236}">
                <a16:creationId xmlns:a16="http://schemas.microsoft.com/office/drawing/2014/main" id="{71E18133-C50F-EDCC-A70F-5AAA37D0C457}"/>
              </a:ext>
            </a:extLst>
          </p:cNvPr>
          <p:cNvSpPr>
            <a:spLocks noGrp="1"/>
          </p:cNvSpPr>
          <p:nvPr>
            <p:ph sz="quarter" idx="4"/>
            <p:custDataLst>
              <p:tags r:id="rId3"/>
            </p:custDataLst>
          </p:nvPr>
        </p:nvSpPr>
        <p:spPr>
          <a:xfrm>
            <a:off x="6338316" y="3143250"/>
            <a:ext cx="4253484" cy="2596776"/>
          </a:xfrm>
        </p:spPr>
        <p:txBody>
          <a:bodyPr/>
          <a:lstStyle/>
          <a:p>
            <a:r>
              <a:rPr lang="en-US" dirty="0"/>
              <a:t>Elements are an aggregate type</a:t>
            </a:r>
          </a:p>
          <a:p>
            <a:pPr lvl="1"/>
            <a:r>
              <a:rPr lang="en-US" dirty="0"/>
              <a:t>Structure object</a:t>
            </a:r>
          </a:p>
          <a:p>
            <a:pPr lvl="1"/>
            <a:r>
              <a:rPr lang="en-US" dirty="0"/>
              <a:t>Class object</a:t>
            </a:r>
          </a:p>
          <a:p>
            <a:r>
              <a:rPr lang="en-US" dirty="0"/>
              <a:t>One field is a </a:t>
            </a:r>
            <a:r>
              <a:rPr lang="en-US" i="1" dirty="0"/>
              <a:t>key</a:t>
            </a:r>
          </a:p>
          <a:p>
            <a:r>
              <a:rPr lang="en-US" dirty="0"/>
              <a:t>Programs search for the key, and if found, retrieve all data (fields) associated with it.</a:t>
            </a:r>
          </a:p>
        </p:txBody>
      </p:sp>
      <p:sp>
        <p:nvSpPr>
          <p:cNvPr id="5" name="Text Placeholder 4">
            <a:extLst>
              <a:ext uri="{FF2B5EF4-FFF2-40B4-BE49-F238E27FC236}">
                <a16:creationId xmlns:a16="http://schemas.microsoft.com/office/drawing/2014/main" id="{B3B7CBDB-52F7-3369-B51C-04BE8558E0E9}"/>
              </a:ext>
            </a:extLst>
          </p:cNvPr>
          <p:cNvSpPr>
            <a:spLocks noGrp="1"/>
          </p:cNvSpPr>
          <p:nvPr>
            <p:ph type="body" sz="quarter" idx="13"/>
            <p:custDataLst>
              <p:tags r:id="rId4"/>
            </p:custDataLst>
          </p:nvPr>
        </p:nvSpPr>
        <p:spPr>
          <a:xfrm>
            <a:off x="6338316" y="2313433"/>
            <a:ext cx="4270248" cy="704087"/>
          </a:xfrm>
        </p:spPr>
        <p:txBody>
          <a:bodyPr/>
          <a:lstStyle/>
          <a:p>
            <a:r>
              <a:rPr lang="en-US" dirty="0"/>
              <a:t>Associative</a:t>
            </a:r>
          </a:p>
        </p:txBody>
      </p:sp>
      <p:sp>
        <p:nvSpPr>
          <p:cNvPr id="6" name="Title 5">
            <a:extLst>
              <a:ext uri="{FF2B5EF4-FFF2-40B4-BE49-F238E27FC236}">
                <a16:creationId xmlns:a16="http://schemas.microsoft.com/office/drawing/2014/main" id="{6EC583E4-1526-7045-B72F-18B64A9470A6}"/>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Categorizing Data Structures</a:t>
            </a:r>
          </a:p>
        </p:txBody>
      </p:sp>
    </p:spTree>
    <p:extLst>
      <p:ext uri="{BB962C8B-B14F-4D97-AF65-F5344CB8AC3E}">
        <p14:creationId xmlns:p14="http://schemas.microsoft.com/office/powerpoint/2010/main" val="3843824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39B4982-22C1-94D7-5C96-2A1C380442AE}"/>
              </a:ext>
            </a:extLst>
          </p:cNvPr>
          <p:cNvSpPr>
            <a:spLocks noGrp="1"/>
          </p:cNvSpPr>
          <p:nvPr>
            <p:ph type="body" idx="1"/>
            <p:custDataLst>
              <p:tags r:id="rId1"/>
            </p:custDataLst>
          </p:nvPr>
        </p:nvSpPr>
        <p:spPr>
          <a:xfrm>
            <a:off x="1583436" y="2313433"/>
            <a:ext cx="4270248" cy="704087"/>
          </a:xfrm>
        </p:spPr>
        <p:txBody>
          <a:bodyPr/>
          <a:lstStyle/>
          <a:p>
            <a:r>
              <a:rPr lang="en-US" dirty="0"/>
              <a:t>General</a:t>
            </a:r>
          </a:p>
        </p:txBody>
      </p:sp>
      <p:sp>
        <p:nvSpPr>
          <p:cNvPr id="3" name="Content Placeholder 2">
            <a:extLst>
              <a:ext uri="{FF2B5EF4-FFF2-40B4-BE49-F238E27FC236}">
                <a16:creationId xmlns:a16="http://schemas.microsoft.com/office/drawing/2014/main" id="{DF4D9B30-36A6-58B4-A661-757D2F19F1AA}"/>
              </a:ext>
            </a:extLst>
          </p:cNvPr>
          <p:cNvSpPr>
            <a:spLocks noGrp="1"/>
          </p:cNvSpPr>
          <p:nvPr>
            <p:ph sz="half" idx="2"/>
            <p:custDataLst>
              <p:tags r:id="rId2"/>
            </p:custDataLst>
          </p:nvPr>
        </p:nvSpPr>
        <p:spPr>
          <a:xfrm>
            <a:off x="1583436" y="3143250"/>
            <a:ext cx="4270248" cy="2596776"/>
          </a:xfrm>
        </p:spPr>
        <p:txBody>
          <a:bodyPr/>
          <a:lstStyle/>
          <a:p>
            <a:r>
              <a:rPr lang="en-US" dirty="0"/>
              <a:t>Create</a:t>
            </a:r>
          </a:p>
          <a:p>
            <a:r>
              <a:rPr lang="en-US" dirty="0"/>
              <a:t>Destroy</a:t>
            </a:r>
          </a:p>
          <a:p>
            <a:r>
              <a:rPr lang="en-US" dirty="0"/>
              <a:t>Insert</a:t>
            </a:r>
          </a:p>
          <a:p>
            <a:r>
              <a:rPr lang="en-US" dirty="0"/>
              <a:t>Access (search or find)</a:t>
            </a:r>
          </a:p>
          <a:p>
            <a:r>
              <a:rPr lang="en-US" dirty="0"/>
              <a:t>Remove</a:t>
            </a:r>
          </a:p>
        </p:txBody>
      </p:sp>
      <p:sp>
        <p:nvSpPr>
          <p:cNvPr id="4" name="Content Placeholder 3">
            <a:extLst>
              <a:ext uri="{FF2B5EF4-FFF2-40B4-BE49-F238E27FC236}">
                <a16:creationId xmlns:a16="http://schemas.microsoft.com/office/drawing/2014/main" id="{7B68E973-5CA2-C9FC-5B32-429546E4C19D}"/>
              </a:ext>
            </a:extLst>
          </p:cNvPr>
          <p:cNvSpPr>
            <a:spLocks noGrp="1"/>
          </p:cNvSpPr>
          <p:nvPr>
            <p:ph sz="quarter" idx="4"/>
            <p:custDataLst>
              <p:tags r:id="rId3"/>
            </p:custDataLst>
          </p:nvPr>
        </p:nvSpPr>
        <p:spPr>
          <a:xfrm>
            <a:off x="6338316" y="3143250"/>
            <a:ext cx="4253484" cy="2596776"/>
          </a:xfrm>
        </p:spPr>
        <p:txBody>
          <a:bodyPr/>
          <a:lstStyle/>
          <a:p>
            <a:r>
              <a:rPr lang="en-US" dirty="0"/>
              <a:t>Constructor</a:t>
            </a:r>
          </a:p>
          <a:p>
            <a:r>
              <a:rPr lang="en-US" dirty="0"/>
              <a:t>Destructor</a:t>
            </a:r>
          </a:p>
          <a:p>
            <a:r>
              <a:rPr lang="en-US" dirty="0" err="1">
                <a:latin typeface="Consolas" panose="020B0609020204030204" pitchFamily="49" charset="0"/>
              </a:rPr>
              <a:t>push_back</a:t>
            </a:r>
            <a:r>
              <a:rPr lang="en-US" dirty="0">
                <a:latin typeface="Consolas" panose="020B0609020204030204" pitchFamily="49" charset="0"/>
              </a:rPr>
              <a:t>(e), insert(pos, e)</a:t>
            </a:r>
          </a:p>
          <a:p>
            <a:r>
              <a:rPr lang="en-US" dirty="0">
                <a:latin typeface="Consolas" panose="020B0609020204030204" pitchFamily="49" charset="0"/>
              </a:rPr>
              <a:t>operator[</a:t>
            </a:r>
            <a:r>
              <a:rPr lang="en-US" dirty="0" err="1">
                <a:latin typeface="Consolas" panose="020B0609020204030204" pitchFamily="49" charset="0"/>
              </a:rPr>
              <a:t>i</a:t>
            </a:r>
            <a:r>
              <a:rPr lang="en-US" dirty="0">
                <a:latin typeface="Consolas" panose="020B0609020204030204" pitchFamily="49" charset="0"/>
              </a:rPr>
              <a:t>], front(), back()</a:t>
            </a:r>
          </a:p>
          <a:p>
            <a:r>
              <a:rPr lang="en-US" dirty="0" err="1">
                <a:latin typeface="Consolas" panose="020B0609020204030204" pitchFamily="49" charset="0"/>
              </a:rPr>
              <a:t>pop_back</a:t>
            </a:r>
            <a:r>
              <a:rPr lang="en-US" dirty="0">
                <a:latin typeface="Consolas" panose="020B0609020204030204" pitchFamily="49" charset="0"/>
              </a:rPr>
              <a:t>(), erase(), clear()</a:t>
            </a:r>
          </a:p>
        </p:txBody>
      </p:sp>
      <p:sp>
        <p:nvSpPr>
          <p:cNvPr id="5" name="Text Placeholder 4">
            <a:extLst>
              <a:ext uri="{FF2B5EF4-FFF2-40B4-BE49-F238E27FC236}">
                <a16:creationId xmlns:a16="http://schemas.microsoft.com/office/drawing/2014/main" id="{CD5900BE-7FC0-6DB9-6A71-484987CAE827}"/>
              </a:ext>
            </a:extLst>
          </p:cNvPr>
          <p:cNvSpPr>
            <a:spLocks noGrp="1"/>
          </p:cNvSpPr>
          <p:nvPr>
            <p:ph type="body" sz="quarter" idx="13"/>
            <p:custDataLst>
              <p:tags r:id="rId4"/>
            </p:custDataLst>
          </p:nvPr>
        </p:nvSpPr>
        <p:spPr>
          <a:xfrm>
            <a:off x="6338316" y="2313433"/>
            <a:ext cx="4270248" cy="704087"/>
          </a:xfrm>
        </p:spPr>
        <p:txBody>
          <a:bodyPr/>
          <a:lstStyle/>
          <a:p>
            <a:r>
              <a:rPr lang="en-US" dirty="0"/>
              <a:t>STL </a:t>
            </a:r>
            <a:r>
              <a:rPr lang="en-US" cap="none" dirty="0">
                <a:latin typeface="Consolas" panose="020B0609020204030204" pitchFamily="49" charset="0"/>
              </a:rPr>
              <a:t>vector</a:t>
            </a:r>
            <a:endParaRPr lang="en-US" dirty="0">
              <a:latin typeface="Consolas" panose="020B0609020204030204" pitchFamily="49" charset="0"/>
            </a:endParaRPr>
          </a:p>
        </p:txBody>
      </p:sp>
      <p:sp>
        <p:nvSpPr>
          <p:cNvPr id="6" name="Title 5">
            <a:extLst>
              <a:ext uri="{FF2B5EF4-FFF2-40B4-BE49-F238E27FC236}">
                <a16:creationId xmlns:a16="http://schemas.microsoft.com/office/drawing/2014/main" id="{58F868F0-0B93-D087-BE99-9BF37A760AE0}"/>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Data structure operations</a:t>
            </a:r>
          </a:p>
        </p:txBody>
      </p:sp>
    </p:spTree>
    <p:extLst>
      <p:ext uri="{BB962C8B-B14F-4D97-AF65-F5344CB8AC3E}">
        <p14:creationId xmlns:p14="http://schemas.microsoft.com/office/powerpoint/2010/main" val="1475849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B5AE3-2014-A516-BEA8-EF918671607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STL Iterators</a:t>
            </a:r>
          </a:p>
        </p:txBody>
      </p:sp>
      <p:sp>
        <p:nvSpPr>
          <p:cNvPr id="4" name="Content Placeholder 3">
            <a:extLst>
              <a:ext uri="{FF2B5EF4-FFF2-40B4-BE49-F238E27FC236}">
                <a16:creationId xmlns:a16="http://schemas.microsoft.com/office/drawing/2014/main" id="{BEC66F3E-8AA5-696D-ECE0-B0DE6F303AD4}"/>
              </a:ext>
            </a:extLst>
          </p:cNvPr>
          <p:cNvSpPr>
            <a:spLocks noGrp="1"/>
          </p:cNvSpPr>
          <p:nvPr>
            <p:ph sz="half" idx="2"/>
            <p:custDataLst>
              <p:tags r:id="rId2"/>
            </p:custDataLst>
          </p:nvPr>
        </p:nvSpPr>
        <p:spPr>
          <a:xfrm>
            <a:off x="6338315" y="2638044"/>
            <a:ext cx="4270247" cy="3101982"/>
          </a:xfrm>
        </p:spPr>
        <p:txBody>
          <a:bodyPr/>
          <a:lstStyle/>
          <a:p>
            <a:r>
              <a:rPr lang="en-US" dirty="0"/>
              <a:t>STL containers implement iterators as nested classes</a:t>
            </a:r>
          </a:p>
          <a:p>
            <a:r>
              <a:rPr lang="en-US" dirty="0">
                <a:latin typeface="Consolas" panose="020B0609020204030204" pitchFamily="49" charset="0"/>
              </a:rPr>
              <a:t>Outer::Nested</a:t>
            </a:r>
          </a:p>
          <a:p>
            <a:r>
              <a:rPr lang="en-US" dirty="0"/>
              <a:t>Each container has its own iterator</a:t>
            </a:r>
          </a:p>
          <a:p>
            <a:r>
              <a:rPr lang="en-US" dirty="0"/>
              <a:t>Nested classes can access the outer class’s private features (data and functions)</a:t>
            </a:r>
          </a:p>
          <a:p>
            <a:r>
              <a:rPr lang="en-US" dirty="0"/>
              <a:t>Iterators “remember where they are” in the data structure</a:t>
            </a:r>
          </a:p>
          <a:p>
            <a:endParaRPr lang="en-US" dirty="0"/>
          </a:p>
        </p:txBody>
      </p:sp>
      <p:pic>
        <p:nvPicPr>
          <p:cNvPr id="10" name="Content Placeholder 9">
            <a:extLst>
              <a:ext uri="{FF2B5EF4-FFF2-40B4-BE49-F238E27FC236}">
                <a16:creationId xmlns:a16="http://schemas.microsoft.com/office/drawing/2014/main" id="{B693EC75-2D5E-945C-E20D-8DFE5486A325}"/>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2231137" y="2521459"/>
            <a:ext cx="2419576" cy="2715849"/>
          </a:xfrm>
        </p:spPr>
      </p:pic>
    </p:spTree>
    <p:extLst>
      <p:ext uri="{BB962C8B-B14F-4D97-AF65-F5344CB8AC3E}">
        <p14:creationId xmlns:p14="http://schemas.microsoft.com/office/powerpoint/2010/main" val="3938459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C0598-24CD-87FD-997D-A6A8A6D3065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Forward Iterators</a:t>
            </a:r>
          </a:p>
        </p:txBody>
      </p:sp>
      <p:sp>
        <p:nvSpPr>
          <p:cNvPr id="3" name="Content Placeholder 2">
            <a:extLst>
              <a:ext uri="{FF2B5EF4-FFF2-40B4-BE49-F238E27FC236}">
                <a16:creationId xmlns:a16="http://schemas.microsoft.com/office/drawing/2014/main" id="{67F2F037-40D2-002E-6A4F-447E997DA6EA}"/>
              </a:ext>
            </a:extLst>
          </p:cNvPr>
          <p:cNvSpPr>
            <a:spLocks noGrp="1"/>
          </p:cNvSpPr>
          <p:nvPr>
            <p:ph sz="half" idx="1"/>
            <p:custDataLst>
              <p:tags r:id="rId2"/>
            </p:custDataLst>
          </p:nvPr>
        </p:nvSpPr>
        <p:spPr>
          <a:xfrm>
            <a:off x="615636" y="2638044"/>
            <a:ext cx="5893806" cy="3101982"/>
          </a:xfrm>
        </p:spPr>
        <p:txBody>
          <a:bodyPr/>
          <a:lstStyle/>
          <a:p>
            <a:r>
              <a:rPr lang="en-US" dirty="0">
                <a:latin typeface="Consolas" panose="020B0609020204030204" pitchFamily="49" charset="0"/>
              </a:rPr>
              <a:t>vector&lt;int&gt;::iterator</a:t>
            </a:r>
          </a:p>
          <a:p>
            <a:pPr lvl="1"/>
            <a:r>
              <a:rPr lang="en-US" dirty="0">
                <a:latin typeface="Consolas" panose="020B0609020204030204" pitchFamily="49" charset="0"/>
              </a:rPr>
              <a:t>begin()</a:t>
            </a:r>
          </a:p>
          <a:p>
            <a:pPr lvl="1"/>
            <a:r>
              <a:rPr lang="en-US" dirty="0">
                <a:latin typeface="Consolas" panose="020B0609020204030204" pitchFamily="49" charset="0"/>
              </a:rPr>
              <a:t>end()</a:t>
            </a:r>
          </a:p>
          <a:p>
            <a:r>
              <a:rPr lang="nn-NO" dirty="0">
                <a:latin typeface="Consolas" panose="020B0609020204030204" pitchFamily="49" charset="0"/>
              </a:rPr>
              <a:t>for (auto i = v.begin(); i != v.end(); i++)</a:t>
            </a:r>
          </a:p>
          <a:p>
            <a:pPr marL="0" indent="0">
              <a:spcBef>
                <a:spcPts val="0"/>
              </a:spcBef>
              <a:buNone/>
            </a:pPr>
            <a:r>
              <a:rPr lang="nn-NO" dirty="0">
                <a:latin typeface="Consolas" panose="020B0609020204030204" pitchFamily="49" charset="0"/>
              </a:rPr>
              <a:t>         cout &lt;&lt; *i &lt;&lt; " ";</a:t>
            </a:r>
            <a:endParaRPr lang="en-US" dirty="0">
              <a:latin typeface="Consolas" panose="020B0609020204030204" pitchFamily="49" charset="0"/>
            </a:endParaRPr>
          </a:p>
        </p:txBody>
      </p:sp>
      <p:pic>
        <p:nvPicPr>
          <p:cNvPr id="6" name="Content Placeholder 5">
            <a:extLst>
              <a:ext uri="{FF2B5EF4-FFF2-40B4-BE49-F238E27FC236}">
                <a16:creationId xmlns:a16="http://schemas.microsoft.com/office/drawing/2014/main" id="{2F5D0FC0-CA1C-7529-CAED-6D8EC553FBD3}"/>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771992" y="3204927"/>
            <a:ext cx="3934888" cy="1591500"/>
          </a:xfrm>
        </p:spPr>
      </p:pic>
    </p:spTree>
    <p:extLst>
      <p:ext uri="{BB962C8B-B14F-4D97-AF65-F5344CB8AC3E}">
        <p14:creationId xmlns:p14="http://schemas.microsoft.com/office/powerpoint/2010/main" val="1149478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C7966-0574-E55B-51ED-7E0641D113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1CE773-E0FD-B389-6EC7-B1711EB6E4D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Reverse Iterators</a:t>
            </a:r>
          </a:p>
        </p:txBody>
      </p:sp>
      <p:sp>
        <p:nvSpPr>
          <p:cNvPr id="3" name="Content Placeholder 2">
            <a:extLst>
              <a:ext uri="{FF2B5EF4-FFF2-40B4-BE49-F238E27FC236}">
                <a16:creationId xmlns:a16="http://schemas.microsoft.com/office/drawing/2014/main" id="{F7A94A25-7551-DD65-A201-C13555DC304A}"/>
              </a:ext>
            </a:extLst>
          </p:cNvPr>
          <p:cNvSpPr>
            <a:spLocks noGrp="1"/>
          </p:cNvSpPr>
          <p:nvPr>
            <p:ph sz="half" idx="1"/>
            <p:custDataLst>
              <p:tags r:id="rId2"/>
            </p:custDataLst>
          </p:nvPr>
        </p:nvSpPr>
        <p:spPr>
          <a:xfrm>
            <a:off x="615636" y="2638044"/>
            <a:ext cx="6092982" cy="3101982"/>
          </a:xfrm>
        </p:spPr>
        <p:txBody>
          <a:bodyPr/>
          <a:lstStyle/>
          <a:p>
            <a:r>
              <a:rPr lang="en-US" dirty="0">
                <a:latin typeface="Consolas" panose="020B0609020204030204" pitchFamily="49" charset="0"/>
              </a:rPr>
              <a:t>vector&lt;int&gt;::iterator</a:t>
            </a:r>
          </a:p>
          <a:p>
            <a:pPr lvl="1"/>
            <a:r>
              <a:rPr lang="en-US" dirty="0" err="1">
                <a:latin typeface="Consolas" panose="020B0609020204030204" pitchFamily="49" charset="0"/>
              </a:rPr>
              <a:t>rbegin</a:t>
            </a:r>
            <a:r>
              <a:rPr lang="en-US" dirty="0">
                <a:latin typeface="Consolas" panose="020B0609020204030204" pitchFamily="49" charset="0"/>
              </a:rPr>
              <a:t>()</a:t>
            </a:r>
          </a:p>
          <a:p>
            <a:pPr lvl="1"/>
            <a:r>
              <a:rPr lang="en-US" dirty="0">
                <a:latin typeface="Consolas" panose="020B0609020204030204" pitchFamily="49" charset="0"/>
              </a:rPr>
              <a:t>rend()</a:t>
            </a:r>
          </a:p>
          <a:p>
            <a:r>
              <a:rPr lang="nn-NO" dirty="0">
                <a:latin typeface="Consolas" panose="020B0609020204030204" pitchFamily="49" charset="0"/>
              </a:rPr>
              <a:t>for (auto i = v.rbegin(); i != v.rend(); i++)</a:t>
            </a:r>
          </a:p>
          <a:p>
            <a:pPr marL="0" indent="0">
              <a:spcBef>
                <a:spcPts val="0"/>
              </a:spcBef>
              <a:buNone/>
            </a:pPr>
            <a:r>
              <a:rPr lang="nn-NO" dirty="0">
                <a:latin typeface="Consolas" panose="020B0609020204030204" pitchFamily="49" charset="0"/>
              </a:rPr>
              <a:t>         cout &lt;&lt; *i &lt;&lt; " ";</a:t>
            </a:r>
            <a:endParaRPr lang="en-US" dirty="0">
              <a:latin typeface="Consolas" panose="020B0609020204030204" pitchFamily="49" charset="0"/>
            </a:endParaRPr>
          </a:p>
        </p:txBody>
      </p:sp>
      <p:pic>
        <p:nvPicPr>
          <p:cNvPr id="8" name="Content Placeholder 7">
            <a:extLst>
              <a:ext uri="{FF2B5EF4-FFF2-40B4-BE49-F238E27FC236}">
                <a16:creationId xmlns:a16="http://schemas.microsoft.com/office/drawing/2014/main" id="{679532FC-24B3-B960-7304-1BC97E539DDF}"/>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613063" y="3319607"/>
            <a:ext cx="4051920" cy="1605478"/>
          </a:xfrm>
        </p:spPr>
      </p:pic>
    </p:spTree>
    <p:extLst>
      <p:ext uri="{BB962C8B-B14F-4D97-AF65-F5344CB8AC3E}">
        <p14:creationId xmlns:p14="http://schemas.microsoft.com/office/powerpoint/2010/main" val="40830059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PRESENTER_DUMMYTAG" val="&lt;DummyForForceWrite&gt;&lt;/DummyForForceWrite&gt;"/>
  <p:tag name="HTML_SHAPEINFO" val="&lt;ThreeDShapeInfo&gt;&lt;uuid val=&quot;{B8082407-ACFD-4590-B3E7-0CF3EA485A95}&quot;/&gt;&lt;isInvalidForFieldText val=&quot;0&quot;/&gt;&lt;Image&gt;&lt;filename val=&quot;C:\Users\delroy\AppData\Local\Temp\CP198289481000Session\CPTrustFolder198289481000\PPTImport1982810497171\data\asimages\{B8082407-ACFD-4590-B3E7-0CF3EA485A95}_1.png&quot;/&gt;&lt;left val=&quot;167&quot;/&gt;&lt;top val=&quot;249&quot;/&gt;&lt;width val=&quot;945&quot;/&gt;&lt;height val=&quot;17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0&quot;/&gt;&lt;lineCharCount val=&quot;57&quot;/&gt;&lt;/TableIndex&gt;&lt;/ShapeTextInfo&gt;"/>
  <p:tag name="PRESENTER_DUMMYTAG" val="&lt;DummyForForceWrite&gt;&lt;/DummyForForceWrite&gt;"/>
  <p:tag name="HTML_SHAPEINFO" val="&lt;ThreeDShapeInfo&gt;&lt;uuid val=&quot;{4494694E-53CA-4FEB-9CEB-4BAB92918F15}&quot;/&gt;&lt;isInvalidForFieldText val=&quot;0&quot;/&gt;&lt;Image&gt;&lt;filename val=&quot;C:\Users\delroy\AppData\Local\Temp\CP198289481000Session\CPTrustFolder198289481000\PPTImport1982810497171\data\asimages\{4494694E-53CA-4FEB-9CEB-4BAB92918F15}_1.png&quot;/&gt;&lt;left val=&quot;282&quot;/&gt;&lt;top val=&quot;452&quot;/&gt;&lt;width val=&quot;715&quot;/&gt;&lt;height val=&quot;135&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9F478755-38B5-4392-B150-5816DBBCB22E}&quot;/&gt;&lt;isInvalidForFieldText val=&quot;0&quot;/&gt;&lt;Image&gt;&lt;filename val=&quot;C:\Users\delroy\AppData\Local\Temp\CP198289481000Session\CPTrustFolder198289481000\PPTImport1982810497171\data\asimages\{9F478755-38B5-4392-B150-5816DBBCB22E}_1.png&quot;/&gt;&lt;left val=&quot;167&quot;/&gt;&lt;top val=&quot;647&quot;/&gt;&lt;width val=&quot;159&quot;/&gt;&lt;height val=&quot;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97589501-6F4D-49E6-B8C4-B83046B0C56E}&quot;/&gt;&lt;isInvalidForFieldText val=&quot;0&quot;/&gt;&lt;Image&gt;&lt;filename val=&quot;C:\Users\delroy\AppData\Local\Temp\CP198289481000Session\CPTrustFolder198289481000\PPTImport1982810497171\data\asimages\{97589501-6F4D-49E6-B8C4-B83046B0C56E}_2.png&quot;/&gt;&lt;left val=&quot;165&quot;/&gt;&lt;top val=&quot;242&quot;/&gt;&lt;width val=&quot;449&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6&quot;/&gt;&lt;lineCharCount val=&quot;17&quot;/&gt;&lt;lineCharCount val=&quot;11&quot;/&gt;&lt;lineCharCount val=&quot;6&quot;/&gt;&lt;/TableIndex&gt;&lt;/ShapeTextInfo&gt;"/>
  <p:tag name="HTML_SHAPEINFO" val="&lt;ThreeDShapeInfo&gt;&lt;uuid val=&quot;{E5B6DCFF-5058-4AD0-94CC-6EAF16AB9B8B}&quot;/&gt;&lt;isInvalidForFieldText val=&quot;0&quot;/&gt;&lt;Image&gt;&lt;filename val=&quot;C:\Users\delroy\AppData\Local\Temp\CP198289481000Session\CPTrustFolder198289481000\PPTImport1982810497171\data\asimages\{E5B6DCFF-5058-4AD0-94CC-6EAF16AB9B8B}_2.png&quot;/&gt;&lt;left val=&quot;161&quot;/&gt;&lt;top val=&quot;326&quot;/&gt;&lt;width val=&quot;453&quot;/&gt;&lt;height val=&quot;27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6&quot;/&gt;&lt;lineCharCount val=&quot;27&quot;/&gt;&lt;lineCharCount val=&quot;6&quot;/&gt;&lt;lineCharCount val=&quot;45&quot;/&gt;&lt;lineCharCount val=&quot;6&quot;/&gt;&lt;lineCharCount val=&quot;12&quot;/&gt;&lt;/TableIndex&gt;&lt;/ShapeTextInfo&gt;"/>
  <p:tag name="HTML_SHAPEINFO" val="&lt;ThreeDShapeInfo&gt;&lt;uuid val=&quot;{5915877F-5646-4EB8-BEF4-A77CFF1A0455}&quot;/&gt;&lt;isInvalidForFieldText val=&quot;0&quot;/&gt;&lt;Image&gt;&lt;filename val=&quot;C:\Users\delroy\AppData\Local\Temp\CP198289481000Session\CPTrustFolder198289481000\PPTImport1982810497171\data\asimages\{5915877F-5646-4EB8-BEF4-A77CFF1A0455}_2.png&quot;/&gt;&lt;left val=&quot;660&quot;/&gt;&lt;top val=&quot;326&quot;/&gt;&lt;width val=&quot;452&quot;/&gt;&lt;height val=&quot;27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A7434CC6-D752-4C1A-A985-3E0FF513ED17}&quot;/&gt;&lt;isInvalidForFieldText val=&quot;0&quot;/&gt;&lt;Image&gt;&lt;filename val=&quot;C:\Users\delroy\AppData\Local\Temp\CP198289481000Session\CPTrustFolder198289481000\PPTImport1982810497171\data\asimages\{A7434CC6-D752-4C1A-A985-3E0FF513ED17}_2.png&quot;/&gt;&lt;left val=&quot;664&quot;/&gt;&lt;top val=&quot;242&quot;/&gt;&lt;width val=&quot;449&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15&quot;/&gt;&lt;/TableIndex&gt;&lt;/ShapeTextInfo&gt;"/>
  <p:tag name="HTML_SHAPEINFO" val="&lt;ThreeDShapeInfo&gt;&lt;uuid val=&quot;{F57719E2-7760-4A48-B99C-F8BD9A7E314E}&quot;/&gt;&lt;isInvalidForFieldText val=&quot;0&quot;/&gt;&lt;Image&gt;&lt;filename val=&quot;C:\Users\delroy\AppData\Local\Temp\CP198289481000Session\CPTrustFolder198289481000\PPTImport1982810497171\data\asimages\{F57719E2-7760-4A48-B99C-F8BD9A7E314E}_2.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A44D1940-7FDF-440F-9703-1B4E4194B2B4}&quot;/&gt;&lt;isInvalidForFieldText val=&quot;0&quot;/&gt;&lt;Image&gt;&lt;filename val=&quot;C:\Users\delroy\AppData\Local\Temp\CP198289481000Session\CPTrustFolder198289481000\PPTImport1982810497171\data\asimages\{A44D1940-7FDF-440F-9703-1B4E4194B2B4}_3.png&quot;/&gt;&lt;left val=&quot;165&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0&quot;/&gt;&lt;lineCharCount val=&quot;20&quot;/&gt;&lt;lineCharCount val=&quot;23&quot;/&gt;&lt;lineCharCount val=&quot;14&quot;/&gt;&lt;lineCharCount val=&quot;10&quot;/&gt;&lt;lineCharCount val=&quot;6&quot;/&gt;&lt;lineCharCount val=&quot;4&quot;/&gt;&lt;/TableIndex&gt;&lt;/ShapeTextInfo&gt;"/>
  <p:tag name="HTML_SHAPEINFO" val="&lt;ThreeDShapeInfo&gt;&lt;uuid val=&quot;{37AA2E72-8A97-4402-8DF8-2333B739F9B3}&quot;/&gt;&lt;isInvalidForFieldText val=&quot;0&quot;/&gt;&lt;Image&gt;&lt;filename val=&quot;C:\Users\delroy\AppData\Local\Temp\CP198289481000Session\CPTrustFolder198289481000\PPTImport1982810497171\data\asimages\{37AA2E72-8A97-4402-8DF8-2333B739F9B3}_3.png&quot;/&gt;&lt;left val=&quot;161&quot;/&gt;&lt;top val=&quot;326&quot;/&gt;&lt;width val=&quot;453&quot;/&gt;&lt;height val=&quot;284&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1&quot;/&gt;&lt;lineCharCount val=&quot;17&quot;/&gt;&lt;lineCharCount val=&quot;13&quot;/&gt;&lt;lineCharCount val=&quot;19&quot;/&gt;&lt;lineCharCount val=&quot;43&quot;/&gt;&lt;lineCharCount val=&quot;46&quot;/&gt;&lt;/TableIndex&gt;&lt;/ShapeTextInfo&gt;"/>
  <p:tag name="HTML_SHAPEINFO" val="&lt;ThreeDShapeInfo&gt;&lt;uuid val=&quot;{D1E3EDCD-654B-471B-9667-5EBECD221FA7}&quot;/&gt;&lt;isInvalidForFieldText val=&quot;0&quot;/&gt;&lt;Image&gt;&lt;filename val=&quot;C:\Users\delroy\AppData\Local\Temp\CP198289481000Session\CPTrustFolder198289481000\PPTImport1982810497171\data\asimages\{D1E3EDCD-654B-471B-9667-5EBECD221FA7}_3.png&quot;/&gt;&lt;left val=&quot;660&quot;/&gt;&lt;top val=&quot;326&quot;/&gt;&lt;width val=&quot;457&quot;/&gt;&lt;height val=&quot;27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C95AD107-405C-4848-BB96-57DEBB0A0E74}&quot;/&gt;&lt;isInvalidForFieldText val=&quot;0&quot;/&gt;&lt;Image&gt;&lt;filename val=&quot;C:\Users\delroy\AppData\Local\Temp\CP198289481000Session\CPTrustFolder198289481000\PPTImport1982810497171\data\asimages\{C95AD107-405C-4848-BB96-57DEBB0A0E74}_3.png&quot;/&gt;&lt;left val=&quot;664&quot;/&gt;&lt;top val=&quot;242&quot;/&gt;&lt;width val=&quot;449&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872858E9-2F5C-4FB7-B0C1-D99D9BCB1E8A}&quot;/&gt;&lt;isInvalidForFieldText val=&quot;0&quot;/&gt;&lt;Image&gt;&lt;filename val=&quot;C:\Users\delroy\AppData\Local\Temp\CP198289481000Session\CPTrustFolder198289481000\PPTImport1982810497171\data\asimages\{872858E9-2F5C-4FB7-B0C1-D99D9BCB1E8A}_3.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7&quot;/&gt;&lt;/TableIndex&gt;&lt;/ShapeTextInfo&gt;"/>
  <p:tag name="HTML_SHAPEINFO" val="&lt;ThreeDShapeInfo&gt;&lt;uuid val=&quot;{510B9050-6946-47F6-AB95-040C83687855}&quot;/&gt;&lt;isInvalidForFieldText val=&quot;0&quot;/&gt;&lt;Image&gt;&lt;filename val=&quot;C:\Users\delroy\AppData\Local\Temp\CP198289481000Session\CPTrustFolder198289481000\PPTImport1982810497171\data\asimages\{510B9050-6946-47F6-AB95-040C83687855}_4.png&quot;/&gt;&lt;left val=&quot;165&quot;/&gt;&lt;top val=&quot;242&quot;/&gt;&lt;width val=&quot;449&quot;/&gt;&lt;height val=&quot;8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7&quot;/&gt;&lt;lineCharCount val=&quot;8&quot;/&gt;&lt;lineCharCount val=&quot;7&quot;/&gt;&lt;lineCharCount val=&quot;24&quot;/&gt;&lt;lineCharCount val=&quot;6&quot;/&gt;&lt;/TableIndex&gt;&lt;/ShapeTextInfo&gt;"/>
  <p:tag name="HTML_SHAPEINFO" val="&lt;ThreeDShapeInfo&gt;&lt;uuid val=&quot;{3DDCDE1E-C81E-4A25-B11C-54C1A8F8E376}&quot;/&gt;&lt;isInvalidForFieldText val=&quot;0&quot;/&gt;&lt;Image&gt;&lt;filename val=&quot;C:\Users\delroy\AppData\Local\Temp\CP198289481000Session\CPTrustFolder198289481000\PPTImport1982810497171\data\asimages\{3DDCDE1E-C81E-4A25-B11C-54C1A8F8E376}_4.png&quot;/&gt;&lt;left val=&quot;161&quot;/&gt;&lt;top val=&quot;326&quot;/&gt;&lt;width val=&quot;453&quot;/&gt;&lt;height val=&quot;27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2&quot;/&gt;&lt;lineCharCount val=&quot;11&quot;/&gt;&lt;lineCharCount val=&quot;29&quot;/&gt;&lt;lineCharCount val=&quot;29&quot;/&gt;&lt;lineCharCount val=&quot;28&quot;/&gt;&lt;/TableIndex&gt;&lt;/ShapeTextInfo&gt;"/>
  <p:tag name="HTML_SHAPEINFO" val="&lt;ThreeDShapeInfo&gt;&lt;uuid val=&quot;{5CB2D364-2AD4-47FD-BC7B-8A74D2F9284F}&quot;/&gt;&lt;isInvalidForFieldText val=&quot;0&quot;/&gt;&lt;Image&gt;&lt;filename val=&quot;C:\Users\delroy\AppData\Local\Temp\CP198289481000Session\CPTrustFolder198289481000\PPTImport1982810497171\data\asimages\{5CB2D364-2AD4-47FD-BC7B-8A74D2F9284F}_4.png&quot;/&gt;&lt;left val=&quot;660&quot;/&gt;&lt;top val=&quot;326&quot;/&gt;&lt;width val=&quot;452&quot;/&gt;&lt;height val=&quot;27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DD70F779-84A3-4BEA-982A-D3AC9DB8C2DC}&quot;/&gt;&lt;isInvalidForFieldText val=&quot;0&quot;/&gt;&lt;Image&gt;&lt;filename val=&quot;C:\Users\delroy\AppData\Local\Temp\CP198289481000Session\CPTrustFolder198289481000\PPTImport1982810497171\data\asimages\{DD70F779-84A3-4BEA-982A-D3AC9DB8C2DC}_4.png&quot;/&gt;&lt;left val=&quot;664&quot;/&gt;&lt;top val=&quot;242&quot;/&gt;&lt;width val=&quot;449&quot;/&gt;&lt;height val=&quot;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0EFC6B58-E1C3-457B-8F09-EE930C4FE417}&quot;/&gt;&lt;isInvalidForFieldText val=&quot;0&quot;/&gt;&lt;Image&gt;&lt;filename val=&quot;C:\Users\delroy\AppData\Local\Temp\CP198289481000Session\CPTrustFolder198289481000\PPTImport1982810497171\data\asimages\{0EFC6B58-E1C3-457B-8F09-EE930C4FE417}_4.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13EC200C-9C46-4344-AE32-4330337FF9C2}&quot;/&gt;&lt;isInvalidForFieldText val=&quot;0&quot;/&gt;&lt;Image&gt;&lt;filename val=&quot;C:\Users\delroy\AppData\Local\Temp\CP198289481000Session\CPTrustFolder198289481000\PPTImport1982810497171\data\asimages\{13EC200C-9C46-4344-AE32-4330337FF9C2}_5.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38&quot;/&gt;&lt;lineCharCount val=&quot;15&quot;/&gt;&lt;lineCharCount val=&quot;14&quot;/&gt;&lt;lineCharCount val=&quot;36&quot;/&gt;&lt;lineCharCount val=&quot;36&quot;/&gt;&lt;lineCharCount val=&quot;35&quot;/&gt;&lt;lineCharCount val=&quot;11&quot;/&gt;&lt;lineCharCount val=&quot;39&quot;/&gt;&lt;lineCharCount val=&quot;19&quot;/&gt;&lt;/TableIndex&gt;&lt;/ShapeTextInfo&gt;"/>
  <p:tag name="HTML_SHAPEINFO" val="&lt;ThreeDShapeInfo&gt;&lt;uuid val=&quot;{51A25D53-D65D-466B-9A95-AFBE6E86CB25}&quot;/&gt;&lt;isInvalidForFieldText val=&quot;0&quot;/&gt;&lt;Image&gt;&lt;filename val=&quot;C:\Users\delroy\AppData\Local\Temp\CP198289481000Session\CPTrustFolder198289481000\PPTImport1982810497171\data\asimages\{51A25D53-D65D-466B-9A95-AFBE6E86CB25}_5.png&quot;/&gt;&lt;left val=&quot;660&quot;/&gt;&lt;top val=&quot;273&quot;/&gt;&lt;width val=&quot;453&quot;/&gt;&lt;height val=&quot;33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64EDAADD-1D38-4E8A-BD1F-2F8664193DA5}&quot;/&gt;&lt;isInvalidForFieldText val=&quot;0&quot;/&gt;&lt;Image&gt;&lt;filename val=&quot;C:\Users\delroy\AppData\Local\Temp\CP198289481000Session\CPTrustFolder198289481000\PPTImport1982810497171\data\asimages\{64EDAADD-1D38-4E8A-BD1F-2F8664193DA5}_6.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2&quot;/&gt;&lt;lineCharCount val=&quot;8&quot;/&gt;&lt;lineCharCount val=&quot;6&quot;/&gt;&lt;lineCharCount val=&quot;44&quot;/&gt;&lt;lineCharCount val=&quot;27&quot;/&gt;&lt;/TableIndex&gt;&lt;/ShapeTextInfo&gt;"/>
  <p:tag name="HTML_SHAPEINFO" val="&lt;ThreeDShapeInfo&gt;&lt;uuid val=&quot;{21090A2E-799F-411D-B49E-064492719736}&quot;/&gt;&lt;isInvalidForFieldText val=&quot;0&quot;/&gt;&lt;Image&gt;&lt;filename val=&quot;C:\Users\delroy\AppData\Local\Temp\CP198289481000Session\CPTrustFolder198289481000\PPTImport1982810497171\data\asimages\{21090A2E-799F-411D-B49E-064492719736}_6.png&quot;/&gt;&lt;left val=&quot;59&quot;/&gt;&lt;top val=&quot;273&quot;/&gt;&lt;width val=&quot;624&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D950AE51-CFAA-4C8C-AE68-80742F4414C8}&quot;/&gt;&lt;isInvalidForFieldText val=&quot;0&quot;/&gt;&lt;Image&gt;&lt;filename val=&quot;C:\Users\delroy\AppData\Local\Temp\CP198289481000Session\CPTrustFolder198289481000\PPTImport1982810497171\data\asimages\{D950AE51-CFAA-4C8C-AE68-80742F4414C8}_7.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2&quot;/&gt;&lt;lineCharCount val=&quot;9&quot;/&gt;&lt;lineCharCount val=&quot;7&quot;/&gt;&lt;lineCharCount val=&quot;46&quot;/&gt;&lt;lineCharCount val=&quot;27&quot;/&gt;&lt;/TableIndex&gt;&lt;/ShapeTextInfo&gt;"/>
  <p:tag name="HTML_SHAPEINFO" val="&lt;ThreeDShapeInfo&gt;&lt;uuid val=&quot;{EEEE5DF8-6750-40B2-B21E-4926925BE3A7}&quot;/&gt;&lt;isInvalidForFieldText val=&quot;0&quot;/&gt;&lt;Image&gt;&lt;filename val=&quot;C:\Users\delroy\AppData\Local\Temp\CP198289481000Session\CPTrustFolder198289481000\PPTImport1982810497171\data\asimages\{EEEE5DF8-6750-40B2-B21E-4926925BE3A7}_7.png&quot;/&gt;&lt;left val=&quot;59&quot;/&gt;&lt;top val=&quot;273&quot;/&gt;&lt;width val=&quot;645&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485</TotalTime>
  <Words>1170</Words>
  <Application>Microsoft Office PowerPoint</Application>
  <PresentationFormat>Widescreen</PresentationFormat>
  <Paragraphs>80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An Introduction to the STL</vt:lpstr>
      <vt:lpstr>Practical Data Structure Implementations</vt:lpstr>
      <vt:lpstr>Categorizing Data Structures</vt:lpstr>
      <vt:lpstr>Data structure operations</vt:lpstr>
      <vt:lpstr>STL Iterators</vt:lpstr>
      <vt:lpstr>Forward Iterators</vt:lpstr>
      <vt:lpstr>Reverse Iterators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STL</dc:title>
  <dc:creator>Delroy Brinkerhoff</dc:creator>
  <cp:lastModifiedBy>delroy</cp:lastModifiedBy>
  <cp:revision>17</cp:revision>
  <dcterms:created xsi:type="dcterms:W3CDTF">2016-07-13T22:03:45Z</dcterms:created>
  <dcterms:modified xsi:type="dcterms:W3CDTF">2025-10-04T15:00:23Z</dcterms:modified>
</cp:coreProperties>
</file>