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4.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5.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7.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3" r:id="rId3"/>
    <p:sldId id="264" r:id="rId4"/>
    <p:sldId id="265" r:id="rId5"/>
    <p:sldId id="266" r:id="rId6"/>
    <p:sldId id="267" r:id="rId7"/>
    <p:sldId id="268" r:id="rId8"/>
    <p:sldId id="27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901849-EE07-4406-8333-ED9230421EED}" type="datetimeFigureOut">
              <a:rPr lang="en-US" smtClean="0"/>
              <a:t>11/6/2025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2DD28-BE21-40DC-ACCB-9452D6904A38}" type="slidenum">
              <a:rPr lang="en-US" smtClean="0"/>
              <a:t>‹#›</a:t>
            </a:fld>
            <a:endParaRPr lang="en-US" dirty="0"/>
          </a:p>
        </p:txBody>
      </p:sp>
    </p:spTree>
    <p:extLst>
      <p:ext uri="{BB962C8B-B14F-4D97-AF65-F5344CB8AC3E}">
        <p14:creationId xmlns:p14="http://schemas.microsoft.com/office/powerpoint/2010/main" val="1711342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enable the orderable STL containers to work with objects, each has overloaded functions that support the use of comparators. This video revisits two previously defined comparators, demonstrating how programs can use them to organize container data.</a:t>
            </a:r>
          </a:p>
          <a:p>
            <a:endParaRPr lang="en-US" dirty="0"/>
          </a:p>
        </p:txBody>
      </p:sp>
      <p:sp>
        <p:nvSpPr>
          <p:cNvPr id="4" name="Slide Number Placeholder 3"/>
          <p:cNvSpPr>
            <a:spLocks noGrp="1"/>
          </p:cNvSpPr>
          <p:nvPr>
            <p:ph type="sldNum" sz="quarter" idx="5"/>
          </p:nvPr>
        </p:nvSpPr>
        <p:spPr/>
        <p:txBody>
          <a:bodyPr/>
          <a:lstStyle/>
          <a:p>
            <a:fld id="{E102DD28-BE21-40DC-ACCB-9452D6904A38}" type="slidenum">
              <a:rPr lang="en-US" smtClean="0"/>
              <a:t>1</a:t>
            </a:fld>
            <a:endParaRPr lang="en-US" dirty="0"/>
          </a:p>
        </p:txBody>
      </p:sp>
    </p:spTree>
    <p:extLst>
      <p:ext uri="{BB962C8B-B14F-4D97-AF65-F5344CB8AC3E}">
        <p14:creationId xmlns:p14="http://schemas.microsoft.com/office/powerpoint/2010/main" val="3698430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examples assume an Employee class with three member variables: name, position within a company, and an ID number.</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2</a:t>
            </a:fld>
            <a:endParaRPr lang="en-US" dirty="0"/>
          </a:p>
        </p:txBody>
      </p:sp>
    </p:spTree>
    <p:extLst>
      <p:ext uri="{BB962C8B-B14F-4D97-AF65-F5344CB8AC3E}">
        <p14:creationId xmlns:p14="http://schemas.microsoft.com/office/powerpoint/2010/main" val="647145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comparator compares two Employee objects by name, organizing them alphabetically. Given two objects as parameters, it extracts the names from each one and compares them with the overloaded string less than or equal to operator, returning a Boolean value.</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3</a:t>
            </a:fld>
            <a:endParaRPr lang="en-US" dirty="0"/>
          </a:p>
        </p:txBody>
      </p:sp>
    </p:spTree>
    <p:extLst>
      <p:ext uri="{BB962C8B-B14F-4D97-AF65-F5344CB8AC3E}">
        <p14:creationId xmlns:p14="http://schemas.microsoft.com/office/powerpoint/2010/main" val="184570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comparator compares two Employee objects with a combination of two data members. First, by the employees’ positions within the company, with officers preceding managers, and managers preceding engineers, and second, by their respective ID numbers.</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4</a:t>
            </a:fld>
            <a:endParaRPr lang="en-US" dirty="0"/>
          </a:p>
        </p:txBody>
      </p:sp>
    </p:spTree>
    <p:extLst>
      <p:ext uri="{BB962C8B-B14F-4D97-AF65-F5344CB8AC3E}">
        <p14:creationId xmlns:p14="http://schemas.microsoft.com/office/powerpoint/2010/main" val="599693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Aside from specifying that the vector stores Employee objects, the syntax for creating a vector remains unchanged from the previous section. The example creates and stores several Employee objects, and then extends the previous example by sorting them first by name, and then by position and ID number. The STL sort function has three arguments: the first two are iterators, and the last is a comparator.</a:t>
            </a:r>
          </a:p>
          <a:p>
            <a:r>
              <a:rPr lang="en-US" sz="1200" kern="1200" dirty="0">
                <a:solidFill>
                  <a:schemeClr val="tx1"/>
                </a:solidFill>
                <a:effectLst/>
                <a:latin typeface="+mn-lt"/>
                <a:ea typeface="+mn-ea"/>
                <a:cs typeface="+mn-cs"/>
              </a:rPr>
              <a:t>Notice the parentheses following the comparator names, indicating that the sort function calls or runs the comparators. We’ll see the reason for this observation in a few moments.</a:t>
            </a:r>
          </a:p>
          <a:p>
            <a:endParaRPr lang="en-US" dirty="0"/>
          </a:p>
        </p:txBody>
      </p:sp>
      <p:sp>
        <p:nvSpPr>
          <p:cNvPr id="4" name="Slide Number Placeholder 3"/>
          <p:cNvSpPr>
            <a:spLocks noGrp="1"/>
          </p:cNvSpPr>
          <p:nvPr>
            <p:ph type="sldNum" sz="quarter" idx="5"/>
          </p:nvPr>
        </p:nvSpPr>
        <p:spPr/>
        <p:txBody>
          <a:bodyPr/>
          <a:lstStyle/>
          <a:p>
            <a:fld id="{E102DD28-BE21-40DC-ACCB-9452D6904A38}" type="slidenum">
              <a:rPr lang="en-US" smtClean="0"/>
              <a:t>5</a:t>
            </a:fld>
            <a:endParaRPr lang="en-US" dirty="0"/>
          </a:p>
        </p:txBody>
      </p:sp>
    </p:spTree>
    <p:extLst>
      <p:ext uri="{BB962C8B-B14F-4D97-AF65-F5344CB8AC3E}">
        <p14:creationId xmlns:p14="http://schemas.microsoft.com/office/powerpoint/2010/main" val="2758421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example prints the sorted vector. When compared by name, the output is in alphabetical order as expected. Sorting the vector by number creates three groups: company officers, managers, and engineers, with the employees ordered by ID number within each group.</a:t>
            </a:r>
          </a:p>
          <a:p>
            <a:endParaRPr lang="en-US" dirty="0"/>
          </a:p>
        </p:txBody>
      </p:sp>
      <p:sp>
        <p:nvSpPr>
          <p:cNvPr id="4" name="Slide Number Placeholder 3"/>
          <p:cNvSpPr>
            <a:spLocks noGrp="1"/>
          </p:cNvSpPr>
          <p:nvPr>
            <p:ph type="sldNum" sz="quarter" idx="5"/>
          </p:nvPr>
        </p:nvSpPr>
        <p:spPr/>
        <p:txBody>
          <a:bodyPr/>
          <a:lstStyle/>
          <a:p>
            <a:fld id="{E102DD28-BE21-40DC-ACCB-9452D6904A38}" type="slidenum">
              <a:rPr lang="en-US" smtClean="0"/>
              <a:t>6</a:t>
            </a:fld>
            <a:endParaRPr lang="en-US" dirty="0"/>
          </a:p>
        </p:txBody>
      </p:sp>
    </p:spTree>
    <p:extLst>
      <p:ext uri="{BB962C8B-B14F-4D97-AF65-F5344CB8AC3E}">
        <p14:creationId xmlns:p14="http://schemas.microsoft.com/office/powerpoint/2010/main" val="1039669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final example maps employees to their immediate supervisor. The overloaded template constructor requires three class names: the key, the value, and the comparator. Unlike the sorting example, parentheses do not follow the comparator class name in this example because it replaces a template variable, and the map constructor uses it to call the comparator.</a:t>
            </a:r>
          </a:p>
          <a:p>
            <a:r>
              <a:rPr lang="en-US" sz="1200" kern="1200" dirty="0">
                <a:solidFill>
                  <a:schemeClr val="tx1"/>
                </a:solidFill>
                <a:effectLst/>
                <a:latin typeface="+mn-lt"/>
                <a:ea typeface="+mn-ea"/>
                <a:cs typeface="+mn-cs"/>
              </a:rPr>
              <a:t>The example creates named objects so that it can use them in multiple locations. The objects act as keys inside the indexing brackets and as values when following the assignment operator.</a:t>
            </a:r>
          </a:p>
          <a:p>
            <a:endParaRPr lang="en-US" dirty="0"/>
          </a:p>
        </p:txBody>
      </p:sp>
      <p:sp>
        <p:nvSpPr>
          <p:cNvPr id="4" name="Slide Number Placeholder 3"/>
          <p:cNvSpPr>
            <a:spLocks noGrp="1"/>
          </p:cNvSpPr>
          <p:nvPr>
            <p:ph type="sldNum" sz="quarter" idx="5"/>
          </p:nvPr>
        </p:nvSpPr>
        <p:spPr/>
        <p:txBody>
          <a:bodyPr/>
          <a:lstStyle/>
          <a:p>
            <a:fld id="{E102DD28-BE21-40DC-ACCB-9452D6904A38}" type="slidenum">
              <a:rPr lang="en-US" smtClean="0"/>
              <a:t>7</a:t>
            </a:fld>
            <a:endParaRPr lang="en-US" dirty="0"/>
          </a:p>
        </p:txBody>
      </p:sp>
    </p:spTree>
    <p:extLst>
      <p:ext uri="{BB962C8B-B14F-4D97-AF65-F5344CB8AC3E}">
        <p14:creationId xmlns:p14="http://schemas.microsoft.com/office/powerpoint/2010/main" val="2629410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Recall that C++ implements map containers as key-value binary trees. Consequently, the order of the nodes within the tree depends on the comparator used by the map. The map output is in tree order: first, alphabetically, and second, grouped by position and in ID order within each group.</a:t>
            </a:r>
          </a:p>
          <a:p>
            <a:endParaRPr lang="en-US" dirty="0"/>
          </a:p>
        </p:txBody>
      </p:sp>
      <p:sp>
        <p:nvSpPr>
          <p:cNvPr id="4" name="Slide Number Placeholder 3"/>
          <p:cNvSpPr>
            <a:spLocks noGrp="1"/>
          </p:cNvSpPr>
          <p:nvPr>
            <p:ph type="sldNum" sz="quarter" idx="5"/>
          </p:nvPr>
        </p:nvSpPr>
        <p:spPr/>
        <p:txBody>
          <a:bodyPr/>
          <a:lstStyle/>
          <a:p>
            <a:fld id="{E102DD28-BE21-40DC-ACCB-9452D6904A38}" type="slidenum">
              <a:rPr lang="en-US" smtClean="0"/>
              <a:t>8</a:t>
            </a:fld>
            <a:endParaRPr lang="en-US" dirty="0"/>
          </a:p>
        </p:txBody>
      </p:sp>
    </p:spTree>
    <p:extLst>
      <p:ext uri="{BB962C8B-B14F-4D97-AF65-F5344CB8AC3E}">
        <p14:creationId xmlns:p14="http://schemas.microsoft.com/office/powerpoint/2010/main" val="7870905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11/6/2025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11/6/2025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11/6/2025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11/6/2025</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11/6/2025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11/6/2025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11/6/2025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6.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5.xml"/><Relationship Id="rId5" Type="http://schemas.openxmlformats.org/officeDocument/2006/relationships/tags" Target="../tags/tag45.xml"/><Relationship Id="rId4" Type="http://schemas.openxmlformats.org/officeDocument/2006/relationships/tags" Target="../tags/tag44.xml"/></Relationships>
</file>

<file path=ppt/slides/_rels/slide7.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notesSlide" Target="../notesSlides/notesSlide7.xml"/><Relationship Id="rId5" Type="http://schemas.openxmlformats.org/officeDocument/2006/relationships/slideLayout" Target="../slideLayouts/slideLayout4.xml"/><Relationship Id="rId4" Type="http://schemas.openxmlformats.org/officeDocument/2006/relationships/tags" Target="../tags/tag49.xml"/></Relationships>
</file>

<file path=ppt/slides/_rels/slide8.xml.rels><?xml version="1.0" encoding="UTF-8" standalone="yes"?>
<Relationships xmlns="http://schemas.openxmlformats.org/package/2006/relationships"><Relationship Id="rId3" Type="http://schemas.openxmlformats.org/officeDocument/2006/relationships/tags" Target="../tags/tag52.xml"/><Relationship Id="rId7" Type="http://schemas.openxmlformats.org/officeDocument/2006/relationships/image" Target="../media/image1.png"/><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notesSlide" Target="../notesSlides/notesSlide8.xml"/><Relationship Id="rId5" Type="http://schemas.openxmlformats.org/officeDocument/2006/relationships/slideLayout" Target="../slideLayouts/slideLayout5.xml"/><Relationship Id="rId4" Type="http://schemas.openxmlformats.org/officeDocument/2006/relationships/tags" Target="../tags/tag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containers and comparators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Comparing and organizing container data with comparators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F24F1-78E3-CC78-37E8-5130AF785D0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D3F3B0-1D7E-D331-7F51-018EAC3D55D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Data class</a:t>
            </a:r>
          </a:p>
        </p:txBody>
      </p:sp>
      <p:sp>
        <p:nvSpPr>
          <p:cNvPr id="6" name="Content Placeholder 5">
            <a:extLst>
              <a:ext uri="{FF2B5EF4-FFF2-40B4-BE49-F238E27FC236}">
                <a16:creationId xmlns:a16="http://schemas.microsoft.com/office/drawing/2014/main" id="{25C955B1-3DAD-A560-584D-22C9A861CA41}"/>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class Employee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string  name;</a:t>
            </a:r>
          </a:p>
          <a:p>
            <a:pPr marL="0" indent="0">
              <a:spcBef>
                <a:spcPts val="0"/>
              </a:spcBef>
              <a:buNone/>
            </a:pPr>
            <a:r>
              <a:rPr lang="en-US" dirty="0">
                <a:latin typeface="Consolas" panose="020B0609020204030204" pitchFamily="49" charset="0"/>
              </a:rPr>
              <a:t>        int     position;</a:t>
            </a:r>
          </a:p>
          <a:p>
            <a:pPr marL="0" indent="0">
              <a:spcBef>
                <a:spcPts val="0"/>
              </a:spcBef>
              <a:buNone/>
            </a:pPr>
            <a:r>
              <a:rPr lang="en-US" dirty="0">
                <a:latin typeface="Consolas" panose="020B0609020204030204" pitchFamily="49" charset="0"/>
              </a:rPr>
              <a:t>        int     id;</a:t>
            </a:r>
          </a:p>
        </p:txBody>
      </p:sp>
    </p:spTree>
    <p:extLst>
      <p:ext uri="{BB962C8B-B14F-4D97-AF65-F5344CB8AC3E}">
        <p14:creationId xmlns:p14="http://schemas.microsoft.com/office/powerpoint/2010/main" val="530312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77D8F-2F72-89E2-1A5E-55870C2244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928B55B-B7A8-E247-5A6A-75E4604606C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alphabetical by name</a:t>
            </a:r>
            <a:br>
              <a:rPr lang="en-US" dirty="0"/>
            </a:br>
            <a:r>
              <a:rPr lang="en-US" dirty="0"/>
              <a:t>comparator</a:t>
            </a:r>
          </a:p>
        </p:txBody>
      </p:sp>
      <p:sp>
        <p:nvSpPr>
          <p:cNvPr id="6" name="Content Placeholder 5">
            <a:extLst>
              <a:ext uri="{FF2B5EF4-FFF2-40B4-BE49-F238E27FC236}">
                <a16:creationId xmlns:a16="http://schemas.microsoft.com/office/drawing/2014/main" id="{7711860F-DF4C-9ECA-D308-D3DEFE1092CB}"/>
              </a:ext>
            </a:extLst>
          </p:cNvPr>
          <p:cNvSpPr>
            <a:spLocks noGrp="1"/>
          </p:cNvSpPr>
          <p:nvPr>
            <p:ph idx="1"/>
            <p:custDataLst>
              <p:tags r:id="rId2"/>
            </p:custDataLst>
          </p:nvPr>
        </p:nvSpPr>
        <p:spPr>
          <a:xfrm>
            <a:off x="1644869" y="2638044"/>
            <a:ext cx="8912772" cy="3101983"/>
          </a:xfrm>
        </p:spPr>
        <p:txBody>
          <a:bodyPr/>
          <a:lstStyle/>
          <a:p>
            <a:pPr marL="0" indent="0">
              <a:spcBef>
                <a:spcPts val="0"/>
              </a:spcBef>
              <a:buNone/>
            </a:pPr>
            <a:r>
              <a:rPr lang="en-US" dirty="0">
                <a:latin typeface="Consolas" panose="020B0609020204030204" pitchFamily="49" charset="0"/>
              </a:rPr>
              <a:t>class compByName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bool operator()(const Employee&amp; e1, const Employee&amp; e2) const</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return e1.getName() &lt;= e2.getName();</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439858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48C6F-5A93-D89C-E4BB-049A6B8F65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09029E-DE49-B1B4-8847-3FBFC47DCB1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Grouped by position, sorted by ID</a:t>
            </a:r>
            <a:br>
              <a:rPr lang="en-US" dirty="0"/>
            </a:br>
            <a:r>
              <a:rPr lang="en-US" dirty="0"/>
              <a:t>comparator</a:t>
            </a:r>
          </a:p>
        </p:txBody>
      </p:sp>
      <p:sp>
        <p:nvSpPr>
          <p:cNvPr id="6" name="Content Placeholder 5">
            <a:extLst>
              <a:ext uri="{FF2B5EF4-FFF2-40B4-BE49-F238E27FC236}">
                <a16:creationId xmlns:a16="http://schemas.microsoft.com/office/drawing/2014/main" id="{ED74386F-3433-1D77-93D7-8AEB6298DB74}"/>
              </a:ext>
            </a:extLst>
          </p:cNvPr>
          <p:cNvSpPr>
            <a:spLocks noGrp="1"/>
          </p:cNvSpPr>
          <p:nvPr>
            <p:ph idx="1"/>
            <p:custDataLst>
              <p:tags r:id="rId2"/>
            </p:custDataLst>
          </p:nvPr>
        </p:nvSpPr>
        <p:spPr>
          <a:xfrm>
            <a:off x="1647731" y="2638044"/>
            <a:ext cx="8936186" cy="3518312"/>
          </a:xfrm>
        </p:spPr>
        <p:txBody>
          <a:bodyPr>
            <a:normAutofit lnSpcReduction="10000"/>
          </a:bodyPr>
          <a:lstStyle/>
          <a:p>
            <a:pPr marL="0" indent="0">
              <a:spcBef>
                <a:spcPts val="0"/>
              </a:spcBef>
              <a:buNone/>
            </a:pPr>
            <a:r>
              <a:rPr lang="en-US" dirty="0"/>
              <a:t>enum { OFFICER, MANAGER, ENGINEER };</a:t>
            </a:r>
          </a:p>
          <a:p>
            <a:pPr marL="0" indent="0">
              <a:spcBef>
                <a:spcPts val="0"/>
              </a:spcBef>
              <a:buNone/>
            </a:pPr>
            <a:endParaRPr lang="en-US" dirty="0">
              <a:latin typeface="Consolas" panose="020B0609020204030204" pitchFamily="49" charset="0"/>
            </a:endParaRP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class compByNumber</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bool operator()(const Employee&amp; e1, const Employee&amp; e2) const</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if (e1.getPosition() == e2.getPosition())</a:t>
            </a:r>
          </a:p>
          <a:p>
            <a:pPr marL="0" indent="0">
              <a:spcBef>
                <a:spcPts val="0"/>
              </a:spcBef>
              <a:buNone/>
            </a:pPr>
            <a:r>
              <a:rPr lang="en-US" dirty="0">
                <a:latin typeface="Consolas" panose="020B0609020204030204" pitchFamily="49" charset="0"/>
              </a:rPr>
              <a:t>                return e1.getID() &lt;= e2.getID();</a:t>
            </a:r>
          </a:p>
          <a:p>
            <a:pPr marL="0" indent="0">
              <a:spcBef>
                <a:spcPts val="0"/>
              </a:spcBef>
              <a:buNone/>
            </a:pPr>
            <a:r>
              <a:rPr lang="en-US" dirty="0">
                <a:latin typeface="Consolas" panose="020B0609020204030204" pitchFamily="49" charset="0"/>
              </a:rPr>
              <a:t>            return e1.getPosition() &lt;= e2.getPosition();</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99949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D2CBF-8A18-3CF6-EEDA-253A6B805C8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Sorting objects</a:t>
            </a:r>
            <a:br>
              <a:rPr lang="en-US" dirty="0"/>
            </a:br>
            <a:r>
              <a:rPr lang="en-US" dirty="0"/>
              <a:t>with comparators</a:t>
            </a:r>
          </a:p>
        </p:txBody>
      </p:sp>
      <p:sp>
        <p:nvSpPr>
          <p:cNvPr id="3" name="Content Placeholder 2">
            <a:extLst>
              <a:ext uri="{FF2B5EF4-FFF2-40B4-BE49-F238E27FC236}">
                <a16:creationId xmlns:a16="http://schemas.microsoft.com/office/drawing/2014/main" id="{D335369A-12D0-D32E-E87B-DE08EA17F8A7}"/>
              </a:ext>
            </a:extLst>
          </p:cNvPr>
          <p:cNvSpPr>
            <a:spLocks noGrp="1"/>
          </p:cNvSpPr>
          <p:nvPr>
            <p:ph idx="1"/>
            <p:custDataLst>
              <p:tags r:id="rId2"/>
            </p:custDataLst>
          </p:nvPr>
        </p:nvSpPr>
        <p:spPr>
          <a:xfrm>
            <a:off x="2231136" y="2498756"/>
            <a:ext cx="7729728" cy="3394552"/>
          </a:xfrm>
        </p:spPr>
        <p:txBody>
          <a:bodyPr>
            <a:normAutofit/>
          </a:bodyPr>
          <a:lstStyle/>
          <a:p>
            <a:pPr marL="0" indent="0">
              <a:spcBef>
                <a:spcPts val="0"/>
              </a:spcBef>
              <a:buNone/>
            </a:pPr>
            <a:r>
              <a:rPr lang="en-US" dirty="0">
                <a:latin typeface="Consolas" panose="020B0609020204030204" pitchFamily="49" charset="0"/>
              </a:rPr>
              <a:t>vector&lt;Employee&gt; employees;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employees.push_back(Employee("Dilbert", ENGINEER, 400));</a:t>
            </a:r>
          </a:p>
          <a:p>
            <a:pPr marL="0" indent="0">
              <a:spcBef>
                <a:spcPts val="0"/>
              </a:spcBef>
              <a:buNone/>
            </a:pPr>
            <a:r>
              <a:rPr lang="en-US" dirty="0">
                <a:latin typeface="Consolas" panose="020B0609020204030204" pitchFamily="49" charset="0"/>
              </a:rPr>
              <a:t>employees.push_back(Employee("Alice", ENGINEER, 100));</a:t>
            </a:r>
          </a:p>
          <a:p>
            <a:pPr marL="0" indent="0">
              <a:spcBef>
                <a:spcPts val="0"/>
              </a:spcBef>
              <a:buNone/>
            </a:pPr>
            <a:r>
              <a:rPr lang="en-US" dirty="0">
                <a:latin typeface="Consolas" panose="020B0609020204030204" pitchFamily="49" charset="0"/>
              </a:rPr>
              <a:t>employees.push_back(Employee("Wally", ENGINEER, 200));</a:t>
            </a:r>
          </a:p>
          <a:p>
            <a:pPr marL="0" indent="0">
              <a:spcBef>
                <a:spcPts val="0"/>
              </a:spcBef>
              <a:buNone/>
            </a:pPr>
            <a:r>
              <a:rPr lang="en-US" dirty="0">
                <a:latin typeface="Consolas" panose="020B0609020204030204" pitchFamily="49" charset="0"/>
              </a:rPr>
              <a:t>employees.push_back(Employee("Asok", ENGINEER, 700));</a:t>
            </a:r>
          </a:p>
          <a:p>
            <a:pPr marL="0" indent="0">
              <a:spcBef>
                <a:spcPts val="0"/>
              </a:spcBef>
              <a:buNone/>
            </a:pPr>
            <a:r>
              <a:rPr lang="en-US" dirty="0">
                <a:latin typeface="Consolas" panose="020B0609020204030204" pitchFamily="49" charset="0"/>
              </a:rPr>
              <a:t>employees.push_back(Employee("PHB", MANAGER, 600));</a:t>
            </a:r>
          </a:p>
          <a:p>
            <a:pPr marL="0" indent="0">
              <a:spcBef>
                <a:spcPts val="0"/>
              </a:spcBef>
              <a:buNone/>
            </a:pPr>
            <a:r>
              <a:rPr lang="en-US" dirty="0">
                <a:latin typeface="Consolas" panose="020B0609020204030204" pitchFamily="49" charset="0"/>
              </a:rPr>
              <a:t>employees.push_back(Employee("Richard", MANAGER, 500));</a:t>
            </a:r>
          </a:p>
          <a:p>
            <a:pPr marL="0" indent="0">
              <a:spcBef>
                <a:spcPts val="0"/>
              </a:spcBef>
              <a:buNone/>
            </a:pPr>
            <a:r>
              <a:rPr lang="en-US" dirty="0">
                <a:latin typeface="Consolas" panose="020B0609020204030204" pitchFamily="49" charset="0"/>
              </a:rPr>
              <a:t>employees.push_back(Employee("Catbert", OFFICER, 300));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sort(employees.begin(), employees.end(), compByName());</a:t>
            </a:r>
          </a:p>
          <a:p>
            <a:pPr marL="0" indent="0">
              <a:spcBef>
                <a:spcPts val="0"/>
              </a:spcBef>
              <a:buNone/>
            </a:pPr>
            <a:r>
              <a:rPr lang="en-US" dirty="0">
                <a:latin typeface="Consolas" panose="020B0609020204030204" pitchFamily="49" charset="0"/>
              </a:rPr>
              <a:t>sort(employees.begin(), employees.end(), compByNumber());</a:t>
            </a:r>
          </a:p>
        </p:txBody>
      </p:sp>
    </p:spTree>
    <p:extLst>
      <p:ext uri="{BB962C8B-B14F-4D97-AF65-F5344CB8AC3E}">
        <p14:creationId xmlns:p14="http://schemas.microsoft.com/office/powerpoint/2010/main" val="1776797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1C843AA-1C57-8BCD-085D-FFD145344EC5}"/>
              </a:ext>
            </a:extLst>
          </p:cNvPr>
          <p:cNvSpPr>
            <a:spLocks noGrp="1"/>
          </p:cNvSpPr>
          <p:nvPr>
            <p:ph type="body" idx="1"/>
            <p:custDataLst>
              <p:tags r:id="rId1"/>
            </p:custDataLst>
          </p:nvPr>
        </p:nvSpPr>
        <p:spPr>
          <a:xfrm>
            <a:off x="1583436" y="2313433"/>
            <a:ext cx="4270248" cy="704087"/>
          </a:xfrm>
        </p:spPr>
        <p:txBody>
          <a:bodyPr/>
          <a:lstStyle/>
          <a:p>
            <a:r>
              <a:rPr lang="en-US" cap="none" dirty="0">
                <a:latin typeface="Consolas" panose="020B0609020204030204" pitchFamily="49" charset="0"/>
              </a:rPr>
              <a:t>compByName()</a:t>
            </a:r>
            <a:endParaRPr lang="en-US" cap="none" dirty="0"/>
          </a:p>
        </p:txBody>
      </p:sp>
      <p:sp>
        <p:nvSpPr>
          <p:cNvPr id="7" name="Content Placeholder 6">
            <a:extLst>
              <a:ext uri="{FF2B5EF4-FFF2-40B4-BE49-F238E27FC236}">
                <a16:creationId xmlns:a16="http://schemas.microsoft.com/office/drawing/2014/main" id="{79051839-AEEC-6C2C-5EDA-1D1ACB9AC3CF}"/>
              </a:ext>
            </a:extLst>
          </p:cNvPr>
          <p:cNvSpPr>
            <a:spLocks noGrp="1"/>
          </p:cNvSpPr>
          <p:nvPr>
            <p:ph sz="half" idx="2"/>
            <p:custDataLst>
              <p:tags r:id="rId2"/>
            </p:custDataLst>
          </p:nvPr>
        </p:nvSpPr>
        <p:spPr>
          <a:xfrm>
            <a:off x="1583436" y="3143250"/>
            <a:ext cx="4270248" cy="2596776"/>
          </a:xfrm>
        </p:spPr>
        <p:txBody>
          <a:bodyPr/>
          <a:lstStyle/>
          <a:p>
            <a:pPr marL="0" indent="0">
              <a:spcBef>
                <a:spcPts val="0"/>
              </a:spcBef>
              <a:buNone/>
            </a:pPr>
            <a:r>
              <a:rPr lang="en-US" dirty="0">
                <a:latin typeface="Consolas" panose="020B0609020204030204" pitchFamily="49" charset="0"/>
              </a:rPr>
              <a:t>Alice     2  100</a:t>
            </a:r>
          </a:p>
          <a:p>
            <a:pPr marL="0" indent="0">
              <a:spcBef>
                <a:spcPts val="0"/>
              </a:spcBef>
              <a:buNone/>
            </a:pPr>
            <a:r>
              <a:rPr lang="en-US" dirty="0">
                <a:latin typeface="Consolas" panose="020B0609020204030204" pitchFamily="49" charset="0"/>
              </a:rPr>
              <a:t>Asok      2  700</a:t>
            </a:r>
          </a:p>
          <a:p>
            <a:pPr marL="0" indent="0">
              <a:spcBef>
                <a:spcPts val="0"/>
              </a:spcBef>
              <a:buNone/>
            </a:pPr>
            <a:r>
              <a:rPr lang="en-US" dirty="0">
                <a:latin typeface="Consolas" panose="020B0609020204030204" pitchFamily="49" charset="0"/>
              </a:rPr>
              <a:t>Catbert   0  300</a:t>
            </a:r>
          </a:p>
          <a:p>
            <a:pPr marL="0" indent="0">
              <a:spcBef>
                <a:spcPts val="0"/>
              </a:spcBef>
              <a:buNone/>
            </a:pPr>
            <a:r>
              <a:rPr lang="en-US" dirty="0">
                <a:latin typeface="Consolas" panose="020B0609020204030204" pitchFamily="49" charset="0"/>
              </a:rPr>
              <a:t>Dilbert   2  400</a:t>
            </a:r>
          </a:p>
          <a:p>
            <a:pPr marL="0" indent="0">
              <a:spcBef>
                <a:spcPts val="0"/>
              </a:spcBef>
              <a:buNone/>
            </a:pPr>
            <a:r>
              <a:rPr lang="en-US" dirty="0">
                <a:latin typeface="Consolas" panose="020B0609020204030204" pitchFamily="49" charset="0"/>
              </a:rPr>
              <a:t>PHB       1  600</a:t>
            </a:r>
          </a:p>
          <a:p>
            <a:pPr marL="0" indent="0">
              <a:spcBef>
                <a:spcPts val="0"/>
              </a:spcBef>
              <a:buNone/>
            </a:pPr>
            <a:r>
              <a:rPr lang="en-US" dirty="0">
                <a:latin typeface="Consolas" panose="020B0609020204030204" pitchFamily="49" charset="0"/>
              </a:rPr>
              <a:t>Richard   1  500</a:t>
            </a:r>
          </a:p>
          <a:p>
            <a:pPr marL="0" indent="0">
              <a:spcBef>
                <a:spcPts val="0"/>
              </a:spcBef>
              <a:buNone/>
            </a:pPr>
            <a:r>
              <a:rPr lang="en-US" dirty="0">
                <a:latin typeface="Consolas" panose="020B0609020204030204" pitchFamily="49" charset="0"/>
              </a:rPr>
              <a:t>Wally     2  200</a:t>
            </a:r>
          </a:p>
        </p:txBody>
      </p:sp>
      <p:sp>
        <p:nvSpPr>
          <p:cNvPr id="8" name="Content Placeholder 7">
            <a:extLst>
              <a:ext uri="{FF2B5EF4-FFF2-40B4-BE49-F238E27FC236}">
                <a16:creationId xmlns:a16="http://schemas.microsoft.com/office/drawing/2014/main" id="{DD77E51D-26F5-8628-F653-1F6DA984F3B8}"/>
              </a:ext>
            </a:extLst>
          </p:cNvPr>
          <p:cNvSpPr>
            <a:spLocks noGrp="1"/>
          </p:cNvSpPr>
          <p:nvPr>
            <p:ph sz="quarter" idx="4"/>
            <p:custDataLst>
              <p:tags r:id="rId3"/>
            </p:custDataLst>
          </p:nvPr>
        </p:nvSpPr>
        <p:spPr>
          <a:xfrm>
            <a:off x="6338316" y="3143250"/>
            <a:ext cx="4253484" cy="2596776"/>
          </a:xfrm>
        </p:spPr>
        <p:txBody>
          <a:bodyPr/>
          <a:lstStyle/>
          <a:p>
            <a:pPr marL="0" indent="0">
              <a:spcBef>
                <a:spcPts val="0"/>
              </a:spcBef>
              <a:buNone/>
            </a:pPr>
            <a:r>
              <a:rPr lang="en-US" dirty="0">
                <a:latin typeface="Consolas" panose="020B0609020204030204" pitchFamily="49" charset="0"/>
              </a:rPr>
              <a:t>Catbert   0  300</a:t>
            </a:r>
          </a:p>
          <a:p>
            <a:pPr marL="0" indent="0">
              <a:spcBef>
                <a:spcPts val="0"/>
              </a:spcBef>
              <a:buNone/>
            </a:pPr>
            <a:r>
              <a:rPr lang="en-US" dirty="0">
                <a:latin typeface="Consolas" panose="020B0609020204030204" pitchFamily="49" charset="0"/>
              </a:rPr>
              <a:t>Richard   1  500</a:t>
            </a:r>
          </a:p>
          <a:p>
            <a:pPr marL="0" indent="0">
              <a:spcBef>
                <a:spcPts val="0"/>
              </a:spcBef>
              <a:buNone/>
            </a:pPr>
            <a:r>
              <a:rPr lang="en-US" dirty="0">
                <a:latin typeface="Consolas" panose="020B0609020204030204" pitchFamily="49" charset="0"/>
              </a:rPr>
              <a:t>PHB       1  600</a:t>
            </a:r>
          </a:p>
          <a:p>
            <a:pPr marL="0" indent="0">
              <a:spcBef>
                <a:spcPts val="0"/>
              </a:spcBef>
              <a:buNone/>
            </a:pPr>
            <a:r>
              <a:rPr lang="en-US" dirty="0">
                <a:latin typeface="Consolas" panose="020B0609020204030204" pitchFamily="49" charset="0"/>
              </a:rPr>
              <a:t>Alice     2  100</a:t>
            </a:r>
          </a:p>
          <a:p>
            <a:pPr marL="0" indent="0">
              <a:spcBef>
                <a:spcPts val="0"/>
              </a:spcBef>
              <a:buNone/>
            </a:pPr>
            <a:r>
              <a:rPr lang="en-US" dirty="0">
                <a:latin typeface="Consolas" panose="020B0609020204030204" pitchFamily="49" charset="0"/>
              </a:rPr>
              <a:t>Wally     2  200</a:t>
            </a:r>
          </a:p>
          <a:p>
            <a:pPr marL="0" indent="0">
              <a:spcBef>
                <a:spcPts val="0"/>
              </a:spcBef>
              <a:buNone/>
            </a:pPr>
            <a:r>
              <a:rPr lang="en-US" dirty="0">
                <a:latin typeface="Consolas" panose="020B0609020204030204" pitchFamily="49" charset="0"/>
              </a:rPr>
              <a:t>Dilbert   2  400</a:t>
            </a:r>
          </a:p>
          <a:p>
            <a:pPr marL="0" indent="0">
              <a:spcBef>
                <a:spcPts val="0"/>
              </a:spcBef>
              <a:buNone/>
            </a:pPr>
            <a:r>
              <a:rPr lang="en-US" dirty="0">
                <a:latin typeface="Consolas" panose="020B0609020204030204" pitchFamily="49" charset="0"/>
              </a:rPr>
              <a:t>Asok      2  700</a:t>
            </a:r>
          </a:p>
        </p:txBody>
      </p:sp>
      <p:sp>
        <p:nvSpPr>
          <p:cNvPr id="9" name="Text Placeholder 8">
            <a:extLst>
              <a:ext uri="{FF2B5EF4-FFF2-40B4-BE49-F238E27FC236}">
                <a16:creationId xmlns:a16="http://schemas.microsoft.com/office/drawing/2014/main" id="{11E6FF3C-CF77-BEDE-D0E4-ADA967782549}"/>
              </a:ext>
            </a:extLst>
          </p:cNvPr>
          <p:cNvSpPr>
            <a:spLocks noGrp="1"/>
          </p:cNvSpPr>
          <p:nvPr>
            <p:ph type="body" sz="quarter" idx="13"/>
            <p:custDataLst>
              <p:tags r:id="rId4"/>
            </p:custDataLst>
          </p:nvPr>
        </p:nvSpPr>
        <p:spPr>
          <a:xfrm>
            <a:off x="6338316" y="2313433"/>
            <a:ext cx="4270248" cy="704087"/>
          </a:xfrm>
        </p:spPr>
        <p:txBody>
          <a:bodyPr/>
          <a:lstStyle/>
          <a:p>
            <a:r>
              <a:rPr lang="en-US" cap="none" dirty="0">
                <a:latin typeface="Consolas" panose="020B0609020204030204" pitchFamily="49" charset="0"/>
              </a:rPr>
              <a:t>compByNumber()</a:t>
            </a:r>
            <a:endParaRPr lang="en-US" cap="none" dirty="0"/>
          </a:p>
        </p:txBody>
      </p:sp>
      <p:sp>
        <p:nvSpPr>
          <p:cNvPr id="5" name="Title 4">
            <a:extLst>
              <a:ext uri="{FF2B5EF4-FFF2-40B4-BE49-F238E27FC236}">
                <a16:creationId xmlns:a16="http://schemas.microsoft.com/office/drawing/2014/main" id="{DA19120E-3577-5E1E-12B3-EDD959461A0A}"/>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output</a:t>
            </a:r>
          </a:p>
        </p:txBody>
      </p:sp>
    </p:spTree>
    <p:extLst>
      <p:ext uri="{BB962C8B-B14F-4D97-AF65-F5344CB8AC3E}">
        <p14:creationId xmlns:p14="http://schemas.microsoft.com/office/powerpoint/2010/main" val="461328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755C1-F6DA-20B0-216D-BE92C6E920F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Object to object mapping</a:t>
            </a:r>
          </a:p>
        </p:txBody>
      </p:sp>
      <p:sp>
        <p:nvSpPr>
          <p:cNvPr id="3" name="Content Placeholder 2">
            <a:extLst>
              <a:ext uri="{FF2B5EF4-FFF2-40B4-BE49-F238E27FC236}">
                <a16:creationId xmlns:a16="http://schemas.microsoft.com/office/drawing/2014/main" id="{40E98B17-40B7-7985-EC96-1A604336A3B2}"/>
              </a:ext>
            </a:extLst>
          </p:cNvPr>
          <p:cNvSpPr>
            <a:spLocks noGrp="1"/>
          </p:cNvSpPr>
          <p:nvPr>
            <p:ph sz="half" idx="1"/>
            <p:custDataLst>
              <p:tags r:id="rId2"/>
            </p:custDataLst>
          </p:nvPr>
        </p:nvSpPr>
        <p:spPr>
          <a:xfrm>
            <a:off x="2091341" y="3760661"/>
            <a:ext cx="4966444" cy="2015447"/>
          </a:xfrm>
        </p:spPr>
        <p:txBody>
          <a:bodyPr>
            <a:normAutofit/>
          </a:bodyPr>
          <a:lstStyle/>
          <a:p>
            <a:pPr marL="0" indent="0">
              <a:spcBef>
                <a:spcPts val="0"/>
              </a:spcBef>
              <a:buNone/>
            </a:pPr>
            <a:r>
              <a:rPr lang="en-US" dirty="0">
                <a:latin typeface="Consolas" panose="020B0609020204030204" pitchFamily="49" charset="0"/>
              </a:rPr>
              <a:t>Employee e1("Dilbert", ENGINEER, 400);</a:t>
            </a:r>
          </a:p>
          <a:p>
            <a:pPr marL="0" indent="0">
              <a:spcBef>
                <a:spcPts val="0"/>
              </a:spcBef>
              <a:buNone/>
            </a:pPr>
            <a:r>
              <a:rPr lang="en-US" dirty="0">
                <a:latin typeface="Consolas" panose="020B0609020204030204" pitchFamily="49" charset="0"/>
              </a:rPr>
              <a:t>Employee e2("Alice", ENGINEER, 100);</a:t>
            </a:r>
          </a:p>
          <a:p>
            <a:pPr marL="0" indent="0">
              <a:spcBef>
                <a:spcPts val="0"/>
              </a:spcBef>
              <a:buNone/>
            </a:pPr>
            <a:r>
              <a:rPr lang="en-US" dirty="0">
                <a:latin typeface="Consolas" panose="020B0609020204030204" pitchFamily="49" charset="0"/>
              </a:rPr>
              <a:t>Employee e3("Wally", ENGINEER, 200);</a:t>
            </a:r>
          </a:p>
          <a:p>
            <a:pPr marL="0" indent="0">
              <a:spcBef>
                <a:spcPts val="0"/>
              </a:spcBef>
              <a:buNone/>
            </a:pPr>
            <a:r>
              <a:rPr lang="en-US" dirty="0">
                <a:latin typeface="Consolas" panose="020B0609020204030204" pitchFamily="49" charset="0"/>
              </a:rPr>
              <a:t>Employee e4("Asok", ENGINEER, 700);</a:t>
            </a:r>
          </a:p>
          <a:p>
            <a:pPr marL="0" indent="0">
              <a:spcBef>
                <a:spcPts val="0"/>
              </a:spcBef>
              <a:buNone/>
            </a:pPr>
            <a:r>
              <a:rPr lang="en-US" dirty="0">
                <a:latin typeface="Consolas" panose="020B0609020204030204" pitchFamily="49" charset="0"/>
              </a:rPr>
              <a:t>Employee e5("PHB", MANAGER, 600);</a:t>
            </a:r>
          </a:p>
          <a:p>
            <a:pPr marL="0" indent="0">
              <a:spcBef>
                <a:spcPts val="0"/>
              </a:spcBef>
              <a:buNone/>
            </a:pPr>
            <a:r>
              <a:rPr lang="en-US" dirty="0">
                <a:latin typeface="Consolas" panose="020B0609020204030204" pitchFamily="49" charset="0"/>
              </a:rPr>
              <a:t>Employee e6("Richard", MANAGER, 500);</a:t>
            </a:r>
          </a:p>
          <a:p>
            <a:pPr marL="0" indent="0">
              <a:spcBef>
                <a:spcPts val="0"/>
              </a:spcBef>
              <a:buNone/>
            </a:pPr>
            <a:r>
              <a:rPr lang="en-US" dirty="0">
                <a:latin typeface="Consolas" panose="020B0609020204030204" pitchFamily="49" charset="0"/>
              </a:rPr>
              <a:t>Employee e7("Catbert", OFFICER, 300);</a:t>
            </a:r>
          </a:p>
        </p:txBody>
      </p:sp>
      <p:sp>
        <p:nvSpPr>
          <p:cNvPr id="4" name="Content Placeholder 3">
            <a:extLst>
              <a:ext uri="{FF2B5EF4-FFF2-40B4-BE49-F238E27FC236}">
                <a16:creationId xmlns:a16="http://schemas.microsoft.com/office/drawing/2014/main" id="{DB071253-9FD9-A627-DF9D-1AE25798E3F4}"/>
              </a:ext>
            </a:extLst>
          </p:cNvPr>
          <p:cNvSpPr>
            <a:spLocks noGrp="1"/>
          </p:cNvSpPr>
          <p:nvPr>
            <p:ph sz="half" idx="2"/>
            <p:custDataLst>
              <p:tags r:id="rId3"/>
            </p:custDataLst>
          </p:nvPr>
        </p:nvSpPr>
        <p:spPr>
          <a:xfrm>
            <a:off x="7560526" y="3760661"/>
            <a:ext cx="2588405" cy="2015447"/>
          </a:xfrm>
        </p:spPr>
        <p:txBody>
          <a:bodyPr>
            <a:normAutofit/>
          </a:bodyPr>
          <a:lstStyle/>
          <a:p>
            <a:pPr marL="0" indent="0">
              <a:spcBef>
                <a:spcPts val="0"/>
              </a:spcBef>
              <a:buNone/>
            </a:pPr>
            <a:r>
              <a:rPr lang="pt-BR" dirty="0">
                <a:latin typeface="Consolas" panose="020B0609020204030204" pitchFamily="49" charset="0"/>
              </a:rPr>
              <a:t>employees[e1] = e5;</a:t>
            </a:r>
          </a:p>
          <a:p>
            <a:pPr marL="0" indent="0">
              <a:spcBef>
                <a:spcPts val="0"/>
              </a:spcBef>
              <a:buNone/>
            </a:pPr>
            <a:r>
              <a:rPr lang="pt-BR" dirty="0">
                <a:latin typeface="Consolas" panose="020B0609020204030204" pitchFamily="49" charset="0"/>
              </a:rPr>
              <a:t>employees[e2] = e5;</a:t>
            </a:r>
          </a:p>
          <a:p>
            <a:pPr marL="0" indent="0">
              <a:spcBef>
                <a:spcPts val="0"/>
              </a:spcBef>
              <a:buNone/>
            </a:pPr>
            <a:r>
              <a:rPr lang="pt-BR" dirty="0">
                <a:latin typeface="Consolas" panose="020B0609020204030204" pitchFamily="49" charset="0"/>
              </a:rPr>
              <a:t>employees[e3] = e6;</a:t>
            </a:r>
          </a:p>
          <a:p>
            <a:pPr marL="0" indent="0">
              <a:spcBef>
                <a:spcPts val="0"/>
              </a:spcBef>
              <a:buNone/>
            </a:pPr>
            <a:r>
              <a:rPr lang="pt-BR" dirty="0">
                <a:latin typeface="Consolas" panose="020B0609020204030204" pitchFamily="49" charset="0"/>
              </a:rPr>
              <a:t>employees[e4] = e6;</a:t>
            </a:r>
          </a:p>
          <a:p>
            <a:pPr marL="0" indent="0">
              <a:spcBef>
                <a:spcPts val="0"/>
              </a:spcBef>
              <a:buNone/>
            </a:pPr>
            <a:r>
              <a:rPr lang="pt-BR" dirty="0">
                <a:latin typeface="Consolas" panose="020B0609020204030204" pitchFamily="49" charset="0"/>
              </a:rPr>
              <a:t>employees[e5] = e7;</a:t>
            </a:r>
          </a:p>
          <a:p>
            <a:pPr marL="0" indent="0">
              <a:spcBef>
                <a:spcPts val="0"/>
              </a:spcBef>
              <a:buNone/>
            </a:pPr>
            <a:r>
              <a:rPr lang="pt-BR" dirty="0">
                <a:latin typeface="Consolas" panose="020B0609020204030204" pitchFamily="49" charset="0"/>
              </a:rPr>
              <a:t>employees[e5] = e7;</a:t>
            </a:r>
          </a:p>
          <a:p>
            <a:pPr marL="0" indent="0">
              <a:spcBef>
                <a:spcPts val="0"/>
              </a:spcBef>
              <a:buNone/>
            </a:pPr>
            <a:r>
              <a:rPr lang="pt-BR" dirty="0">
                <a:latin typeface="Consolas" panose="020B0609020204030204" pitchFamily="49" charset="0"/>
              </a:rPr>
              <a:t>employees[e7] = e7;</a:t>
            </a:r>
            <a:endParaRPr lang="en-US" dirty="0">
              <a:latin typeface="Consolas" panose="020B0609020204030204" pitchFamily="49" charset="0"/>
            </a:endParaRPr>
          </a:p>
        </p:txBody>
      </p:sp>
      <p:sp>
        <p:nvSpPr>
          <p:cNvPr id="5" name="TextBox 4">
            <a:extLst>
              <a:ext uri="{FF2B5EF4-FFF2-40B4-BE49-F238E27FC236}">
                <a16:creationId xmlns:a16="http://schemas.microsoft.com/office/drawing/2014/main" id="{AE0D060C-B2B3-9DFE-FF1D-CB1D53B9DE3C}"/>
              </a:ext>
            </a:extLst>
          </p:cNvPr>
          <p:cNvSpPr txBox="1"/>
          <p:nvPr>
            <p:custDataLst>
              <p:tags r:id="rId4"/>
            </p:custDataLst>
          </p:nvPr>
        </p:nvSpPr>
        <p:spPr>
          <a:xfrm>
            <a:off x="2942859" y="2643604"/>
            <a:ext cx="6306282" cy="646331"/>
          </a:xfrm>
          <a:prstGeom prst="rect">
            <a:avLst/>
          </a:prstGeom>
          <a:noFill/>
        </p:spPr>
        <p:txBody>
          <a:bodyPr wrap="square" rtlCol="0">
            <a:spAutoFit/>
          </a:bodyPr>
          <a:lstStyle/>
          <a:p>
            <a:r>
              <a:rPr lang="en-US" dirty="0">
                <a:latin typeface="Consolas" panose="020B0609020204030204" pitchFamily="49" charset="0"/>
              </a:rPr>
              <a:t>map&lt;Employee, Employee, compByName&gt; employees;</a:t>
            </a:r>
          </a:p>
          <a:p>
            <a:r>
              <a:rPr lang="en-US" dirty="0">
                <a:latin typeface="Consolas" panose="020B0609020204030204" pitchFamily="49" charset="0"/>
              </a:rPr>
              <a:t>map&lt;Employee, Employee, compByNumber&gt; employees;</a:t>
            </a:r>
          </a:p>
        </p:txBody>
      </p:sp>
    </p:spTree>
    <p:extLst>
      <p:ext uri="{BB962C8B-B14F-4D97-AF65-F5344CB8AC3E}">
        <p14:creationId xmlns:p14="http://schemas.microsoft.com/office/powerpoint/2010/main" val="4044738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FB298C4-FCC3-0413-309C-D480DDC3204A}"/>
              </a:ext>
            </a:extLst>
          </p:cNvPr>
          <p:cNvSpPr>
            <a:spLocks noGrp="1"/>
          </p:cNvSpPr>
          <p:nvPr>
            <p:ph type="body" idx="1"/>
            <p:custDataLst>
              <p:tags r:id="rId1"/>
            </p:custDataLst>
          </p:nvPr>
        </p:nvSpPr>
        <p:spPr>
          <a:xfrm>
            <a:off x="843900" y="2313433"/>
            <a:ext cx="5054022" cy="704087"/>
          </a:xfrm>
        </p:spPr>
        <p:txBody>
          <a:bodyPr/>
          <a:lstStyle/>
          <a:p>
            <a:r>
              <a:rPr lang="en-US" cap="none" dirty="0">
                <a:latin typeface="Consolas" panose="020B0609020204030204" pitchFamily="49" charset="0"/>
              </a:rPr>
              <a:t>compByName()</a:t>
            </a:r>
            <a:endParaRPr lang="en-US" cap="none" dirty="0"/>
          </a:p>
        </p:txBody>
      </p:sp>
      <p:sp>
        <p:nvSpPr>
          <p:cNvPr id="5" name="Text Placeholder 4">
            <a:extLst>
              <a:ext uri="{FF2B5EF4-FFF2-40B4-BE49-F238E27FC236}">
                <a16:creationId xmlns:a16="http://schemas.microsoft.com/office/drawing/2014/main" id="{6833A487-2EC5-3B23-0265-ACC5D1186708}"/>
              </a:ext>
            </a:extLst>
          </p:cNvPr>
          <p:cNvSpPr>
            <a:spLocks noGrp="1"/>
          </p:cNvSpPr>
          <p:nvPr>
            <p:ph type="body" sz="quarter" idx="13"/>
            <p:custDataLst>
              <p:tags r:id="rId2"/>
            </p:custDataLst>
          </p:nvPr>
        </p:nvSpPr>
        <p:spPr>
          <a:xfrm>
            <a:off x="6338315" y="2313433"/>
            <a:ext cx="5029819" cy="704087"/>
          </a:xfrm>
        </p:spPr>
        <p:txBody>
          <a:bodyPr/>
          <a:lstStyle/>
          <a:p>
            <a:r>
              <a:rPr lang="en-US" cap="none" dirty="0">
                <a:latin typeface="Consolas" panose="020B0609020204030204" pitchFamily="49" charset="0"/>
              </a:rPr>
              <a:t>compByNumber()</a:t>
            </a:r>
            <a:endParaRPr lang="en-US" cap="none" dirty="0"/>
          </a:p>
        </p:txBody>
      </p:sp>
      <p:sp>
        <p:nvSpPr>
          <p:cNvPr id="6" name="Title 5">
            <a:extLst>
              <a:ext uri="{FF2B5EF4-FFF2-40B4-BE49-F238E27FC236}">
                <a16:creationId xmlns:a16="http://schemas.microsoft.com/office/drawing/2014/main" id="{B40BDA46-F81E-76E0-1117-9004C48C76D2}"/>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Output</a:t>
            </a:r>
          </a:p>
        </p:txBody>
      </p:sp>
      <p:sp>
        <p:nvSpPr>
          <p:cNvPr id="8" name="Content Placeholder 3">
            <a:extLst>
              <a:ext uri="{FF2B5EF4-FFF2-40B4-BE49-F238E27FC236}">
                <a16:creationId xmlns:a16="http://schemas.microsoft.com/office/drawing/2014/main" id="{52BC3927-6BAA-FC70-DC56-FC4B4368D266}"/>
              </a:ext>
            </a:extLst>
          </p:cNvPr>
          <p:cNvSpPr>
            <a:spLocks noGrp="1"/>
          </p:cNvSpPr>
          <p:nvPr>
            <p:ph sz="half" idx="2"/>
            <p:custDataLst>
              <p:tags r:id="rId4"/>
            </p:custDataLst>
          </p:nvPr>
        </p:nvSpPr>
        <p:spPr>
          <a:xfrm>
            <a:off x="6338315" y="3136019"/>
            <a:ext cx="5029819" cy="1768523"/>
          </a:xfrm>
        </p:spPr>
        <p:txBody>
          <a:bodyPr>
            <a:normAutofit/>
          </a:bodyPr>
          <a:lstStyle/>
          <a:p>
            <a:pPr marL="0" indent="0">
              <a:spcBef>
                <a:spcPts val="0"/>
              </a:spcBef>
              <a:buNone/>
            </a:pPr>
            <a:r>
              <a:rPr lang="en-US" sz="1500" dirty="0">
                <a:latin typeface="Consolas" panose="020B0609020204030204" pitchFamily="49" charset="0"/>
              </a:rPr>
              <a:t>Catbert   0  300  Reports to: Catbert   0  300</a:t>
            </a:r>
          </a:p>
          <a:p>
            <a:pPr marL="0" indent="0">
              <a:spcBef>
                <a:spcPts val="0"/>
              </a:spcBef>
              <a:buNone/>
            </a:pPr>
            <a:r>
              <a:rPr lang="en-US" sz="1500" dirty="0">
                <a:latin typeface="Consolas" panose="020B0609020204030204" pitchFamily="49" charset="0"/>
              </a:rPr>
              <a:t>Richard   1  500  Reports to: Catbert   0  300</a:t>
            </a:r>
          </a:p>
          <a:p>
            <a:pPr marL="0" indent="0">
              <a:spcBef>
                <a:spcPts val="0"/>
              </a:spcBef>
              <a:buNone/>
            </a:pPr>
            <a:r>
              <a:rPr lang="en-US" sz="1500" dirty="0">
                <a:latin typeface="Consolas" panose="020B0609020204030204" pitchFamily="49" charset="0"/>
              </a:rPr>
              <a:t>PHB       1  600  Reports to: Catbert   0  300</a:t>
            </a:r>
          </a:p>
          <a:p>
            <a:pPr marL="0" indent="0">
              <a:spcBef>
                <a:spcPts val="0"/>
              </a:spcBef>
              <a:buNone/>
            </a:pPr>
            <a:r>
              <a:rPr lang="en-US" sz="1500" dirty="0">
                <a:latin typeface="Consolas" panose="020B0609020204030204" pitchFamily="49" charset="0"/>
              </a:rPr>
              <a:t>Alice     2  100  Reports to: PHB       1  600</a:t>
            </a:r>
          </a:p>
          <a:p>
            <a:pPr marL="0" indent="0">
              <a:spcBef>
                <a:spcPts val="0"/>
              </a:spcBef>
              <a:buNone/>
            </a:pPr>
            <a:r>
              <a:rPr lang="en-US" sz="1500" dirty="0">
                <a:latin typeface="Consolas" panose="020B0609020204030204" pitchFamily="49" charset="0"/>
              </a:rPr>
              <a:t>Wally     2  200  Reports to: Richard   1  500</a:t>
            </a:r>
          </a:p>
          <a:p>
            <a:pPr marL="0" indent="0">
              <a:spcBef>
                <a:spcPts val="0"/>
              </a:spcBef>
              <a:buNone/>
            </a:pPr>
            <a:r>
              <a:rPr lang="en-US" sz="1500" dirty="0">
                <a:latin typeface="Consolas" panose="020B0609020204030204" pitchFamily="49" charset="0"/>
              </a:rPr>
              <a:t>Dilbert   2  400  Reports to: PHB       1  600</a:t>
            </a:r>
          </a:p>
          <a:p>
            <a:pPr marL="0" indent="0">
              <a:spcBef>
                <a:spcPts val="0"/>
              </a:spcBef>
              <a:buNone/>
            </a:pPr>
            <a:r>
              <a:rPr lang="en-US" sz="1500" dirty="0">
                <a:latin typeface="Consolas" panose="020B0609020204030204" pitchFamily="49" charset="0"/>
              </a:rPr>
              <a:t>Asok      2  700  Reports to: Richard   1  500</a:t>
            </a:r>
          </a:p>
        </p:txBody>
      </p:sp>
      <p:pic>
        <p:nvPicPr>
          <p:cNvPr id="10" name="Picture 9">
            <a:extLst>
              <a:ext uri="{FF2B5EF4-FFF2-40B4-BE49-F238E27FC236}">
                <a16:creationId xmlns:a16="http://schemas.microsoft.com/office/drawing/2014/main" id="{6C875CC7-2DCC-CC5D-75A8-DAADC4268FC9}"/>
              </a:ext>
            </a:extLst>
          </p:cNvPr>
          <p:cNvPicPr>
            <a:picLocks noChangeAspect="1"/>
          </p:cNvPicPr>
          <p:nvPr/>
        </p:nvPicPr>
        <p:blipFill>
          <a:blip r:embed="rId7"/>
          <a:stretch>
            <a:fillRect/>
          </a:stretch>
        </p:blipFill>
        <p:spPr>
          <a:xfrm>
            <a:off x="843900" y="3130452"/>
            <a:ext cx="5054022" cy="1774090"/>
          </a:xfrm>
          <a:prstGeom prst="rect">
            <a:avLst/>
          </a:prstGeom>
        </p:spPr>
      </p:pic>
    </p:spTree>
    <p:extLst>
      <p:ext uri="{BB962C8B-B14F-4D97-AF65-F5344CB8AC3E}">
        <p14:creationId xmlns:p14="http://schemas.microsoft.com/office/powerpoint/2010/main" val="7394030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PRESENTER_DUMMYTAG" val="&lt;DummyForForceWrite&gt;&lt;/DummyForForceWrite&gt;"/>
  <p:tag name="HTML_SHAPEINFO" val="&lt;ThreeDShapeInfo&gt;&lt;uuid val=&quot;{1F0AB968-3DBE-4F53-ABDC-C59178C76663}&quot;/&gt;&lt;isInvalidForFieldText val=&quot;0&quot;/&gt;&lt;Image&gt;&lt;filename val=&quot;C:\Users\delroy\AppData\Local\Temp\CP157888149359Session\CPTrustFolder157888149375\PPTImport157888216171\data\asimages\{1F0AB968-3DBE-4F53-ABDC-C59178C76663}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6&quot;/&gt;&lt;/TableIndex&gt;&lt;/ShapeTextInfo&gt;"/>
  <p:tag name="PRESENTER_DUMMYTAG" val="&lt;DummyForForceWrite&gt;&lt;/DummyForForceWrite&gt;"/>
  <p:tag name="HTML_SHAPEINFO" val="&lt;ThreeDShapeInfo&gt;&lt;uuid val=&quot;{4715FE58-0141-4942-A4CB-EB6F193B92C7}&quot;/&gt;&lt;isInvalidForFieldText val=&quot;0&quot;/&gt;&lt;Image&gt;&lt;filename val=&quot;C:\Users\delroy\AppData\Local\Temp\CP157888149359Session\CPTrustFolder157888149375\PPTImport157888216171\data\asimages\{4715FE58-0141-4942-A4CB-EB6F193B92C7}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5723BD3F-C170-4DD5-926A-0B06064ACE25}&quot;/&gt;&lt;isInvalidForFieldText val=&quot;0&quot;/&gt;&lt;Image&gt;&lt;filename val=&quot;C:\Users\delroy\AppData\Local\Temp\CP157888149359Session\CPTrustFolder157888149375\PPTImport157888216171\data\asimages\{5723BD3F-C170-4DD5-926A-0B06064ACE25}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78C55E4A-C7CE-4A0E-8006-7768AE79CD94}&quot;/&gt;&lt;isInvalidForFieldText val=&quot;0&quot;/&gt;&lt;Image&gt;&lt;filename val=&quot;C:\Users\delroy\AppData\Local\Temp\CP157888149359Session\CPTrustFolder157888149375\PPTImport157888216171\data\asimages\{78C55E4A-C7CE-4A0E-8006-7768AE79CD94}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5&quot;/&gt;&lt;lineCharCount val=&quot;2&quot;/&gt;&lt;lineCharCount val=&quot;13&quot;/&gt;&lt;lineCharCount val=&quot;22&quot;/&gt;&lt;lineCharCount val=&quot;26&quot;/&gt;&lt;lineCharCount val=&quot;19&quot;/&gt;&lt;/TableIndex&gt;&lt;/ShapeTextInfo&gt;"/>
  <p:tag name="HTML_SHAPEINFO" val="&lt;ThreeDShapeInfo&gt;&lt;uuid val=&quot;{1E9044D9-095D-4EB1-879F-3607E9C5F9E0}&quot;/&gt;&lt;isInvalidForFieldText val=&quot;0&quot;/&gt;&lt;Image&gt;&lt;filename val=&quot;C:\Users\delroy\AppData\Local\Temp\CP157888149359Session\CPTrustFolder157888149375\PPTImport157888216171\data\asimages\{1E9044D9-095D-4EB1-879F-3607E9C5F9E0}_2.png&quot;/&gt;&lt;left val=&quot;228&quot;/&gt;&lt;top val=&quot;273&quot;/&gt;&lt;width val=&quot;818&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0&quot;/&gt;&lt;/TableIndex&gt;&lt;/ShapeTextInfo&gt;"/>
  <p:tag name="HTML_SHAPEINFO" val="&lt;ThreeDShapeInfo&gt;&lt;uuid val=&quot;{CADBC878-7B0C-46B3-8A6F-54E7B32E9FFB}&quot;/&gt;&lt;isInvalidForFieldText val=&quot;0&quot;/&gt;&lt;Image&gt;&lt;filename val=&quot;C:\Users\delroy\AppData\Local\Temp\CP157888149359Session\CPTrustFolder157888149375\PPTImport157888216171\data\asimages\{CADBC878-7B0C-46B3-8A6F-54E7B32E9FFB}_3.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7&quot;/&gt;&lt;lineCharCount val=&quot;2&quot;/&gt;&lt;lineCharCount val=&quot;12&quot;/&gt;&lt;lineCharCount val=&quot;70&quot;/&gt;&lt;lineCharCount val=&quot;10&quot;/&gt;&lt;lineCharCount val=&quot;49&quot;/&gt;&lt;lineCharCount val=&quot;10&quot;/&gt;&lt;lineCharCount val=&quot;2&quot;/&gt;&lt;/TableIndex&gt;&lt;/ShapeTextInfo&gt;"/>
  <p:tag name="HTML_SHAPEINFO" val="&lt;ThreeDShapeInfo&gt;&lt;uuid val=&quot;{5783C050-5D36-43EB-8388-09A1E85DCF35}&quot;/&gt;&lt;isInvalidForFieldText val=&quot;0&quot;/&gt;&lt;Image&gt;&lt;filename val=&quot;C:\Users\delroy\AppData\Local\Temp\CP157888149359Session\CPTrustFolder157888149375\PPTImport157888216171\data\asimages\{5783C050-5D36-43EB-8388-09A1E85DCF35}_3.png&quot;/&gt;&lt;left val=&quot;167&quot;/&gt;&lt;top val=&quot;273&quot;/&gt;&lt;width val=&quot;941&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10&quot;/&gt;&lt;/TableIndex&gt;&lt;/ShapeTextInfo&gt;"/>
  <p:tag name="HTML_SHAPEINFO" val="&lt;ThreeDShapeInfo&gt;&lt;uuid val=&quot;{F9C1714A-3342-419D-8102-E296E8D35764}&quot;/&gt;&lt;isInvalidForFieldText val=&quot;0&quot;/&gt;&lt;Image&gt;&lt;filename val=&quot;C:\Users\delroy\AppData\Local\Temp\CP157888149359Session\CPTrustFolder157888149375\PPTImport157888216171\data\asimages\{F9C1714A-3342-419D-8102-E296E8D35764}_4.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37&quot;/&gt;&lt;lineCharCount val=&quot;1&quot;/&gt;&lt;lineCharCount val=&quot;1&quot;/&gt;&lt;lineCharCount val=&quot;19&quot;/&gt;&lt;lineCharCount val=&quot;2&quot;/&gt;&lt;lineCharCount val=&quot;12&quot;/&gt;&lt;lineCharCount val=&quot;70&quot;/&gt;&lt;lineCharCount val=&quot;10&quot;/&gt;&lt;lineCharCount val=&quot;54&quot;/&gt;&lt;lineCharCount val=&quot;49&quot;/&gt;&lt;lineCharCount val=&quot;57&quot;/&gt;&lt;lineCharCount val=&quot;10&quot;/&gt;&lt;lineCharCount val=&quot;2&quot;/&gt;&lt;/TableIndex&gt;&lt;/ShapeTextInfo&gt;"/>
  <p:tag name="HTML_SHAPEINFO" val="&lt;ThreeDShapeInfo&gt;&lt;uuid val=&quot;{96E7E242-5E4D-43A2-9D74-CDC6237FA9A0}&quot;/&gt;&lt;isInvalidForFieldText val=&quot;0&quot;/&gt;&lt;Image&gt;&lt;filename val=&quot;C:\Users\delroy\AppData\Local\Temp\CP157888149359Session\CPTrustFolder157888149375\PPTImport157888216171\data\asimages\{96E7E242-5E4D-43A2-9D74-CDC6237FA9A0}_4.png&quot;/&gt;&lt;left val=&quot;167&quot;/&gt;&lt;top val=&quot;270&quot;/&gt;&lt;width val=&quot;944&quot;/&gt;&lt;height val=&quot;37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6&quot;/&gt;&lt;/TableIndex&gt;&lt;/ShapeTextInfo&gt;"/>
  <p:tag name="HTML_SHAPEINFO" val="&lt;ThreeDShapeInfo&gt;&lt;uuid val=&quot;{5A49A19C-6E8F-48D4-B4B3-C99B8ABA1789}&quot;/&gt;&lt;isInvalidForFieldText val=&quot;0&quot;/&gt;&lt;Image&gt;&lt;filename val=&quot;C:\Users\delroy\AppData\Local\Temp\CP157888149359Session\CPTrustFolder157888149375\PPTImport157888216171\data\asimages\{5A49A19C-6E8F-48D4-B4B3-C99B8ABA1789}_5.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28&quot;/&gt;&lt;lineCharCount val=&quot;1&quot;/&gt;&lt;lineCharCount val=&quot;57&quot;/&gt;&lt;lineCharCount val=&quot;55&quot;/&gt;&lt;lineCharCount val=&quot;55&quot;/&gt;&lt;lineCharCount val=&quot;54&quot;/&gt;&lt;lineCharCount val=&quot;52&quot;/&gt;&lt;lineCharCount val=&quot;56&quot;/&gt;&lt;lineCharCount val=&quot;56&quot;/&gt;&lt;lineCharCount val=&quot;1&quot;/&gt;&lt;lineCharCount val=&quot;56&quot;/&gt;&lt;lineCharCount val=&quot;57&quot;/&gt;&lt;/TableIndex&gt;&lt;/ShapeTextInfo&gt;"/>
  <p:tag name="HTML_SHAPEINFO" val="&lt;ThreeDShapeInfo&gt;&lt;uuid val=&quot;{09DBBDA3-4301-4745-9681-B4010564C44A}&quot;/&gt;&lt;isInvalidForFieldText val=&quot;0&quot;/&gt;&lt;Image&gt;&lt;filename val=&quot;C:\Users\delroy\AppData\Local\Temp\CP157888149359Session\CPTrustFolder157888149375\PPTImport157888216171\data\asimages\{09DBBDA3-4301-4745-9681-B4010564C44A}_5.png&quot;/&gt;&lt;left val=&quot;228&quot;/&gt;&lt;top val=&quot;259&quot;/&gt;&lt;width val=&quot;818&quot;/&gt;&lt;height val=&quot;368&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967F6C0B-7533-4EA3-99C5-3B2A6F168904}&quot;/&gt;&lt;isInvalidForFieldText val=&quot;0&quot;/&gt;&lt;Image&gt;&lt;filename val=&quot;C:\Users\delroy\AppData\Local\Temp\CP157888149359Session\CPTrustFolder157888149375\PPTImport157888216171\data\asimages\{967F6C0B-7533-4EA3-99C5-3B2A6F168904}_6.png&quot;/&gt;&lt;left val=&quot;165&quot;/&gt;&lt;top val=&quot;242&quot;/&gt;&lt;width val=&quot;449&quot;/&gt;&lt;height val=&quot;8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7&quot;/&gt;&lt;lineCharCount val=&quot;17&quot;/&gt;&lt;lineCharCount val=&quot;17&quot;/&gt;&lt;lineCharCount val=&quot;17&quot;/&gt;&lt;lineCharCount val=&quot;17&quot;/&gt;&lt;lineCharCount val=&quot;17&quot;/&gt;&lt;lineCharCount val=&quot;16&quot;/&gt;&lt;/TableIndex&gt;&lt;/ShapeTextInfo&gt;"/>
  <p:tag name="HTML_SHAPEINFO" val="&lt;ThreeDShapeInfo&gt;&lt;uuid val=&quot;{31B1FC0F-1079-4498-8FFC-7212A8959D14}&quot;/&gt;&lt;isInvalidForFieldText val=&quot;0&quot;/&gt;&lt;Image&gt;&lt;filename val=&quot;C:\Users\delroy\AppData\Local\Temp\CP157888149359Session\CPTrustFolder157888149375\PPTImport157888216171\data\asimages\{31B1FC0F-1079-4498-8FFC-7212A8959D14}_6.png&quot;/&gt;&lt;left val=&quot;160&quot;/&gt;&lt;top val=&quot;326&quot;/&gt;&lt;width val=&quot;454&quot;/&gt;&lt;height val=&quot;27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7&quot;/&gt;&lt;lineCharCount val=&quot;17&quot;/&gt;&lt;lineCharCount val=&quot;17&quot;/&gt;&lt;lineCharCount val=&quot;17&quot;/&gt;&lt;lineCharCount val=&quot;17&quot;/&gt;&lt;lineCharCount val=&quot;17&quot;/&gt;&lt;lineCharCount val=&quot;16&quot;/&gt;&lt;/TableIndex&gt;&lt;/ShapeTextInfo&gt;"/>
  <p:tag name="HTML_SHAPEINFO" val="&lt;ThreeDShapeInfo&gt;&lt;uuid val=&quot;{5A973EB8-F4F8-42FA-BEC0-4BC00BCDC903}&quot;/&gt;&lt;isInvalidForFieldText val=&quot;0&quot;/&gt;&lt;Image&gt;&lt;filename val=&quot;C:\Users\delroy\AppData\Local\Temp\CP157888149359Session\CPTrustFolder157888149375\PPTImport157888216171\data\asimages\{5A973EB8-F4F8-42FA-BEC0-4BC00BCDC903}_6.png&quot;/&gt;&lt;left val=&quot;659&quot;/&gt;&lt;top val=&quot;326&quot;/&gt;&lt;width val=&quot;452&quot;/&gt;&lt;height val=&quot;27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9F75B06A-B732-4A9E-B59D-8FB561B7A101}&quot;/&gt;&lt;isInvalidForFieldText val=&quot;0&quot;/&gt;&lt;Image&gt;&lt;filename val=&quot;C:\Users\delroy\AppData\Local\Temp\CP157888149359Session\CPTrustFolder157888149375\PPTImport157888216171\data\asimages\{9F75B06A-B732-4A9E-B59D-8FB561B7A101}_6.png&quot;/&gt;&lt;left val=&quot;664&quot;/&gt;&lt;top val=&quot;242&quot;/&gt;&lt;width val=&quot;449&quot;/&gt;&lt;height val=&quot;85&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3A159DDA-817B-4975-9C6C-6F849AAD62DD}&quot;/&gt;&lt;isInvalidForFieldText val=&quot;0&quot;/&gt;&lt;Image&gt;&lt;filename val=&quot;C:\Users\delroy\AppData\Local\Temp\CP157888149359Session\CPTrustFolder157888149375\PPTImport157888216171\data\asimages\{3A159DDA-817B-4975-9C6C-6F849AAD62DD}_6.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6CFD2F07-E7B2-46A1-B27A-5C18696242A0}&quot;/&gt;&lt;isInvalidForFieldText val=&quot;0&quot;/&gt;&lt;Image&gt;&lt;filename val=&quot;C:\Users\delroy\AppData\Local\Temp\CP157888149359Session\CPTrustFolder157888149375\PPTImport157888216171\data\asimages\{6CFD2F07-E7B2-46A1-B27A-5C18696242A0}_7.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9&quot;/&gt;&lt;lineCharCount val=&quot;37&quot;/&gt;&lt;lineCharCount val=&quot;37&quot;/&gt;&lt;lineCharCount val=&quot;36&quot;/&gt;&lt;lineCharCount val=&quot;34&quot;/&gt;&lt;lineCharCount val=&quot;38&quot;/&gt;&lt;lineCharCount val=&quot;37&quot;/&gt;&lt;/TableIndex&gt;&lt;/ShapeTextInfo&gt;"/>
  <p:tag name="HTML_SHAPEINFO" val="&lt;ThreeDShapeInfo&gt;&lt;uuid val=&quot;{E36F0909-C127-4896-91BF-B8D0CA3C4582}&quot;/&gt;&lt;isInvalidForFieldText val=&quot;0&quot;/&gt;&lt;Image&gt;&lt;filename val=&quot;C:\Users\delroy\AppData\Local\Temp\CP157888149359Session\CPTrustFolder157888149375\PPTImport157888216171\data\asimages\{E36F0909-C127-4896-91BF-B8D0CA3C4582}_7.png&quot;/&gt;&lt;left val=&quot;213&quot;/&gt;&lt;top val=&quot;391&quot;/&gt;&lt;width val=&quot;530&quot;/&gt;&lt;height val=&quot;224&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0&quot;/&gt;&lt;lineCharCount val=&quot;20&quot;/&gt;&lt;lineCharCount val=&quot;20&quot;/&gt;&lt;lineCharCount val=&quot;20&quot;/&gt;&lt;lineCharCount val=&quot;20&quot;/&gt;&lt;lineCharCount val=&quot;20&quot;/&gt;&lt;lineCharCount val=&quot;19&quot;/&gt;&lt;/TableIndex&gt;&lt;/ShapeTextInfo&gt;"/>
  <p:tag name="HTML_SHAPEINFO" val="&lt;ThreeDShapeInfo&gt;&lt;uuid val=&quot;{03DC3F5F-7435-4E1C-A450-683EDCE72791}&quot;/&gt;&lt;isInvalidForFieldText val=&quot;0&quot;/&gt;&lt;Image&gt;&lt;filename val=&quot;C:\Users\delroy\AppData\Local\Temp\CP157888149359Session\CPTrustFolder157888149375\PPTImport157888216171\data\asimages\{03DC3F5F-7435-4E1C-A450-683EDCE72791}_7.png&quot;/&gt;&lt;left val=&quot;788&quot;/&gt;&lt;top val=&quot;391&quot;/&gt;&lt;width val=&quot;280&quot;/&gt;&lt;height val=&quot;224&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7&quot;/&gt;&lt;lineCharCount val=&quot;48&quot;/&gt;&lt;/TableIndex&gt;&lt;/ShapeTextInfo&gt;"/>
  <p:tag name="HTML_SHAPEINFO" val="&lt;ThreeDShapeInfo&gt;&lt;uuid val=&quot;{E20952EE-B91D-4495-93DF-AF34D37A1D7B}&quot;/&gt;&lt;isInvalidForFieldText val=&quot;0&quot;/&gt;&lt;Image&gt;&lt;filename val=&quot;C:\Users\delroy\AppData\Local\Temp\CP157888149359Session\CPTrustFolder157888149375\PPTImport157888216171\data\asimages\{E20952EE-B91D-4495-93DF-AF34D37A1D7B}_7.png&quot;/&gt;&lt;left val=&quot;303&quot;/&gt;&lt;top val=&quot;274&quot;/&gt;&lt;width val=&quot;668&quot;/&gt;&lt;height val=&quot;8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2416A123-469A-4E5F-82D6-16180C4E5957}&quot;/&gt;&lt;isInvalidForFieldText val=&quot;0&quot;/&gt;&lt;Image&gt;&lt;filename val=&quot;C:\Users\delroy\AppData\Local\Temp\CP157888149359Session\CPTrustFolder157888149375\PPTImport157888216171\data\asimages\{2416A123-469A-4E5F-82D6-16180C4E5957}_8.png&quot;/&gt;&lt;left val=&quot;87&quot;/&gt;&lt;top val=&quot;242&quot;/&gt;&lt;width val=&quot;532&quot;/&gt;&lt;height val=&quot;85&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28EC0BFE-A0C0-4275-A825-225A01981B47}&quot;/&gt;&lt;isInvalidForFieldText val=&quot;0&quot;/&gt;&lt;Image&gt;&lt;filename val=&quot;C:\Users\delroy\AppData\Local\Temp\CP157888149359Session\CPTrustFolder157888149375\PPTImport157888216171\data\asimages\{28EC0BFE-A0C0-4275-A825-225A01981B47}_8.png&quot;/&gt;&lt;left val=&quot;664&quot;/&gt;&lt;top val=&quot;242&quot;/&gt;&lt;width val=&quot;529&quot;/&gt;&lt;height val=&quot;85&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A3D6679F-76D0-4249-BC7F-CE3C2A3966E9}&quot;/&gt;&lt;isInvalidForFieldText val=&quot;0&quot;/&gt;&lt;Image&gt;&lt;filename val=&quot;C:\Users\delroy\AppData\Local\Temp\CP157888149359Session\CPTrustFolder157888149375\PPTImport157888216171\data\asimages\{A3D6679F-76D0-4249-BC7F-CE3C2A3966E9}_8.png&quot;/&gt;&lt;left val=&quot;233&quot;/&gt;&lt;top val=&quot;100&quot;/&gt;&lt;width val=&quot;813&quot;/&gt;&lt;height val=&quot;126&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7&quot;/&gt;&lt;lineCharCount val=&quot;47&quot;/&gt;&lt;lineCharCount val=&quot;47&quot;/&gt;&lt;lineCharCount val=&quot;47&quot;/&gt;&lt;lineCharCount val=&quot;47&quot;/&gt;&lt;lineCharCount val=&quot;47&quot;/&gt;&lt;lineCharCount val=&quot;46&quot;/&gt;&lt;/TableIndex&gt;&lt;/ShapeTextInfo&gt;"/>
  <p:tag name="HTML_SHAPEINFO" val="&lt;ThreeDShapeInfo&gt;&lt;uuid val=&quot;{0208CBE5-2803-4F1F-BEC1-65C10B5AF5C1}&quot;/&gt;&lt;isInvalidForFieldText val=&quot;0&quot;/&gt;&lt;Image&gt;&lt;filename val=&quot;C:\Users\delroy\AppData\Local\Temp\CP157888149359Session\CPTrustFolder157888149375\PPTImport157888216171\data\asimages\{0208CBE5-2803-4F1F-BEC1-65C10B5AF5C1}_8.png&quot;/&gt;&lt;left val=&quot;662&quot;/&gt;&lt;top val=&quot;327&quot;/&gt;&lt;width val=&quot;532&quot;/&gt;&lt;height val=&quot;188&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467</TotalTime>
  <Words>1007</Words>
  <Application>Microsoft Office PowerPoint</Application>
  <PresentationFormat>Widescreen</PresentationFormat>
  <Paragraphs>108</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Consolas</vt:lpstr>
      <vt:lpstr>Gill Sans MT</vt:lpstr>
      <vt:lpstr>Parcel</vt:lpstr>
      <vt:lpstr>containers and comparators</vt:lpstr>
      <vt:lpstr>Data class</vt:lpstr>
      <vt:lpstr>alphabetical by name comparator</vt:lpstr>
      <vt:lpstr>Grouped by position, sorted by ID comparator</vt:lpstr>
      <vt:lpstr>Sorting objects with comparators</vt:lpstr>
      <vt:lpstr>output</vt:lpstr>
      <vt:lpstr>Object to object mapping</vt:lpstr>
      <vt:lpstr>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Comparators</dc:title>
  <dc:creator>Delroy Brinkerhoff</dc:creator>
  <cp:lastModifiedBy>delroy</cp:lastModifiedBy>
  <cp:revision>14</cp:revision>
  <dcterms:created xsi:type="dcterms:W3CDTF">2016-07-13T22:03:45Z</dcterms:created>
  <dcterms:modified xsi:type="dcterms:W3CDTF">2025-11-06T19:16:53Z</dcterms:modified>
</cp:coreProperties>
</file>