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heme/theme2.xml" ContentType="application/vnd.openxmlformats-officedocument.them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2.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4.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5.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6.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4"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45" autoAdjust="0"/>
  </p:normalViewPr>
  <p:slideViewPr>
    <p:cSldViewPr snapToGrid="0">
      <p:cViewPr varScale="1">
        <p:scale>
          <a:sx n="104" d="100"/>
          <a:sy n="104" d="100"/>
        </p:scale>
        <p:origin x="83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7D9000-BDC7-4CDC-90B0-77F1F5EF7F66}" type="datetimeFigureOut">
              <a:rPr lang="en-US" smtClean="0"/>
              <a:t>4/3/2025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D08257-C406-4CA8-8AFE-5E0E3665801E}" type="slidenum">
              <a:rPr lang="en-US" smtClean="0"/>
              <a:t>‹#›</a:t>
            </a:fld>
            <a:endParaRPr lang="en-US" dirty="0"/>
          </a:p>
        </p:txBody>
      </p:sp>
    </p:spTree>
    <p:extLst>
      <p:ext uri="{BB962C8B-B14F-4D97-AF65-F5344CB8AC3E}">
        <p14:creationId xmlns:p14="http://schemas.microsoft.com/office/powerpoint/2010/main" val="3014489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initial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KVTree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example included a simple iterator implemented with an array. Whenever a program creates an array, it must specify its size, which remains fixed from memory allocation onward. To overcome this limitation, the example suggested replacing the array with a list whose size can change dynamically over time. The final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KVTree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example implements this suggestion.</a:t>
            </a:r>
          </a:p>
          <a:p>
            <a:endParaRPr lang="en-US" dirty="0"/>
          </a:p>
        </p:txBody>
      </p:sp>
      <p:sp>
        <p:nvSpPr>
          <p:cNvPr id="4" name="Slide Number Placeholder 3"/>
          <p:cNvSpPr>
            <a:spLocks noGrp="1"/>
          </p:cNvSpPr>
          <p:nvPr>
            <p:ph type="sldNum" sz="quarter" idx="5"/>
          </p:nvPr>
        </p:nvSpPr>
        <p:spPr/>
        <p:txBody>
          <a:bodyPr/>
          <a:lstStyle/>
          <a:p>
            <a:fld id="{FBD08257-C406-4CA8-8AFE-5E0E3665801E}" type="slidenum">
              <a:rPr lang="en-US" smtClean="0"/>
              <a:t>1</a:t>
            </a:fld>
            <a:endParaRPr lang="en-US" dirty="0"/>
          </a:p>
        </p:txBody>
      </p:sp>
    </p:spTree>
    <p:extLst>
      <p:ext uri="{BB962C8B-B14F-4D97-AF65-F5344CB8AC3E}">
        <p14:creationId xmlns:p14="http://schemas.microsoft.com/office/powerpoint/2010/main" val="163019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We effect the change by including the list header file, discarding the iterator nested class, and making the iterator, “keys,” a list. The other member variables remain unchanged.</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Understanding a typical container pattern is essential to avoid potential confusion. Containers typically have an associated iterator. This solution uses a list as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KVTree’s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iterator. However, a list is also a container with its own iterator, which the tree creates and returns to the client. The client uses the list’s iterator to loop or iterate through the tree’s nodes.</a:t>
            </a:r>
          </a:p>
          <a:p>
            <a:endParaRPr lang="en-US" dirty="0"/>
          </a:p>
        </p:txBody>
      </p:sp>
      <p:sp>
        <p:nvSpPr>
          <p:cNvPr id="4" name="Slide Number Placeholder 3"/>
          <p:cNvSpPr>
            <a:spLocks noGrp="1"/>
          </p:cNvSpPr>
          <p:nvPr>
            <p:ph type="sldNum" sz="quarter" idx="5"/>
          </p:nvPr>
        </p:nvSpPr>
        <p:spPr/>
        <p:txBody>
          <a:bodyPr/>
          <a:lstStyle/>
          <a:p>
            <a:fld id="{FBD08257-C406-4CA8-8AFE-5E0E3665801E}" type="slidenum">
              <a:rPr lang="en-US" smtClean="0"/>
              <a:t>2</a:t>
            </a:fld>
            <a:endParaRPr lang="en-US" dirty="0"/>
          </a:p>
        </p:txBody>
      </p:sp>
    </p:spTree>
    <p:extLst>
      <p:ext uri="{BB962C8B-B14F-4D97-AF65-F5344CB8AC3E}">
        <p14:creationId xmlns:p14="http://schemas.microsoft.com/office/powerpoint/2010/main" val="1461878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We must also update and add member functions. The original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get_keys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lined out here, created and returned an instance of the nested iterator class, with the constructor filling the keys array with data.</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updated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get_keys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calls a private function,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fill_list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to populate the list serving as the tree’s iterator. It then invokes the list's “begin” function, which creates and returns a list iterator pointing to the first element of the list.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get_end</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calls the list’s “end” function, which creates and returns a list iterator that marks the last list element. The “auto” keyword performs a type deduction operation, a more concise and straightforward way of specifying the functions’ return types.</a:t>
            </a:r>
          </a:p>
          <a:p>
            <a:endParaRPr lang="en-US" dirty="0"/>
          </a:p>
        </p:txBody>
      </p:sp>
      <p:sp>
        <p:nvSpPr>
          <p:cNvPr id="4" name="Slide Number Placeholder 3"/>
          <p:cNvSpPr>
            <a:spLocks noGrp="1"/>
          </p:cNvSpPr>
          <p:nvPr>
            <p:ph type="sldNum" sz="quarter" idx="5"/>
          </p:nvPr>
        </p:nvSpPr>
        <p:spPr/>
        <p:txBody>
          <a:bodyPr/>
          <a:lstStyle/>
          <a:p>
            <a:fld id="{FBD08257-C406-4CA8-8AFE-5E0E3665801E}" type="slidenum">
              <a:rPr lang="en-US" smtClean="0"/>
              <a:t>3</a:t>
            </a:fld>
            <a:endParaRPr lang="en-US" dirty="0"/>
          </a:p>
        </p:txBody>
      </p:sp>
    </p:spTree>
    <p:extLst>
      <p:ext uri="{BB962C8B-B14F-4D97-AF65-F5344CB8AC3E}">
        <p14:creationId xmlns:p14="http://schemas.microsoft.com/office/powerpoint/2010/main" val="1278975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original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get_keys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created a new, empty array each time the program called it. However, the updated version reuses the list for each call, so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fill_list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clears or empties the list before refilling it. Recall that the binary tree insert function adds the first data node to the root’s right subtree, so a null right subtree indicates an empty tree. Putting the clear operation before the test ensures that an iterator for an empty tree operates correctly.</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add_keys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recursively descends the binary tree, adding the key or word from the tree nodes to the list. The list’s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push_back</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appends each key to the list’s end.</a:t>
            </a:r>
          </a:p>
          <a:p>
            <a:endParaRPr lang="en-US" dirty="0"/>
          </a:p>
        </p:txBody>
      </p:sp>
      <p:sp>
        <p:nvSpPr>
          <p:cNvPr id="4" name="Slide Number Placeholder 3"/>
          <p:cNvSpPr>
            <a:spLocks noGrp="1"/>
          </p:cNvSpPr>
          <p:nvPr>
            <p:ph type="sldNum" sz="quarter" idx="5"/>
          </p:nvPr>
        </p:nvSpPr>
        <p:spPr/>
        <p:txBody>
          <a:bodyPr/>
          <a:lstStyle/>
          <a:p>
            <a:fld id="{FBD08257-C406-4CA8-8AFE-5E0E3665801E}" type="slidenum">
              <a:rPr lang="en-US" smtClean="0"/>
              <a:t>4</a:t>
            </a:fld>
            <a:endParaRPr lang="en-US" dirty="0"/>
          </a:p>
        </p:txBody>
      </p:sp>
    </p:spTree>
    <p:extLst>
      <p:ext uri="{BB962C8B-B14F-4D97-AF65-F5344CB8AC3E}">
        <p14:creationId xmlns:p14="http://schemas.microsoft.com/office/powerpoint/2010/main" val="36809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To use the new list-based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KVTree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iterator, the client creates two list iterators with the tree’s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get_keys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and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get_end</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functions and uses them to drive a while-loop. The while-loop is logically equivalent to the for-loops used in other textbook and online examples but better parallels the initial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KVTree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example.</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 programs maintain iterators as pointers, so they dereference them to obtain the indicated data – a counted word in this example. The auto-increment operator advances the iterator to the next element in the list. The program searches the tree for the word, extracts the count from the returned node with the dereference operator, and prints the word and its count to the console.</a:t>
            </a:r>
          </a:p>
          <a:p>
            <a:endParaRPr lang="en-US" dirty="0"/>
          </a:p>
        </p:txBody>
      </p:sp>
      <p:sp>
        <p:nvSpPr>
          <p:cNvPr id="4" name="Slide Number Placeholder 3"/>
          <p:cNvSpPr>
            <a:spLocks noGrp="1"/>
          </p:cNvSpPr>
          <p:nvPr>
            <p:ph type="sldNum" sz="quarter" idx="5"/>
          </p:nvPr>
        </p:nvSpPr>
        <p:spPr/>
        <p:txBody>
          <a:bodyPr/>
          <a:lstStyle/>
          <a:p>
            <a:fld id="{FBD08257-C406-4CA8-8AFE-5E0E3665801E}" type="slidenum">
              <a:rPr lang="en-US" smtClean="0"/>
              <a:t>5</a:t>
            </a:fld>
            <a:endParaRPr lang="en-US" dirty="0"/>
          </a:p>
        </p:txBody>
      </p:sp>
    </p:spTree>
    <p:extLst>
      <p:ext uri="{BB962C8B-B14F-4D97-AF65-F5344CB8AC3E}">
        <p14:creationId xmlns:p14="http://schemas.microsoft.com/office/powerpoint/2010/main" val="4069961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add_keys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in the current solution only adds the key – a counted word in this example – from each tree node to the keys list. This approach requires the client to search the tree to retrieve each associated value – the word’s count. Noticing that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add_keys</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can access the node’s value as easily as its key suggests a final optimization.</a:t>
            </a:r>
          </a:p>
          <a:p>
            <a:endParaRPr lang="en-US" dirty="0"/>
          </a:p>
        </p:txBody>
      </p:sp>
      <p:sp>
        <p:nvSpPr>
          <p:cNvPr id="4" name="Slide Number Placeholder 3"/>
          <p:cNvSpPr>
            <a:spLocks noGrp="1"/>
          </p:cNvSpPr>
          <p:nvPr>
            <p:ph type="sldNum" sz="quarter" idx="5"/>
          </p:nvPr>
        </p:nvSpPr>
        <p:spPr/>
        <p:txBody>
          <a:bodyPr/>
          <a:lstStyle/>
          <a:p>
            <a:fld id="{FBD08257-C406-4CA8-8AFE-5E0E3665801E}" type="slidenum">
              <a:rPr lang="en-US" smtClean="0"/>
              <a:t>6</a:t>
            </a:fld>
            <a:endParaRPr lang="en-US" dirty="0"/>
          </a:p>
        </p:txBody>
      </p:sp>
    </p:spTree>
    <p:extLst>
      <p:ext uri="{BB962C8B-B14F-4D97-AF65-F5344CB8AC3E}">
        <p14:creationId xmlns:p14="http://schemas.microsoft.com/office/powerpoint/2010/main" val="4093055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final optimization bundles the key and value – the word and its count – in a pair object and puts it in the list. The iterators now reference a pair object rather than the key alone. Searching a binary tree is relatively fast, but not searching it is faster still. Accessing the key and value directly through the iterator shrinks the loop but requires a separate increment operation.</a:t>
            </a:r>
          </a:p>
          <a:p>
            <a:endParaRPr lang="en-US" dirty="0"/>
          </a:p>
        </p:txBody>
      </p:sp>
      <p:sp>
        <p:nvSpPr>
          <p:cNvPr id="4" name="Slide Number Placeholder 3"/>
          <p:cNvSpPr>
            <a:spLocks noGrp="1"/>
          </p:cNvSpPr>
          <p:nvPr>
            <p:ph type="sldNum" sz="quarter" idx="5"/>
          </p:nvPr>
        </p:nvSpPr>
        <p:spPr/>
        <p:txBody>
          <a:bodyPr/>
          <a:lstStyle/>
          <a:p>
            <a:fld id="{FBD08257-C406-4CA8-8AFE-5E0E3665801E}" type="slidenum">
              <a:rPr lang="en-US" smtClean="0"/>
              <a:t>7</a:t>
            </a:fld>
            <a:endParaRPr lang="en-US" dirty="0"/>
          </a:p>
        </p:txBody>
      </p:sp>
    </p:spTree>
    <p:extLst>
      <p:ext uri="{BB962C8B-B14F-4D97-AF65-F5344CB8AC3E}">
        <p14:creationId xmlns:p14="http://schemas.microsoft.com/office/powerpoint/2010/main" val="27767123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4/3/2025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4/3/2025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4/3/2025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4/3/2025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4/3/2025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4/3/2025</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4/3/2025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4/3/2025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4/3/2025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4/3/2025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4/3/2025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4/3/2025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notesSlide" Target="../notesSlides/notesSlide4.xml"/><Relationship Id="rId4"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notesSlide" Target="../notesSlides/notesSlide6.xml"/><Relationship Id="rId4"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latin typeface="Consolas" panose="020B0609020204030204" pitchFamily="49" charset="0"/>
              </a:rPr>
              <a:t>KVT</a:t>
            </a:r>
            <a:r>
              <a:rPr lang="en-US" cap="none" dirty="0">
                <a:latin typeface="Consolas" panose="020B0609020204030204" pitchFamily="49" charset="0"/>
              </a:rPr>
              <a:t>ree</a:t>
            </a:r>
            <a:r>
              <a:rPr lang="en-US" dirty="0"/>
              <a:t> with a </a:t>
            </a:r>
            <a:r>
              <a:rPr lang="en-US" cap="none" dirty="0">
                <a:latin typeface="Consolas" panose="020B0609020204030204" pitchFamily="49" charset="0"/>
              </a:rPr>
              <a:t>list</a:t>
            </a:r>
            <a:r>
              <a:rPr lang="en-US" dirty="0"/>
              <a:t> iterator</a:t>
            </a:r>
          </a:p>
        </p:txBody>
      </p:sp>
      <p:sp>
        <p:nvSpPr>
          <p:cNvPr id="5" name="Subtitle 4">
            <a:extLst>
              <a:ext uri="{FF2B5EF4-FFF2-40B4-BE49-F238E27FC236}">
                <a16:creationId xmlns:a16="http://schemas.microsoft.com/office/drawing/2014/main" id="{FFDA6C9B-C8BB-9E09-122E-07376D9ED022}"/>
              </a:ext>
            </a:extLst>
          </p:cNvPr>
          <p:cNvSpPr>
            <a:spLocks noGrp="1"/>
          </p:cNvSpPr>
          <p:nvPr>
            <p:ph type="subTitle" idx="1"/>
            <p:custDataLst>
              <p:tags r:id="rId2"/>
            </p:custDataLst>
          </p:nvPr>
        </p:nvSpPr>
        <p:spPr>
          <a:xfrm>
            <a:off x="2695194" y="4352544"/>
            <a:ext cx="6801612" cy="1239894"/>
          </a:xfrm>
        </p:spPr>
        <p:txBody>
          <a:bodyPr/>
          <a:lstStyle/>
          <a:p>
            <a:r>
              <a:rPr lang="en-US" dirty="0"/>
              <a:t>The final chapter</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12199-B9C8-D8D6-2BA7-CA3C243B30C9}"/>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latin typeface="Consolas" panose="020B0609020204030204" pitchFamily="49" charset="0"/>
              </a:rPr>
              <a:t>KVT</a:t>
            </a:r>
            <a:r>
              <a:rPr lang="en-US" cap="none" dirty="0">
                <a:latin typeface="Consolas" panose="020B0609020204030204" pitchFamily="49" charset="0"/>
              </a:rPr>
              <a:t>ree</a:t>
            </a:r>
            <a:r>
              <a:rPr lang="en-US" dirty="0"/>
              <a:t> data members</a:t>
            </a:r>
          </a:p>
        </p:txBody>
      </p:sp>
      <p:sp>
        <p:nvSpPr>
          <p:cNvPr id="3" name="Content Placeholder 2">
            <a:extLst>
              <a:ext uri="{FF2B5EF4-FFF2-40B4-BE49-F238E27FC236}">
                <a16:creationId xmlns:a16="http://schemas.microsoft.com/office/drawing/2014/main" id="{C8157AE9-2BC4-5796-6A5C-56EFAC9C4B5F}"/>
              </a:ext>
            </a:extLst>
          </p:cNvPr>
          <p:cNvSpPr>
            <a:spLocks noGrp="1"/>
          </p:cNvSpPr>
          <p:nvPr>
            <p:ph idx="1"/>
            <p:custDataLst>
              <p:tags r:id="rId2"/>
            </p:custDataLst>
          </p:nvPr>
        </p:nvSpPr>
        <p:spPr>
          <a:xfrm>
            <a:off x="2231136" y="2498756"/>
            <a:ext cx="7729728" cy="3394552"/>
          </a:xfrm>
        </p:spPr>
        <p:txBody>
          <a:bodyPr>
            <a:normAutofit/>
          </a:bodyPr>
          <a:lstStyle/>
          <a:p>
            <a:pPr marL="0" indent="0">
              <a:spcBef>
                <a:spcPts val="0"/>
              </a:spcBef>
              <a:buNone/>
            </a:pPr>
            <a:r>
              <a:rPr lang="en-US" dirty="0">
                <a:solidFill>
                  <a:srgbClr val="FF0000"/>
                </a:solidFill>
                <a:latin typeface="Consolas" panose="020B0609020204030204" pitchFamily="49" charset="0"/>
              </a:rPr>
              <a:t>#include &lt;list&gt;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template &lt;class K, class V&gt;</a:t>
            </a:r>
          </a:p>
          <a:p>
            <a:pPr marL="0" indent="0">
              <a:spcBef>
                <a:spcPts val="0"/>
              </a:spcBef>
              <a:buNone/>
            </a:pPr>
            <a:r>
              <a:rPr lang="en-US" dirty="0">
                <a:latin typeface="Consolas" panose="020B0609020204030204" pitchFamily="49" charset="0"/>
              </a:rPr>
              <a:t>class KVTree</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private:</a:t>
            </a:r>
          </a:p>
          <a:p>
            <a:pPr marL="0" indent="0">
              <a:spcBef>
                <a:spcPts val="0"/>
              </a:spcBef>
              <a:buNone/>
            </a:pPr>
            <a:r>
              <a:rPr lang="en-US" dirty="0">
                <a:latin typeface="Consolas" panose="020B0609020204030204" pitchFamily="49" charset="0"/>
              </a:rPr>
              <a:t>	K		key;</a:t>
            </a:r>
          </a:p>
          <a:p>
            <a:pPr marL="0" indent="0">
              <a:spcBef>
                <a:spcPts val="0"/>
              </a:spcBef>
              <a:buNone/>
            </a:pPr>
            <a:r>
              <a:rPr lang="en-US" dirty="0">
                <a:latin typeface="Consolas" panose="020B0609020204030204" pitchFamily="49" charset="0"/>
              </a:rPr>
              <a:t>	V		value;</a:t>
            </a:r>
          </a:p>
          <a:p>
            <a:pPr marL="0" indent="0">
              <a:spcBef>
                <a:spcPts val="0"/>
              </a:spcBef>
              <a:buNone/>
            </a:pPr>
            <a:r>
              <a:rPr lang="en-US" dirty="0">
                <a:latin typeface="Consolas" panose="020B0609020204030204" pitchFamily="49" charset="0"/>
              </a:rPr>
              <a:t>	KVTree&lt;K, V&gt;*	left = nullptr;</a:t>
            </a:r>
          </a:p>
          <a:p>
            <a:pPr marL="0" indent="0">
              <a:spcBef>
                <a:spcPts val="0"/>
              </a:spcBef>
              <a:buNone/>
            </a:pPr>
            <a:r>
              <a:rPr lang="en-US" dirty="0">
                <a:latin typeface="Consolas" panose="020B0609020204030204" pitchFamily="49" charset="0"/>
              </a:rPr>
              <a:t>	KVTree&lt;K, V&gt;*	right = nullptr;</a:t>
            </a:r>
          </a:p>
          <a:p>
            <a:pPr marL="0" indent="0">
              <a:spcBef>
                <a:spcPts val="0"/>
              </a:spcBef>
              <a:buNone/>
            </a:pPr>
            <a:r>
              <a:rPr lang="en-US" dirty="0">
                <a:latin typeface="Consolas" panose="020B0609020204030204" pitchFamily="49" charset="0"/>
              </a:rPr>
              <a:t>    public:</a:t>
            </a:r>
          </a:p>
          <a:p>
            <a:pPr marL="0" indent="0">
              <a:spcBef>
                <a:spcPts val="0"/>
              </a:spcBef>
              <a:buNone/>
            </a:pPr>
            <a:r>
              <a:rPr lang="en-US" dirty="0">
                <a:latin typeface="Consolas" panose="020B0609020204030204" pitchFamily="49" charset="0"/>
              </a:rPr>
              <a:t>	</a:t>
            </a:r>
            <a:r>
              <a:rPr lang="en-US" dirty="0">
                <a:solidFill>
                  <a:srgbClr val="FF0000"/>
                </a:solidFill>
                <a:latin typeface="Consolas" panose="020B0609020204030204" pitchFamily="49" charset="0"/>
              </a:rPr>
              <a:t>list&lt;K&gt; keys;</a:t>
            </a:r>
          </a:p>
        </p:txBody>
      </p:sp>
    </p:spTree>
    <p:extLst>
      <p:ext uri="{BB962C8B-B14F-4D97-AF65-F5344CB8AC3E}">
        <p14:creationId xmlns:p14="http://schemas.microsoft.com/office/powerpoint/2010/main" val="3322764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ECCD0-C15E-9689-68EF-5775A25F5702}"/>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latin typeface="Consolas" panose="020B0609020204030204" pitchFamily="49" charset="0"/>
              </a:rPr>
              <a:t>KVT</a:t>
            </a:r>
            <a:r>
              <a:rPr lang="en-US" cap="none" dirty="0">
                <a:latin typeface="Consolas" panose="020B0609020204030204" pitchFamily="49" charset="0"/>
              </a:rPr>
              <a:t>ree</a:t>
            </a:r>
            <a:r>
              <a:rPr lang="en-US" dirty="0"/>
              <a:t> operations</a:t>
            </a:r>
          </a:p>
        </p:txBody>
      </p:sp>
      <p:sp>
        <p:nvSpPr>
          <p:cNvPr id="3" name="Content Placeholder 2">
            <a:extLst>
              <a:ext uri="{FF2B5EF4-FFF2-40B4-BE49-F238E27FC236}">
                <a16:creationId xmlns:a16="http://schemas.microsoft.com/office/drawing/2014/main" id="{094C568C-D93F-DC1F-8CCD-1A6CD2FD8796}"/>
              </a:ext>
            </a:extLst>
          </p:cNvPr>
          <p:cNvSpPr>
            <a:spLocks noGrp="1"/>
          </p:cNvSpPr>
          <p:nvPr>
            <p:ph idx="1"/>
            <p:custDataLst>
              <p:tags r:id="rId2"/>
            </p:custDataLst>
          </p:nvPr>
        </p:nvSpPr>
        <p:spPr>
          <a:xfrm>
            <a:off x="2231136" y="2638044"/>
            <a:ext cx="7729728" cy="3255264"/>
          </a:xfrm>
        </p:spPr>
        <p:txBody>
          <a:bodyPr>
            <a:normAutofit/>
          </a:bodyPr>
          <a:lstStyle/>
          <a:p>
            <a:pPr marL="0" indent="0">
              <a:lnSpc>
                <a:spcPct val="120000"/>
              </a:lnSpc>
              <a:spcBef>
                <a:spcPts val="0"/>
              </a:spcBef>
              <a:buNone/>
            </a:pPr>
            <a:r>
              <a:rPr lang="en-US" dirty="0">
                <a:latin typeface="Consolas" panose="020B0609020204030204" pitchFamily="49" charset="0"/>
              </a:rPr>
              <a:t>public:</a:t>
            </a:r>
          </a:p>
          <a:p>
            <a:pPr marL="0" indent="0">
              <a:lnSpc>
                <a:spcPct val="120000"/>
              </a:lnSpc>
              <a:spcBef>
                <a:spcPts val="0"/>
              </a:spcBef>
              <a:buNone/>
            </a:pPr>
            <a:r>
              <a:rPr lang="en-US" dirty="0">
                <a:latin typeface="Consolas" panose="020B0609020204030204" pitchFamily="49" charset="0"/>
              </a:rPr>
              <a:t>    </a:t>
            </a:r>
            <a:r>
              <a:rPr lang="en-US" strike="sngStrike" dirty="0">
                <a:latin typeface="Consolas" panose="020B0609020204030204" pitchFamily="49" charset="0"/>
              </a:rPr>
              <a:t>iterator get_keys() { iterator i(this); return i; }</a:t>
            </a:r>
          </a:p>
          <a:p>
            <a:pPr marL="0" indent="0">
              <a:lnSpc>
                <a:spcPct val="120000"/>
              </a:lnSpc>
              <a:spcBef>
                <a:spcPts val="0"/>
              </a:spcBef>
              <a:buNone/>
            </a:pPr>
            <a:r>
              <a:rPr lang="en-US" dirty="0">
                <a:latin typeface="Consolas" panose="020B0609020204030204" pitchFamily="49" charset="0"/>
              </a:rPr>
              <a:t>    auto get_keys() { fill_list(); return keys.begin(); }</a:t>
            </a:r>
          </a:p>
          <a:p>
            <a:pPr marL="0" indent="0">
              <a:lnSpc>
                <a:spcPct val="120000"/>
              </a:lnSpc>
              <a:spcBef>
                <a:spcPts val="0"/>
              </a:spcBef>
              <a:buNone/>
            </a:pPr>
            <a:r>
              <a:rPr lang="en-US" dirty="0">
                <a:latin typeface="Consolas" panose="020B0609020204030204" pitchFamily="49" charset="0"/>
              </a:rPr>
              <a:t>    auto get_end() { return keys.end(); }</a:t>
            </a:r>
          </a:p>
          <a:p>
            <a:pPr marL="0" indent="0">
              <a:lnSpc>
                <a:spcPct val="120000"/>
              </a:lnSpc>
              <a:spcBef>
                <a:spcPts val="0"/>
              </a:spcBef>
              <a:buNone/>
            </a:pPr>
            <a:endParaRPr lang="en-US" dirty="0">
              <a:latin typeface="Consolas" panose="020B0609020204030204" pitchFamily="49" charset="0"/>
            </a:endParaRPr>
          </a:p>
          <a:p>
            <a:pPr marL="0" indent="0">
              <a:lnSpc>
                <a:spcPct val="120000"/>
              </a:lnSpc>
              <a:spcBef>
                <a:spcPts val="0"/>
              </a:spcBef>
              <a:buNone/>
            </a:pPr>
            <a:r>
              <a:rPr lang="en-US" dirty="0">
                <a:latin typeface="Consolas" panose="020B0609020204030204" pitchFamily="49" charset="0"/>
              </a:rPr>
              <a:t>private:</a:t>
            </a:r>
          </a:p>
          <a:p>
            <a:pPr marL="0" indent="0">
              <a:lnSpc>
                <a:spcPct val="120000"/>
              </a:lnSpc>
              <a:spcBef>
                <a:spcPts val="0"/>
              </a:spcBef>
              <a:buNone/>
            </a:pPr>
            <a:r>
              <a:rPr lang="en-US" dirty="0">
                <a:latin typeface="Consolas" panose="020B0609020204030204" pitchFamily="49" charset="0"/>
              </a:rPr>
              <a:t>    void fill_list();</a:t>
            </a:r>
          </a:p>
          <a:p>
            <a:pPr marL="0" indent="0">
              <a:lnSpc>
                <a:spcPct val="120000"/>
              </a:lnSpc>
              <a:spcBef>
                <a:spcPts val="0"/>
              </a:spcBef>
              <a:buNone/>
            </a:pPr>
            <a:r>
              <a:rPr lang="en-US" dirty="0">
                <a:latin typeface="Consolas" panose="020B0609020204030204" pitchFamily="49" charset="0"/>
              </a:rPr>
              <a:t>    void add_keys(KVTree&lt;K,V&gt;* tree);</a:t>
            </a:r>
          </a:p>
          <a:p>
            <a:pPr marL="0" indent="0">
              <a:lnSpc>
                <a:spcPct val="120000"/>
              </a:lnSpc>
              <a:spcBef>
                <a:spcPts val="0"/>
              </a:spcBef>
              <a:buNone/>
            </a:pPr>
            <a:endParaRPr lang="en-US" dirty="0">
              <a:latin typeface="Consolas" panose="020B0609020204030204" pitchFamily="49" charset="0"/>
            </a:endParaRPr>
          </a:p>
        </p:txBody>
      </p:sp>
    </p:spTree>
    <p:extLst>
      <p:ext uri="{BB962C8B-B14F-4D97-AF65-F5344CB8AC3E}">
        <p14:creationId xmlns:p14="http://schemas.microsoft.com/office/powerpoint/2010/main" val="2772719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9D025-0A36-A535-74FE-1291E4556117}"/>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Building the </a:t>
            </a:r>
            <a:r>
              <a:rPr lang="en-US" dirty="0">
                <a:latin typeface="Consolas" panose="020B0609020204030204" pitchFamily="49" charset="0"/>
              </a:rPr>
              <a:t>KVT</a:t>
            </a:r>
            <a:r>
              <a:rPr lang="en-US" cap="none" dirty="0">
                <a:latin typeface="Consolas" panose="020B0609020204030204" pitchFamily="49" charset="0"/>
              </a:rPr>
              <a:t>ree</a:t>
            </a:r>
            <a:r>
              <a:rPr lang="en-US" dirty="0"/>
              <a:t> Iterator</a:t>
            </a:r>
          </a:p>
        </p:txBody>
      </p:sp>
      <p:sp>
        <p:nvSpPr>
          <p:cNvPr id="3" name="Content Placeholder 2">
            <a:extLst>
              <a:ext uri="{FF2B5EF4-FFF2-40B4-BE49-F238E27FC236}">
                <a16:creationId xmlns:a16="http://schemas.microsoft.com/office/drawing/2014/main" id="{B57139E0-1436-2468-F6FB-D9D5F0D05AAA}"/>
              </a:ext>
            </a:extLst>
          </p:cNvPr>
          <p:cNvSpPr>
            <a:spLocks noGrp="1"/>
          </p:cNvSpPr>
          <p:nvPr>
            <p:ph sz="half" idx="1"/>
            <p:custDataLst>
              <p:tags r:id="rId2"/>
            </p:custDataLst>
          </p:nvPr>
        </p:nvSpPr>
        <p:spPr>
          <a:xfrm>
            <a:off x="1581912" y="2638044"/>
            <a:ext cx="4271771" cy="3101982"/>
          </a:xfrm>
        </p:spPr>
        <p:txBody>
          <a:bodyPr/>
          <a:lstStyle/>
          <a:p>
            <a:pPr marL="0" indent="0">
              <a:spcBef>
                <a:spcPts val="0"/>
              </a:spcBef>
              <a:buNone/>
            </a:pPr>
            <a:r>
              <a:rPr lang="en-US" dirty="0">
                <a:latin typeface="Consolas" panose="020B0609020204030204" pitchFamily="49" charset="0"/>
              </a:rPr>
              <a:t>template&lt;class K, class V&gt;</a:t>
            </a:r>
          </a:p>
          <a:p>
            <a:pPr marL="0" indent="0">
              <a:spcBef>
                <a:spcPts val="0"/>
              </a:spcBef>
              <a:buNone/>
            </a:pPr>
            <a:r>
              <a:rPr lang="en-US" dirty="0">
                <a:latin typeface="Consolas" panose="020B0609020204030204" pitchFamily="49" charset="0"/>
              </a:rPr>
              <a:t>void KVTree&lt;K,V&gt;::fill_list()</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keys.clear();</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if (right != nullptr)</a:t>
            </a:r>
          </a:p>
          <a:p>
            <a:pPr marL="0" indent="0">
              <a:spcBef>
                <a:spcPts val="0"/>
              </a:spcBef>
              <a:buNone/>
            </a:pPr>
            <a:r>
              <a:rPr lang="en-US" dirty="0">
                <a:latin typeface="Consolas" panose="020B0609020204030204" pitchFamily="49" charset="0"/>
              </a:rPr>
              <a:t>        add_keys(right);</a:t>
            </a:r>
          </a:p>
          <a:p>
            <a:pPr marL="0" indent="0">
              <a:spcBef>
                <a:spcPts val="0"/>
              </a:spcBef>
              <a:buNone/>
            </a:pPr>
            <a:r>
              <a:rPr lang="en-US" dirty="0">
                <a:latin typeface="Consolas" panose="020B0609020204030204" pitchFamily="49" charset="0"/>
              </a:rPr>
              <a:t>}</a:t>
            </a:r>
          </a:p>
        </p:txBody>
      </p:sp>
      <p:sp>
        <p:nvSpPr>
          <p:cNvPr id="4" name="Content Placeholder 3">
            <a:extLst>
              <a:ext uri="{FF2B5EF4-FFF2-40B4-BE49-F238E27FC236}">
                <a16:creationId xmlns:a16="http://schemas.microsoft.com/office/drawing/2014/main" id="{E9E04239-1865-B3B3-53D0-98B41F1B9862}"/>
              </a:ext>
            </a:extLst>
          </p:cNvPr>
          <p:cNvSpPr>
            <a:spLocks noGrp="1"/>
          </p:cNvSpPr>
          <p:nvPr>
            <p:ph sz="half" idx="2"/>
            <p:custDataLst>
              <p:tags r:id="rId3"/>
            </p:custDataLst>
          </p:nvPr>
        </p:nvSpPr>
        <p:spPr>
          <a:xfrm>
            <a:off x="6338315" y="2638044"/>
            <a:ext cx="4271771" cy="3101982"/>
          </a:xfrm>
        </p:spPr>
        <p:txBody>
          <a:bodyPr/>
          <a:lstStyle/>
          <a:p>
            <a:pPr marL="0" indent="0">
              <a:spcBef>
                <a:spcPts val="0"/>
              </a:spcBef>
              <a:buNone/>
            </a:pPr>
            <a:r>
              <a:rPr lang="en-US" dirty="0">
                <a:latin typeface="Consolas" panose="020B0609020204030204" pitchFamily="49" charset="0"/>
              </a:rPr>
              <a:t>template &lt;class K, class V&gt;</a:t>
            </a:r>
          </a:p>
          <a:p>
            <a:pPr marL="0" indent="0">
              <a:spcBef>
                <a:spcPts val="0"/>
              </a:spcBef>
              <a:buNone/>
            </a:pPr>
            <a:r>
              <a:rPr lang="en-US" dirty="0">
                <a:latin typeface="Consolas" panose="020B0609020204030204" pitchFamily="49" charset="0"/>
              </a:rPr>
              <a:t>void KVTree&lt;K, V&gt;::</a:t>
            </a:r>
          </a:p>
          <a:p>
            <a:pPr marL="0" indent="0">
              <a:spcBef>
                <a:spcPts val="0"/>
              </a:spcBef>
              <a:buNone/>
            </a:pPr>
            <a:r>
              <a:rPr lang="en-US" dirty="0">
                <a:latin typeface="Consolas" panose="020B0609020204030204" pitchFamily="49" charset="0"/>
              </a:rPr>
              <a:t>    add_keys(KVTree&lt;K,V&gt;* tree)</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if (tree-&gt;left != nullptr)</a:t>
            </a:r>
          </a:p>
          <a:p>
            <a:pPr marL="0" indent="0">
              <a:spcBef>
                <a:spcPts val="0"/>
              </a:spcBef>
              <a:buNone/>
            </a:pPr>
            <a:r>
              <a:rPr lang="en-US" dirty="0">
                <a:latin typeface="Consolas" panose="020B0609020204030204" pitchFamily="49" charset="0"/>
              </a:rPr>
              <a:t>        add_keys(tree-&gt;left);</a:t>
            </a:r>
          </a:p>
          <a:p>
            <a:pPr marL="0" indent="0">
              <a:spcBef>
                <a:spcPts val="0"/>
              </a:spcBef>
              <a:buNone/>
            </a:pPr>
            <a:r>
              <a:rPr lang="en-US" dirty="0">
                <a:latin typeface="Consolas" panose="020B0609020204030204" pitchFamily="49" charset="0"/>
              </a:rPr>
              <a:t>    keys.push_back(tree-&gt;key);</a:t>
            </a:r>
          </a:p>
          <a:p>
            <a:pPr marL="0" indent="0">
              <a:spcBef>
                <a:spcPts val="0"/>
              </a:spcBef>
              <a:buNone/>
            </a:pPr>
            <a:r>
              <a:rPr lang="en-US" dirty="0">
                <a:latin typeface="Consolas" panose="020B0609020204030204" pitchFamily="49" charset="0"/>
              </a:rPr>
              <a:t>    if (tree-&gt;right != nullptr)</a:t>
            </a:r>
          </a:p>
          <a:p>
            <a:pPr marL="0" indent="0">
              <a:spcBef>
                <a:spcPts val="0"/>
              </a:spcBef>
              <a:buNone/>
            </a:pPr>
            <a:r>
              <a:rPr lang="en-US" dirty="0">
                <a:latin typeface="Consolas" panose="020B0609020204030204" pitchFamily="49" charset="0"/>
              </a:rPr>
              <a:t>        add_keys(tree-&gt;right);</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2031195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FBF71-28A7-ECBA-8E4D-52549D577A09}"/>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Using the </a:t>
            </a:r>
            <a:r>
              <a:rPr lang="en-US" dirty="0">
                <a:latin typeface="Consolas" panose="020B0609020204030204" pitchFamily="49" charset="0"/>
              </a:rPr>
              <a:t>KVT</a:t>
            </a:r>
            <a:r>
              <a:rPr lang="en-US" cap="none" dirty="0">
                <a:latin typeface="Consolas" panose="020B0609020204030204" pitchFamily="49" charset="0"/>
              </a:rPr>
              <a:t>ree</a:t>
            </a:r>
            <a:r>
              <a:rPr lang="en-US" dirty="0"/>
              <a:t>:</a:t>
            </a:r>
            <a:br>
              <a:rPr lang="en-US" dirty="0"/>
            </a:br>
            <a:r>
              <a:rPr lang="en-US" dirty="0"/>
              <a:t>The client code</a:t>
            </a:r>
          </a:p>
        </p:txBody>
      </p:sp>
      <p:sp>
        <p:nvSpPr>
          <p:cNvPr id="3" name="Content Placeholder 2">
            <a:extLst>
              <a:ext uri="{FF2B5EF4-FFF2-40B4-BE49-F238E27FC236}">
                <a16:creationId xmlns:a16="http://schemas.microsoft.com/office/drawing/2014/main" id="{782A2D0F-2445-D715-22E4-5B0BDA96CEE4}"/>
              </a:ext>
            </a:extLst>
          </p:cNvPr>
          <p:cNvSpPr>
            <a:spLocks noGrp="1"/>
          </p:cNvSpPr>
          <p:nvPr>
            <p:ph idx="1"/>
            <p:custDataLst>
              <p:tags r:id="rId2"/>
            </p:custDataLst>
          </p:nvPr>
        </p:nvSpPr>
        <p:spPr>
          <a:xfrm>
            <a:off x="2231136" y="2638044"/>
            <a:ext cx="7729728" cy="3101983"/>
          </a:xfrm>
        </p:spPr>
        <p:txBody>
          <a:bodyPr/>
          <a:lstStyle/>
          <a:p>
            <a:pPr marL="0" indent="0">
              <a:spcBef>
                <a:spcPts val="0"/>
              </a:spcBef>
              <a:buNone/>
            </a:pPr>
            <a:r>
              <a:rPr lang="en-US" dirty="0">
                <a:latin typeface="Consolas" panose="020B0609020204030204" pitchFamily="49" charset="0"/>
              </a:rPr>
              <a:t>list&lt;string&gt;::iterator keys = tree.get_keys();</a:t>
            </a:r>
          </a:p>
          <a:p>
            <a:pPr marL="0" indent="0">
              <a:spcBef>
                <a:spcPts val="0"/>
              </a:spcBef>
              <a:buNone/>
            </a:pPr>
            <a:r>
              <a:rPr lang="en-US" dirty="0">
                <a:latin typeface="Consolas" panose="020B0609020204030204" pitchFamily="49" charset="0"/>
              </a:rPr>
              <a:t>list&lt;string&gt;::iterator end = tree.get_end();</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while (keys != end)</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string  word = *keys++;</a:t>
            </a:r>
          </a:p>
          <a:p>
            <a:pPr marL="0" indent="0">
              <a:spcBef>
                <a:spcPts val="0"/>
              </a:spcBef>
              <a:buNone/>
            </a:pPr>
            <a:r>
              <a:rPr lang="en-US" dirty="0">
                <a:latin typeface="Consolas" panose="020B0609020204030204" pitchFamily="49" charset="0"/>
              </a:rPr>
              <a:t>    int     count = *tree.search(word);</a:t>
            </a:r>
          </a:p>
          <a:p>
            <a:pPr marL="0" indent="0">
              <a:spcBef>
                <a:spcPts val="0"/>
              </a:spcBef>
              <a:buNone/>
            </a:pPr>
            <a:r>
              <a:rPr lang="en-US" dirty="0">
                <a:latin typeface="Consolas" panose="020B0609020204030204" pitchFamily="49" charset="0"/>
              </a:rPr>
              <a:t>    cout &lt;&lt; left &lt;&lt; setw(20) &lt;&lt; word &lt;&lt;</a:t>
            </a:r>
          </a:p>
          <a:p>
            <a:pPr marL="0" indent="0">
              <a:spcBef>
                <a:spcPts val="0"/>
              </a:spcBef>
              <a:buNone/>
            </a:pPr>
            <a:r>
              <a:rPr lang="en-US" dirty="0">
                <a:latin typeface="Consolas" panose="020B0609020204030204" pitchFamily="49" charset="0"/>
              </a:rPr>
              <a:t>        right &lt;&lt; setw(3) &lt;&lt; count &lt;&lt; endl;</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1763397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3A7EEE-863C-BF2F-4194-506C28343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8068C2-C6F8-ED13-D70C-4DD52B1C8288}"/>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Building and using the Iterator:</a:t>
            </a:r>
            <a:br>
              <a:rPr lang="en-US" dirty="0"/>
            </a:br>
            <a:r>
              <a:rPr lang="en-US" dirty="0"/>
              <a:t>a sub-optimal solution</a:t>
            </a:r>
          </a:p>
        </p:txBody>
      </p:sp>
      <p:sp>
        <p:nvSpPr>
          <p:cNvPr id="4" name="Content Placeholder 3">
            <a:extLst>
              <a:ext uri="{FF2B5EF4-FFF2-40B4-BE49-F238E27FC236}">
                <a16:creationId xmlns:a16="http://schemas.microsoft.com/office/drawing/2014/main" id="{F9435936-FACC-67D6-E6BC-D6D5E02C7F3A}"/>
              </a:ext>
            </a:extLst>
          </p:cNvPr>
          <p:cNvSpPr>
            <a:spLocks noGrp="1"/>
          </p:cNvSpPr>
          <p:nvPr>
            <p:ph sz="half" idx="1"/>
            <p:custDataLst>
              <p:tags r:id="rId2"/>
            </p:custDataLst>
          </p:nvPr>
        </p:nvSpPr>
        <p:spPr>
          <a:xfrm>
            <a:off x="1581912" y="2638044"/>
            <a:ext cx="4271771" cy="3101982"/>
          </a:xfrm>
        </p:spPr>
        <p:txBody>
          <a:bodyPr/>
          <a:lstStyle/>
          <a:p>
            <a:pPr marL="0" indent="0">
              <a:spcBef>
                <a:spcPts val="0"/>
              </a:spcBef>
              <a:buNone/>
            </a:pPr>
            <a:r>
              <a:rPr lang="en-US" dirty="0">
                <a:latin typeface="Consolas" panose="020B0609020204030204" pitchFamily="49" charset="0"/>
              </a:rPr>
              <a:t>template &lt;class K, class V&gt;</a:t>
            </a:r>
          </a:p>
          <a:p>
            <a:pPr marL="0" indent="0">
              <a:spcBef>
                <a:spcPts val="0"/>
              </a:spcBef>
              <a:buNone/>
            </a:pPr>
            <a:r>
              <a:rPr lang="en-US" dirty="0">
                <a:latin typeface="Consolas" panose="020B0609020204030204" pitchFamily="49" charset="0"/>
              </a:rPr>
              <a:t>void KVTree&lt;K, V&gt;::</a:t>
            </a:r>
          </a:p>
          <a:p>
            <a:pPr marL="0" indent="0">
              <a:spcBef>
                <a:spcPts val="0"/>
              </a:spcBef>
              <a:buNone/>
            </a:pPr>
            <a:r>
              <a:rPr lang="en-US" dirty="0">
                <a:latin typeface="Consolas" panose="020B0609020204030204" pitchFamily="49" charset="0"/>
              </a:rPr>
              <a:t>    add_keys(KVTree&lt;K,V&gt;* tree)</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if (tree-&gt;left != nullptr)</a:t>
            </a:r>
          </a:p>
          <a:p>
            <a:pPr marL="0" indent="0">
              <a:spcBef>
                <a:spcPts val="0"/>
              </a:spcBef>
              <a:buNone/>
            </a:pPr>
            <a:r>
              <a:rPr lang="en-US" dirty="0">
                <a:latin typeface="Consolas" panose="020B0609020204030204" pitchFamily="49" charset="0"/>
              </a:rPr>
              <a:t>        add_keys(tree-&gt;left);</a:t>
            </a:r>
          </a:p>
          <a:p>
            <a:pPr marL="0" indent="0">
              <a:spcBef>
                <a:spcPts val="0"/>
              </a:spcBef>
              <a:buNone/>
            </a:pPr>
            <a:r>
              <a:rPr lang="en-US" dirty="0">
                <a:latin typeface="Consolas" panose="020B0609020204030204" pitchFamily="49" charset="0"/>
              </a:rPr>
              <a:t>    keys.push_back(tree-&gt;key);</a:t>
            </a:r>
          </a:p>
          <a:p>
            <a:pPr marL="0" indent="0">
              <a:spcBef>
                <a:spcPts val="0"/>
              </a:spcBef>
              <a:buNone/>
            </a:pPr>
            <a:r>
              <a:rPr lang="en-US" dirty="0">
                <a:latin typeface="Consolas" panose="020B0609020204030204" pitchFamily="49" charset="0"/>
              </a:rPr>
              <a:t>    if (tree-&gt;right != nullptr)</a:t>
            </a:r>
          </a:p>
          <a:p>
            <a:pPr marL="0" indent="0">
              <a:spcBef>
                <a:spcPts val="0"/>
              </a:spcBef>
              <a:buNone/>
            </a:pPr>
            <a:r>
              <a:rPr lang="en-US" dirty="0">
                <a:latin typeface="Consolas" panose="020B0609020204030204" pitchFamily="49" charset="0"/>
              </a:rPr>
              <a:t>        add_keys(tree-&gt;right);</a:t>
            </a:r>
          </a:p>
          <a:p>
            <a:pPr marL="0" indent="0">
              <a:spcBef>
                <a:spcPts val="0"/>
              </a:spcBef>
              <a:buNone/>
            </a:pPr>
            <a:r>
              <a:rPr lang="en-US" dirty="0">
                <a:latin typeface="Consolas" panose="020B0609020204030204" pitchFamily="49" charset="0"/>
              </a:rPr>
              <a:t>}</a:t>
            </a:r>
          </a:p>
        </p:txBody>
      </p:sp>
      <p:sp>
        <p:nvSpPr>
          <p:cNvPr id="7" name="Content Placeholder 6">
            <a:extLst>
              <a:ext uri="{FF2B5EF4-FFF2-40B4-BE49-F238E27FC236}">
                <a16:creationId xmlns:a16="http://schemas.microsoft.com/office/drawing/2014/main" id="{71BA8325-6809-575F-27BD-3E59DD9B6DDC}"/>
              </a:ext>
            </a:extLst>
          </p:cNvPr>
          <p:cNvSpPr>
            <a:spLocks noGrp="1"/>
          </p:cNvSpPr>
          <p:nvPr>
            <p:ph sz="half" idx="2"/>
            <p:custDataLst>
              <p:tags r:id="rId3"/>
            </p:custDataLst>
          </p:nvPr>
        </p:nvSpPr>
        <p:spPr>
          <a:xfrm>
            <a:off x="6338315" y="2638044"/>
            <a:ext cx="4597540" cy="3101982"/>
          </a:xfrm>
        </p:spPr>
        <p:txBody>
          <a:bodyPr/>
          <a:lstStyle/>
          <a:p>
            <a:pPr marL="0" indent="0">
              <a:spcBef>
                <a:spcPts val="0"/>
              </a:spcBef>
              <a:buNone/>
            </a:pPr>
            <a:r>
              <a:rPr lang="en-US" dirty="0">
                <a:latin typeface="Consolas" panose="020B0609020204030204" pitchFamily="49" charset="0"/>
              </a:rPr>
              <a:t>while (keys != end)</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string  word = *keys++;</a:t>
            </a:r>
          </a:p>
          <a:p>
            <a:pPr marL="0" indent="0">
              <a:spcBef>
                <a:spcPts val="0"/>
              </a:spcBef>
              <a:buNone/>
            </a:pPr>
            <a:r>
              <a:rPr lang="en-US" dirty="0">
                <a:latin typeface="Consolas" panose="020B0609020204030204" pitchFamily="49" charset="0"/>
              </a:rPr>
              <a:t>    int count = *tree.search(word);</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a:t>
            </a:r>
          </a:p>
          <a:p>
            <a:pPr marL="0" indent="0">
              <a:spcBef>
                <a:spcPts val="0"/>
              </a:spcBef>
              <a:buNone/>
            </a:pPr>
            <a:endParaRPr lang="en-US" dirty="0"/>
          </a:p>
        </p:txBody>
      </p:sp>
    </p:spTree>
    <p:extLst>
      <p:ext uri="{BB962C8B-B14F-4D97-AF65-F5344CB8AC3E}">
        <p14:creationId xmlns:p14="http://schemas.microsoft.com/office/powerpoint/2010/main" val="769362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07D50-F752-57F2-E3DB-7779939CCDF5}"/>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Optimizing the </a:t>
            </a:r>
            <a:r>
              <a:rPr lang="en-US" dirty="0">
                <a:latin typeface="Consolas" panose="020B0609020204030204" pitchFamily="49" charset="0"/>
              </a:rPr>
              <a:t>KVT</a:t>
            </a:r>
            <a:r>
              <a:rPr lang="en-US" cap="none" dirty="0">
                <a:latin typeface="Consolas" panose="020B0609020204030204" pitchFamily="49" charset="0"/>
              </a:rPr>
              <a:t>ree</a:t>
            </a:r>
            <a:br>
              <a:rPr lang="en-US" dirty="0"/>
            </a:br>
            <a:r>
              <a:rPr lang="en-US" dirty="0"/>
              <a:t>with the STL </a:t>
            </a:r>
            <a:r>
              <a:rPr lang="en-US" cap="none" dirty="0">
                <a:latin typeface="Consolas" panose="020B0609020204030204" pitchFamily="49" charset="0"/>
              </a:rPr>
              <a:t>pair</a:t>
            </a:r>
            <a:endParaRPr lang="en-US" dirty="0">
              <a:latin typeface="Consolas" panose="020B0609020204030204" pitchFamily="49" charset="0"/>
            </a:endParaRPr>
          </a:p>
        </p:txBody>
      </p:sp>
      <p:sp>
        <p:nvSpPr>
          <p:cNvPr id="3" name="Content Placeholder 2">
            <a:extLst>
              <a:ext uri="{FF2B5EF4-FFF2-40B4-BE49-F238E27FC236}">
                <a16:creationId xmlns:a16="http://schemas.microsoft.com/office/drawing/2014/main" id="{AAF36CBB-BC68-8C7D-B47B-1671B4277BE0}"/>
              </a:ext>
            </a:extLst>
          </p:cNvPr>
          <p:cNvSpPr>
            <a:spLocks noGrp="1"/>
          </p:cNvSpPr>
          <p:nvPr>
            <p:ph idx="1"/>
            <p:custDataLst>
              <p:tags r:id="rId2"/>
            </p:custDataLst>
          </p:nvPr>
        </p:nvSpPr>
        <p:spPr>
          <a:xfrm>
            <a:off x="2231136" y="2638044"/>
            <a:ext cx="7729728" cy="3373457"/>
          </a:xfrm>
        </p:spPr>
        <p:txBody>
          <a:bodyPr>
            <a:normAutofit fontScale="92500" lnSpcReduction="10000"/>
          </a:bodyPr>
          <a:lstStyle/>
          <a:p>
            <a:pPr>
              <a:lnSpc>
                <a:spcPct val="110000"/>
              </a:lnSpc>
              <a:spcBef>
                <a:spcPts val="0"/>
              </a:spcBef>
            </a:pPr>
            <a:r>
              <a:rPr lang="en-US" dirty="0">
                <a:latin typeface="Consolas" panose="020B0609020204030204" pitchFamily="49" charset="0"/>
              </a:rPr>
              <a:t>list</a:t>
            </a:r>
            <a:r>
              <a:rPr lang="en-US" dirty="0">
                <a:solidFill>
                  <a:srgbClr val="FF0000"/>
                </a:solidFill>
                <a:latin typeface="Consolas" panose="020B0609020204030204" pitchFamily="49" charset="0"/>
              </a:rPr>
              <a:t>&lt;pair&lt;K,V&gt;&gt;</a:t>
            </a:r>
            <a:r>
              <a:rPr lang="en-US" dirty="0">
                <a:latin typeface="Consolas" panose="020B0609020204030204" pitchFamily="49" charset="0"/>
              </a:rPr>
              <a:t> keys;</a:t>
            </a:r>
          </a:p>
          <a:p>
            <a:pPr>
              <a:lnSpc>
                <a:spcPct val="110000"/>
              </a:lnSpc>
              <a:spcBef>
                <a:spcPts val="1200"/>
              </a:spcBef>
              <a:spcAft>
                <a:spcPts val="1200"/>
              </a:spcAft>
            </a:pPr>
            <a:r>
              <a:rPr lang="en-US" dirty="0">
                <a:latin typeface="Consolas" panose="020B0609020204030204" pitchFamily="49" charset="0"/>
              </a:rPr>
              <a:t>keys.push_back(</a:t>
            </a:r>
            <a:r>
              <a:rPr lang="en-US" dirty="0">
                <a:solidFill>
                  <a:srgbClr val="FF0000"/>
                </a:solidFill>
                <a:latin typeface="Consolas" panose="020B0609020204030204" pitchFamily="49" charset="0"/>
              </a:rPr>
              <a:t>make_pair(tree-&gt;key, tree-&gt;value)</a:t>
            </a:r>
            <a:r>
              <a:rPr lang="en-US" dirty="0">
                <a:latin typeface="Consolas" panose="020B0609020204030204" pitchFamily="49" charset="0"/>
              </a:rPr>
              <a:t>);</a:t>
            </a:r>
          </a:p>
          <a:p>
            <a:pPr>
              <a:lnSpc>
                <a:spcPct val="110000"/>
              </a:lnSpc>
              <a:spcBef>
                <a:spcPts val="0"/>
              </a:spcBef>
            </a:pPr>
            <a:r>
              <a:rPr lang="en-US" dirty="0">
                <a:latin typeface="Consolas" panose="020B0609020204030204" pitchFamily="49" charset="0"/>
              </a:rPr>
              <a:t>list</a:t>
            </a:r>
            <a:r>
              <a:rPr lang="en-US" dirty="0">
                <a:solidFill>
                  <a:srgbClr val="FF0000"/>
                </a:solidFill>
                <a:latin typeface="Consolas" panose="020B0609020204030204" pitchFamily="49" charset="0"/>
              </a:rPr>
              <a:t>&lt;pair&lt;string, int&gt;&gt;</a:t>
            </a:r>
            <a:r>
              <a:rPr lang="en-US" dirty="0">
                <a:latin typeface="Consolas" panose="020B0609020204030204" pitchFamily="49" charset="0"/>
              </a:rPr>
              <a:t>::iterator keys = tree.get_keys();</a:t>
            </a:r>
          </a:p>
          <a:p>
            <a:pPr marL="0" indent="0">
              <a:lnSpc>
                <a:spcPct val="110000"/>
              </a:lnSpc>
              <a:spcBef>
                <a:spcPts val="0"/>
              </a:spcBef>
              <a:buNone/>
            </a:pPr>
            <a:r>
              <a:rPr lang="en-US" dirty="0">
                <a:latin typeface="Consolas" panose="020B0609020204030204" pitchFamily="49" charset="0"/>
              </a:rPr>
              <a:t>  list</a:t>
            </a:r>
            <a:r>
              <a:rPr lang="en-US" dirty="0">
                <a:solidFill>
                  <a:srgbClr val="FF0000"/>
                </a:solidFill>
                <a:latin typeface="Consolas" panose="020B0609020204030204" pitchFamily="49" charset="0"/>
              </a:rPr>
              <a:t>&lt;pair&lt;string, int&gt;&gt;</a:t>
            </a:r>
            <a:r>
              <a:rPr lang="en-US" dirty="0">
                <a:latin typeface="Consolas" panose="020B0609020204030204" pitchFamily="49" charset="0"/>
              </a:rPr>
              <a:t>::iterator end = tree.get_end();</a:t>
            </a:r>
          </a:p>
          <a:p>
            <a:pPr marL="0" indent="0">
              <a:lnSpc>
                <a:spcPct val="110000"/>
              </a:lnSpc>
              <a:spcBef>
                <a:spcPts val="0"/>
              </a:spcBef>
              <a:buNone/>
            </a:pPr>
            <a:endParaRPr lang="en-US" dirty="0">
              <a:latin typeface="Consolas" panose="020B0609020204030204" pitchFamily="49" charset="0"/>
            </a:endParaRPr>
          </a:p>
          <a:p>
            <a:pPr marL="0" indent="0">
              <a:lnSpc>
                <a:spcPct val="110000"/>
              </a:lnSpc>
              <a:spcBef>
                <a:spcPts val="0"/>
              </a:spcBef>
              <a:buNone/>
            </a:pPr>
            <a:r>
              <a:rPr lang="en-US" dirty="0">
                <a:latin typeface="Consolas" panose="020B0609020204030204" pitchFamily="49" charset="0"/>
              </a:rPr>
              <a:t>  while (keys != end)</a:t>
            </a:r>
          </a:p>
          <a:p>
            <a:pPr marL="0" indent="0">
              <a:lnSpc>
                <a:spcPct val="110000"/>
              </a:lnSpc>
              <a:spcBef>
                <a:spcPts val="0"/>
              </a:spcBef>
              <a:buNone/>
            </a:pPr>
            <a:r>
              <a:rPr lang="en-US" dirty="0">
                <a:latin typeface="Consolas" panose="020B0609020204030204" pitchFamily="49" charset="0"/>
              </a:rPr>
              <a:t>  {</a:t>
            </a:r>
          </a:p>
          <a:p>
            <a:pPr marL="0" indent="0">
              <a:lnSpc>
                <a:spcPct val="110000"/>
              </a:lnSpc>
              <a:spcBef>
                <a:spcPts val="0"/>
              </a:spcBef>
              <a:buNone/>
            </a:pPr>
            <a:r>
              <a:rPr lang="en-US" dirty="0">
                <a:latin typeface="Consolas" panose="020B0609020204030204" pitchFamily="49" charset="0"/>
              </a:rPr>
              <a:t>      cout &lt;&lt; left &lt;&lt; setw(20) &lt;&lt; </a:t>
            </a:r>
            <a:r>
              <a:rPr lang="en-US" dirty="0">
                <a:solidFill>
                  <a:srgbClr val="FF0000"/>
                </a:solidFill>
                <a:latin typeface="Consolas" panose="020B0609020204030204" pitchFamily="49" charset="0"/>
              </a:rPr>
              <a:t>keys-&gt;first</a:t>
            </a:r>
            <a:r>
              <a:rPr lang="en-US" dirty="0">
                <a:latin typeface="Consolas" panose="020B0609020204030204" pitchFamily="49" charset="0"/>
              </a:rPr>
              <a:t> &lt;&lt; right &lt;&lt;</a:t>
            </a:r>
          </a:p>
          <a:p>
            <a:pPr marL="0" indent="0">
              <a:lnSpc>
                <a:spcPct val="110000"/>
              </a:lnSpc>
              <a:spcBef>
                <a:spcPts val="0"/>
              </a:spcBef>
              <a:buNone/>
            </a:pPr>
            <a:r>
              <a:rPr lang="en-US" dirty="0">
                <a:latin typeface="Consolas" panose="020B0609020204030204" pitchFamily="49" charset="0"/>
              </a:rPr>
              <a:t>          setw(3) &lt;&lt; </a:t>
            </a:r>
            <a:r>
              <a:rPr lang="en-US" dirty="0">
                <a:solidFill>
                  <a:srgbClr val="FF0000"/>
                </a:solidFill>
                <a:latin typeface="Consolas" panose="020B0609020204030204" pitchFamily="49" charset="0"/>
              </a:rPr>
              <a:t>keys-&gt;second</a:t>
            </a:r>
            <a:r>
              <a:rPr lang="en-US" dirty="0">
                <a:latin typeface="Consolas" panose="020B0609020204030204" pitchFamily="49" charset="0"/>
              </a:rPr>
              <a:t> &lt;&lt; endl;</a:t>
            </a:r>
          </a:p>
          <a:p>
            <a:pPr marL="0" indent="0">
              <a:lnSpc>
                <a:spcPct val="110000"/>
              </a:lnSpc>
              <a:spcBef>
                <a:spcPts val="0"/>
              </a:spcBef>
              <a:buNone/>
            </a:pPr>
            <a:r>
              <a:rPr lang="en-US" dirty="0">
                <a:latin typeface="Consolas" panose="020B0609020204030204" pitchFamily="49" charset="0"/>
              </a:rPr>
              <a:t>      keys++;</a:t>
            </a:r>
          </a:p>
          <a:p>
            <a:pPr marL="0" indent="0">
              <a:lnSpc>
                <a:spcPct val="110000"/>
              </a:lnSpc>
              <a:spcBef>
                <a:spcPts val="0"/>
              </a:spcBef>
              <a:buNone/>
            </a:pPr>
            <a:r>
              <a:rPr lang="en-US" dirty="0">
                <a:latin typeface="Consolas" panose="020B0609020204030204" pitchFamily="49" charset="0"/>
              </a:rPr>
              <a:t>  }</a:t>
            </a:r>
          </a:p>
        </p:txBody>
      </p:sp>
    </p:spTree>
    <p:extLst>
      <p:ext uri="{BB962C8B-B14F-4D97-AF65-F5344CB8AC3E}">
        <p14:creationId xmlns:p14="http://schemas.microsoft.com/office/powerpoint/2010/main" val="6639733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7&quot;/&gt;&lt;/TableIndex&gt;&lt;/ShapeTextInfo&gt;"/>
  <p:tag name="PRESENTER_DUMMYTAG" val="&lt;DummyForForceWrite&gt;&lt;/DummyForForceWrite&gt;"/>
  <p:tag name="HTML_SHAPEINFO" val="&lt;ThreeDShapeInfo&gt;&lt;uuid val=&quot;{62FBE8D8-1187-4FD0-A940-C3F15A668544}&quot;/&gt;&lt;isInvalidForFieldText val=&quot;0&quot;/&gt;&lt;Image&gt;&lt;filename val=&quot;C:\Users\delroy\AppData\Local\Temp\CP1676022822468Session\CPTrustFolder1676022822484\PPTImport1676022865140\data\asimages\{62FBE8D8-1187-4FD0-A940-C3F15A668544}_1.png&quot;/&gt;&lt;left val=&quot;167&quot;/&gt;&lt;top val=&quot;249&quot;/&gt;&lt;width val=&quot;945&quot;/&gt;&lt;height val=&quot;174&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PRESENTER_DUMMYTAG" val="&lt;DummyForForceWrite&gt;&lt;/DummyForForceWrite&gt;"/>
  <p:tag name="HTML_SHAPEINFO" val="&lt;ThreeDShapeInfo&gt;&lt;uuid val=&quot;{EBC90045-CA31-45F7-B0FF-95D6CB07F40A}&quot;/&gt;&lt;isInvalidForFieldText val=&quot;0&quot;/&gt;&lt;Image&gt;&lt;filename val=&quot;C:\Users\delroy\AppData\Local\Temp\CP1676022822468Session\CPTrustFolder1676022822484\PPTImport1676022865140\data\asimages\{EBC90045-CA31-45F7-B0FF-95D6CB07F40A}_1.png&quot;/&gt;&lt;left val=&quot;282&quot;/&gt;&lt;top val=&quot;452&quot;/&gt;&lt;width val=&quot;715&quot;/&gt;&lt;height val=&quot;135&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F91DBF3E-572A-4CE6-9EAD-EE718998B264}&quot;/&gt;&lt;isInvalidForFieldText val=&quot;0&quot;/&gt;&lt;Image&gt;&lt;filename val=&quot;C:\Users\delroy\AppData\Local\Temp\CP1676022822468Session\CPTrustFolder1676022822484\PPTImport1676022865140\data\asimages\{F91DBF3E-572A-4CE6-9EAD-EE718998B264}_1.png&quot;/&gt;&lt;left val=&quot;167&quot;/&gt;&lt;top val=&quot;647&quot;/&gt;&lt;width val=&quot;159&quot;/&gt;&lt;height val=&quot;35&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9&quot;/&gt;&lt;/TableIndex&gt;&lt;/ShapeTextInfo&gt;"/>
  <p:tag name="HTML_SHAPEINFO" val="&lt;ThreeDShapeInfo&gt;&lt;uuid val=&quot;{F7C30159-2DC3-4B0F-B4FB-FA48E6C8ED6F}&quot;/&gt;&lt;isInvalidForFieldText val=&quot;0&quot;/&gt;&lt;Image&gt;&lt;filename val=&quot;C:\Users\delroy\AppData\Local\Temp\CP1676022822468Session\CPTrustFolder1676022822484\PPTImport1676022865140\data\asimages\{F7C30159-2DC3-4B0F-B4FB-FA48E6C8ED6F}_2.png&quot;/&gt;&lt;left val=&quot;233&quot;/&gt;&lt;top val=&quot;100&quot;/&gt;&lt;width val=&quot;813&quot;/&gt;&lt;height val=&quot;126&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16&quot;/&gt;&lt;lineCharCount val=&quot;1&quot;/&gt;&lt;lineCharCount val=&quot;28&quot;/&gt;&lt;lineCharCount val=&quot;13&quot;/&gt;&lt;lineCharCount val=&quot;2&quot;/&gt;&lt;lineCharCount val=&quot;13&quot;/&gt;&lt;lineCharCount val=&quot;9&quot;/&gt;&lt;lineCharCount val=&quot;11&quot;/&gt;&lt;lineCharCount val=&quot;31&quot;/&gt;&lt;lineCharCount val=&quot;32&quot;/&gt;&lt;lineCharCount val=&quot;12&quot;/&gt;&lt;lineCharCount val=&quot;14&quot;/&gt;&lt;/TableIndex&gt;&lt;/ShapeTextInfo&gt;"/>
  <p:tag name="HTML_SHAPEINFO" val="&lt;ThreeDShapeInfo&gt;&lt;uuid val=&quot;{72671AF9-B134-40C3-9162-3855BE5B775E}&quot;/&gt;&lt;isInvalidForFieldText val=&quot;0&quot;/&gt;&lt;Image&gt;&lt;filename val=&quot;C:\Users\delroy\AppData\Local\Temp\CP1676022822468Session\CPTrustFolder1676022822484\PPTImport1676022865140\data\asimages\{72671AF9-B134-40C3-9162-3855BE5B775E}_2.png&quot;/&gt;&lt;left val=&quot;228&quot;/&gt;&lt;top val=&quot;259&quot;/&gt;&lt;width val=&quot;818&quot;/&gt;&lt;height val=&quot;368&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12452565-EF0E-4A7D-916E-1D3E99F86B3B}&quot;/&gt;&lt;isInvalidForFieldText val=&quot;0&quot;/&gt;&lt;Image&gt;&lt;filename val=&quot;C:\Users\delroy\AppData\Local\Temp\CP1676022822468Session\CPTrustFolder1676022822484\PPTImport1676022865140\data\asimages\{12452565-EF0E-4A7D-916E-1D3E99F86B3B}_3.png&quot;/&gt;&lt;left val=&quot;233&quot;/&gt;&lt;top val=&quot;100&quot;/&gt;&lt;width val=&quot;813&quot;/&gt;&lt;height val=&quot;126&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8&quot;/&gt;&lt;lineCharCount val=&quot;56&quot;/&gt;&lt;lineCharCount val=&quot;58&quot;/&gt;&lt;lineCharCount val=&quot;42&quot;/&gt;&lt;lineCharCount val=&quot;1&quot;/&gt;&lt;lineCharCount val=&quot;9&quot;/&gt;&lt;lineCharCount val=&quot;22&quot;/&gt;&lt;lineCharCount val=&quot;38&quot;/&gt;&lt;/TableIndex&gt;&lt;/ShapeTextInfo&gt;"/>
  <p:tag name="HTML_SHAPEINFO" val="&lt;ThreeDShapeInfo&gt;&lt;uuid val=&quot;{C2C1D599-24D9-4045-8544-BA35ADD78113}&quot;/&gt;&lt;isInvalidForFieldText val=&quot;0&quot;/&gt;&lt;Image&gt;&lt;filename val=&quot;C:\Users\delroy\AppData\Local\Temp\CP1676022822468Session\CPTrustFolder1676022822484\PPTImport1676022865140\data\asimages\{C2C1D599-24D9-4045-8544-BA35ADD78113}_3.png&quot;/&gt;&lt;left val=&quot;228&quot;/&gt;&lt;top val=&quot;276&quot;/&gt;&lt;width val=&quot;818&quot;/&gt;&lt;height val=&quot;343&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 name="HTML_SHAPEINFO" val="&lt;ThreeDShapeInfo&gt;&lt;uuid val=&quot;{31534165-246B-4216-91E3-490DD1ED6D25}&quot;/&gt;&lt;isInvalidForFieldText val=&quot;0&quot;/&gt;&lt;Image&gt;&lt;filename val=&quot;C:\Users\delroy\AppData\Local\Temp\CP1676022822468Session\CPTrustFolder1676022822484\PPTImport1676022865140\data\asimages\{31534165-246B-4216-91E3-490DD1ED6D25}_4.png&quot;/&gt;&lt;left val=&quot;233&quot;/&gt;&lt;top val=&quot;100&quot;/&gt;&lt;width val=&quot;813&quot;/&gt;&lt;height val=&quot;126&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27&quot;/&gt;&lt;lineCharCount val=&quot;30&quot;/&gt;&lt;lineCharCount val=&quot;2&quot;/&gt;&lt;lineCharCount val=&quot;18&quot;/&gt;&lt;lineCharCount val=&quot;1&quot;/&gt;&lt;lineCharCount val=&quot;26&quot;/&gt;&lt;lineCharCount val=&quot;25&quot;/&gt;&lt;lineCharCount val=&quot;1&quot;/&gt;&lt;/TableIndex&gt;&lt;/ShapeTextInfo&gt;"/>
  <p:tag name="HTML_SHAPEINFO" val="&lt;ThreeDShapeInfo&gt;&lt;uuid val=&quot;{1D4AAA21-F8C8-49FD-9100-2F5974D3043D}&quot;/&gt;&lt;isInvalidForFieldText val=&quot;0&quot;/&gt;&lt;Image&gt;&lt;filename val=&quot;C:\Users\delroy\AppData\Local\Temp\CP1676022822468Session\CPTrustFolder1676022822484\PPTImport1676022865140\data\asimages\{1D4AAA21-F8C8-49FD-9100-2F5974D3043D}_4.png&quot;/&gt;&lt;left val=&quot;160&quot;/&gt;&lt;top val=&quot;273&quot;/&gt;&lt;width val=&quot;454&quot;/&gt;&lt;height val=&quot;329&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28&quot;/&gt;&lt;lineCharCount val=&quot;20&quot;/&gt;&lt;lineCharCount val=&quot;32&quot;/&gt;&lt;lineCharCount val=&quot;2&quot;/&gt;&lt;lineCharCount val=&quot;31&quot;/&gt;&lt;lineCharCount val=&quot;30&quot;/&gt;&lt;lineCharCount val=&quot;31&quot;/&gt;&lt;lineCharCount val=&quot;32&quot;/&gt;&lt;lineCharCount val=&quot;31&quot;/&gt;&lt;lineCharCount val=&quot;1&quot;/&gt;&lt;/TableIndex&gt;&lt;/ShapeTextInfo&gt;"/>
  <p:tag name="HTML_SHAPEINFO" val="&lt;ThreeDShapeInfo&gt;&lt;uuid val=&quot;{17DF4AEE-1818-4B8E-8CDA-46E5ECAA5053}&quot;/&gt;&lt;isInvalidForFieldText val=&quot;0&quot;/&gt;&lt;Image&gt;&lt;filename val=&quot;C:\Users\delroy\AppData\Local\Temp\CP1676022822468Session\CPTrustFolder1676022822484\PPTImport1676022865140\data\asimages\{17DF4AEE-1818-4B8E-8CDA-46E5ECAA5053}_4.png&quot;/&gt;&lt;left val=&quot;659&quot;/&gt;&lt;top val=&quot;273&quot;/&gt;&lt;width val=&quot;455&quot;/&gt;&lt;height val=&quot;329&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8&quot;/&gt;&lt;lineCharCount val=&quot;15&quot;/&gt;&lt;/TableIndex&gt;&lt;/ShapeTextInfo&gt;"/>
  <p:tag name="HTML_SHAPEINFO" val="&lt;ThreeDShapeInfo&gt;&lt;uuid val=&quot;{446CC8F3-0E27-4067-822A-1F4215753538}&quot;/&gt;&lt;isInvalidForFieldText val=&quot;0&quot;/&gt;&lt;Image&gt;&lt;filename val=&quot;C:\Users\delroy\AppData\Local\Temp\CP1676022822468Session\CPTrustFolder1676022822484\PPTImport1676022865140\data\asimages\{446CC8F3-0E27-4067-822A-1F4215753538}_5.png&quot;/&gt;&lt;left val=&quot;233&quot;/&gt;&lt;top val=&quot;100&quot;/&gt;&lt;width val=&quot;813&quot;/&gt;&lt;height val=&quot;126&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47&quot;/&gt;&lt;lineCharCount val=&quot;45&quot;/&gt;&lt;lineCharCount val=&quot;1&quot;/&gt;&lt;lineCharCount val=&quot;20&quot;/&gt;&lt;lineCharCount val=&quot;2&quot;/&gt;&lt;lineCharCount val=&quot;28&quot;/&gt;&lt;lineCharCount val=&quot;40&quot;/&gt;&lt;lineCharCount val=&quot;40&quot;/&gt;&lt;lineCharCount val=&quot;43&quot;/&gt;&lt;lineCharCount val=&quot;1&quot;/&gt;&lt;/TableIndex&gt;&lt;/ShapeTextInfo&gt;"/>
  <p:tag name="HTML_SHAPEINFO" val="&lt;ThreeDShapeInfo&gt;&lt;uuid val=&quot;{EC50D2CC-FF2D-45A5-93A5-9985F4698203}&quot;/&gt;&lt;isInvalidForFieldText val=&quot;0&quot;/&gt;&lt;Image&gt;&lt;filename val=&quot;C:\Users\delroy\AppData\Local\Temp\CP1676022822468Session\CPTrustFolder1676022822484\PPTImport1676022865140\data\asimages\{EC50D2CC-FF2D-45A5-93A5-9985F4698203}_5.png&quot;/&gt;&lt;left val=&quot;228&quot;/&gt;&lt;top val=&quot;273&quot;/&gt;&lt;width val=&quot;818&quot;/&gt;&lt;height val=&quot;329&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3&quot;/&gt;&lt;lineCharCount val=&quot;22&quot;/&gt;&lt;/TableIndex&gt;&lt;/ShapeTextInfo&gt;"/>
  <p:tag name="HTML_SHAPEINFO" val="&lt;ThreeDShapeInfo&gt;&lt;uuid val=&quot;{20C62049-D931-4E53-91BB-196137A031B1}&quot;/&gt;&lt;isInvalidForFieldText val=&quot;0&quot;/&gt;&lt;Image&gt;&lt;filename val=&quot;C:\Users\delroy\AppData\Local\Temp\CP1676022822468Session\CPTrustFolder1676022822484\PPTImport1676022865140\data\asimages\{20C62049-D931-4E53-91BB-196137A031B1}_6.png&quot;/&gt;&lt;left val=&quot;233&quot;/&gt;&lt;top val=&quot;100&quot;/&gt;&lt;width val=&quot;813&quot;/&gt;&lt;height val=&quot;126&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28&quot;/&gt;&lt;lineCharCount val=&quot;20&quot;/&gt;&lt;lineCharCount val=&quot;32&quot;/&gt;&lt;lineCharCount val=&quot;2&quot;/&gt;&lt;lineCharCount val=&quot;31&quot;/&gt;&lt;lineCharCount val=&quot;30&quot;/&gt;&lt;lineCharCount val=&quot;31&quot;/&gt;&lt;lineCharCount val=&quot;32&quot;/&gt;&lt;lineCharCount val=&quot;31&quot;/&gt;&lt;lineCharCount val=&quot;1&quot;/&gt;&lt;/TableIndex&gt;&lt;/ShapeTextInfo&gt;"/>
  <p:tag name="HTML_SHAPEINFO" val="&lt;ThreeDShapeInfo&gt;&lt;uuid val=&quot;{BBE6EC6D-CD15-49E1-A61E-A213354FF063}&quot;/&gt;&lt;isInvalidForFieldText val=&quot;0&quot;/&gt;&lt;Image&gt;&lt;filename val=&quot;C:\Users\delroy\AppData\Local\Temp\CP1676022822468Session\CPTrustFolder1676022822484\PPTImport1676022865140\data\asimages\{BBE6EC6D-CD15-49E1-A61E-A213354FF063}_6.png&quot;/&gt;&lt;left val=&quot;160&quot;/&gt;&lt;top val=&quot;273&quot;/&gt;&lt;width val=&quot;454&quot;/&gt;&lt;height val=&quot;329&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20&quot;/&gt;&lt;lineCharCount val=&quot;2&quot;/&gt;&lt;lineCharCount val=&quot;28&quot;/&gt;&lt;lineCharCount val=&quot;36&quot;/&gt;&lt;lineCharCount val=&quot;8&quot;/&gt;&lt;lineCharCount val=&quot;2&quot;/&gt;&lt;/TableIndex&gt;&lt;/ShapeTextInfo&gt;"/>
  <p:tag name="HTML_SHAPEINFO" val="&lt;ThreeDShapeInfo&gt;&lt;uuid val=&quot;{999EF6AE-3E41-44FE-9C90-78BB776F079B}&quot;/&gt;&lt;isInvalidForFieldText val=&quot;0&quot;/&gt;&lt;Image&gt;&lt;filename val=&quot;C:\Users\delroy\AppData\Local\Temp\CP1676022822468Session\CPTrustFolder1676022822484\PPTImport1676022865140\data\asimages\{999EF6AE-3E41-44FE-9C90-78BB776F079B}_6.png&quot;/&gt;&lt;left val=&quot;659&quot;/&gt;&lt;top val=&quot;273&quot;/&gt;&lt;width val=&quot;491&quot;/&gt;&lt;height val=&quot;329&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2&quot;/&gt;&lt;lineCharCount val=&quot;17&quot;/&gt;&lt;/TableIndex&gt;&lt;/ShapeTextInfo&gt;"/>
  <p:tag name="HTML_SHAPEINFO" val="&lt;ThreeDShapeInfo&gt;&lt;uuid val=&quot;{7C95D10F-D3D8-452E-8FFA-0EE294F5E179}&quot;/&gt;&lt;isInvalidForFieldText val=&quot;0&quot;/&gt;&lt;Image&gt;&lt;filename val=&quot;C:\Users\delroy\AppData\Local\Temp\CP1676022822468Session\CPTrustFolder1676022822484\PPTImport1676022865140\data\asimages\{7C95D10F-D3D8-452E-8FFA-0EE294F5E179}_7.png&quot;/&gt;&lt;left val=&quot;233&quot;/&gt;&lt;top val=&quot;100&quot;/&gt;&lt;width val=&quot;813&quot;/&gt;&lt;height val=&quot;126&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22&quot;/&gt;&lt;lineCharCount val=&quot;51&quot;/&gt;&lt;lineCharCount val=&quot;58&quot;/&gt;&lt;lineCharCount val=&quot;58&quot;/&gt;&lt;lineCharCount val=&quot;1&quot;/&gt;&lt;lineCharCount val=&quot;22&quot;/&gt;&lt;lineCharCount val=&quot;4&quot;/&gt;&lt;lineCharCount val=&quot;58&quot;/&gt;&lt;lineCharCount val=&quot;43&quot;/&gt;&lt;lineCharCount val=&quot;14&quot;/&gt;&lt;lineCharCount val=&quot;3&quot;/&gt;&lt;/TableIndex&gt;&lt;/ShapeTextInfo&gt;"/>
  <p:tag name="HTML_SHAPEINFO" val="&lt;ThreeDShapeInfo&gt;&lt;uuid val=&quot;{F6715FF1-BE7D-4661-9DB0-5255E76F67C4}&quot;/&gt;&lt;isInvalidForFieldText val=&quot;0&quot;/&gt;&lt;Image&gt;&lt;filename val=&quot;C:\Users\delroy\AppData\Local\Temp\CP1676022822468Session\CPTrustFolder1676022822484\PPTImport1676022865140\data\asimages\{F6715FF1-BE7D-4661-9DB0-5255E76F67C4}_7.png&quot;/&gt;&lt;left val=&quot;230&quot;/&gt;&lt;top val=&quot;274&quot;/&gt;&lt;width val=&quot;816&quot;/&gt;&lt;height val=&quot;357&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892</TotalTime>
  <Words>1302</Words>
  <Application>Microsoft Office PowerPoint</Application>
  <PresentationFormat>Widescreen</PresentationFormat>
  <Paragraphs>102</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Consolas</vt:lpstr>
      <vt:lpstr>Gill Sans MT</vt:lpstr>
      <vt:lpstr>Parcel</vt:lpstr>
      <vt:lpstr>KVTree with a list iterator</vt:lpstr>
      <vt:lpstr>KVTree data members</vt:lpstr>
      <vt:lpstr>KVTree operations</vt:lpstr>
      <vt:lpstr>Building the KVTree Iterator</vt:lpstr>
      <vt:lpstr>Using the KVTree: The client code</vt:lpstr>
      <vt:lpstr>Building and using the Iterator: a sub-optimal solution</vt:lpstr>
      <vt:lpstr>Optimizing the KVTree with the STL pair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STL Examples</dc:title>
  <dc:creator>Delroy Brinkerhoff</dc:creator>
  <cp:lastModifiedBy>delroy</cp:lastModifiedBy>
  <cp:revision>40</cp:revision>
  <dcterms:created xsi:type="dcterms:W3CDTF">2016-07-13T22:03:45Z</dcterms:created>
  <dcterms:modified xsi:type="dcterms:W3CDTF">2025-04-03T20:12:07Z</dcterms:modified>
</cp:coreProperties>
</file>