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8C1712-0D66-4A91-BB2C-1B5503714682}" type="datetimeFigureOut">
              <a:rPr lang="en-US" smtClean="0"/>
              <a:t>2/26/2025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EB54F-335F-4518-80CF-359C4987F6CB}" type="slidenum">
              <a:rPr lang="en-US" smtClean="0"/>
              <a:t>‹#›</a:t>
            </a:fld>
            <a:endParaRPr lang="en-US"/>
          </a:p>
        </p:txBody>
      </p:sp>
    </p:spTree>
    <p:extLst>
      <p:ext uri="{BB962C8B-B14F-4D97-AF65-F5344CB8AC3E}">
        <p14:creationId xmlns:p14="http://schemas.microsoft.com/office/powerpoint/2010/main" val="743830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textbook introduced pointers in Chapter 10 and has used them throughout the remaining chapters. These fundamental pointers - called raw pointers to distinguish them from the smart pointers described here - are variables storing and manipulating addresses. While they enable operations and provide efficiencies not otherwise possible, they are also challenging to use. </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1</a:t>
            </a:fld>
            <a:endParaRPr lang="en-US"/>
          </a:p>
        </p:txBody>
      </p:sp>
    </p:spTree>
    <p:extLst>
      <p:ext uri="{BB962C8B-B14F-4D97-AF65-F5344CB8AC3E}">
        <p14:creationId xmlns:p14="http://schemas.microsoft.com/office/powerpoint/2010/main" val="172459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Smart pointers are instances of template classes wrapping raw pointers, allowing C++ library programmers to automate heap memory management. They typically make the raw pointer a private variable and control its access through public interface functions. Smart pointers refer or point to a resource dynamically allocated on the heap. Significantly, they maintain a reference count, the number of smart pointers referring to the resource.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 smart pointer library specifies three kinds of pointers:</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Unique pointers are exclusively responsible for managing a raw pointer, destroying or deallocating its resource when the program finishes using it.</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Shared pointers share or distribute the responsibility for managing a resource with other pointers. They increment the reference count whenever a new pointer refers to the resource and decrement it when the program destroys a pointer or otherwise releases the resource.</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Weak pointers are a kind of shared pointer that doesn’t add to the reference count.</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p1 and p2 are shared pointers referring to a resource, resulting in a reference count of 2. w is a weak pointer referring to the same resource but not increasing the reference count.</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2</a:t>
            </a:fld>
            <a:endParaRPr lang="en-US"/>
          </a:p>
        </p:txBody>
      </p:sp>
    </p:spTree>
    <p:extLst>
      <p:ext uri="{BB962C8B-B14F-4D97-AF65-F5344CB8AC3E}">
        <p14:creationId xmlns:p14="http://schemas.microsoft.com/office/powerpoint/2010/main" val="4221836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 simple program demonstrates the code corresponding to the illustration. It defines a shared pointer variable and creates a shared pointer object. Following the standard template syntax, the type name of the managed data becomes part of the variable and function names. The program creates another shared pointer and a weak pointer with the assignment operation.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use_count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returns a reference count of two, one count for each shared pointer.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also demonstrates two simplifications made throughout the smart pointer discussion. First, smart pointers often eliminate the need for destructors, but the programs include destructors announcing when they run to demonstrate automatic memory deallocation. Second, it’s easy to demonstrate an object copy with an assignment operation, but programs typically copy objects by passing them as arguments in function calls. Furthermore, the make-functions call the managed object’s constructors, passing the arguments to them.</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3</a:t>
            </a:fld>
            <a:endParaRPr lang="en-US"/>
          </a:p>
        </p:txBody>
      </p:sp>
    </p:spTree>
    <p:extLst>
      <p:ext uri="{BB962C8B-B14F-4D97-AF65-F5344CB8AC3E}">
        <p14:creationId xmlns:p14="http://schemas.microsoft.com/office/powerpoint/2010/main" val="1622749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Aside from having different names, creating a unique pointer follows the same pattern. However, programs can’t copy a unique pointer with an assignment, and while they can pass unique pointers by reference, they can’t pass by value. Unique pointers overload the arrow operator to return the raw pointer. (Note that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is a member of the “part” class.) The “release” function removes and returns the managed raw pointer, leaving the unique pointer “empty.” If the unique pointer isn’t “empty,” the “reset” function destroys the managed resource, but it always installs the argument object as the new managed resource. The parentheses invoke the overloaded “bool()” operator, returning true if the pointer is empty but otherwise returning false.</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4</a:t>
            </a:fld>
            <a:endParaRPr lang="en-US"/>
          </a:p>
        </p:txBody>
      </p:sp>
    </p:spTree>
    <p:extLst>
      <p:ext uri="{BB962C8B-B14F-4D97-AF65-F5344CB8AC3E}">
        <p14:creationId xmlns:p14="http://schemas.microsoft.com/office/powerpoint/2010/main" val="1599422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Extending the previous shared pointer example demonstrates additional behaviors and functions. First, programs can create different shared pointers with the same values. Although “shared” and “shared3” refer to a “Bolt” with the ID “20,” they are distinct pointers pointing to distinct objects. As “shared2” is a copy of “shared,” they point to the same object and have a reference count of 2. However, “shared3” refers to and manages a different “part” resource, so it has a reference count of 1.</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”unique” function returns true if the shared pointer is the only pointer managing the resource. Shared pointers also override the “bool()” operator, invoked by the parentheses, to detect “empty” pointers.</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5</a:t>
            </a:fld>
            <a:endParaRPr lang="en-US"/>
          </a:p>
        </p:txBody>
      </p:sp>
    </p:spTree>
    <p:extLst>
      <p:ext uri="{BB962C8B-B14F-4D97-AF65-F5344CB8AC3E}">
        <p14:creationId xmlns:p14="http://schemas.microsoft.com/office/powerpoint/2010/main" val="336349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create weak pointers by copying shared pointers – illustrated with an assignment operation here, but more generally with a function call. Weak pointers do not contribute to the reference count, so both calls to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use_count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return 1. Although weak pointers refer to a resource, they can’t directly access it. Instead, they must create a new shared pointer with the “lock” function to access their resource. The “lock” function temporarily increments the reference count and prevents the program from deallocating the resource.</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6</a:t>
            </a:fld>
            <a:endParaRPr lang="en-US"/>
          </a:p>
        </p:txBody>
      </p:sp>
    </p:spTree>
    <p:extLst>
      <p:ext uri="{BB962C8B-B14F-4D97-AF65-F5344CB8AC3E}">
        <p14:creationId xmlns:p14="http://schemas.microsoft.com/office/powerpoint/2010/main" val="2069479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“reset” function destroys the resource, leaving the pointer empty and reducing the reference count of any pointers sharing the resource. The “expired” function returns true when it detects an empty pointer.</a:t>
            </a:r>
          </a:p>
          <a:p>
            <a:endParaRPr lang="en-US" dirty="0"/>
          </a:p>
        </p:txBody>
      </p:sp>
      <p:sp>
        <p:nvSpPr>
          <p:cNvPr id="4" name="Slide Number Placeholder 3"/>
          <p:cNvSpPr>
            <a:spLocks noGrp="1"/>
          </p:cNvSpPr>
          <p:nvPr>
            <p:ph type="sldNum" sz="quarter" idx="5"/>
          </p:nvPr>
        </p:nvSpPr>
        <p:spPr/>
        <p:txBody>
          <a:bodyPr/>
          <a:lstStyle/>
          <a:p>
            <a:fld id="{B68EB54F-335F-4518-80CF-359C4987F6CB}" type="slidenum">
              <a:rPr lang="en-US" smtClean="0"/>
              <a:t>7</a:t>
            </a:fld>
            <a:endParaRPr lang="en-US"/>
          </a:p>
        </p:txBody>
      </p:sp>
    </p:spTree>
    <p:extLst>
      <p:ext uri="{BB962C8B-B14F-4D97-AF65-F5344CB8AC3E}">
        <p14:creationId xmlns:p14="http://schemas.microsoft.com/office/powerpoint/2010/main" val="30367742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2/26/2025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2/26/2025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2/26/2025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2/26/2025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2/26/2025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2/26/2025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3.xml"/><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An Introduction to</a:t>
            </a:r>
            <a:br>
              <a:rPr lang="en-US" dirty="0"/>
            </a:br>
            <a:r>
              <a:rPr lang="en-US" dirty="0"/>
              <a:t>Smart pointers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Objects managing pointers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31F6-6784-F23A-C6B7-FEB796B806D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 Smart pointers</a:t>
            </a:r>
          </a:p>
        </p:txBody>
      </p:sp>
      <p:sp>
        <p:nvSpPr>
          <p:cNvPr id="3" name="Content Placeholder 2">
            <a:extLst>
              <a:ext uri="{FF2B5EF4-FFF2-40B4-BE49-F238E27FC236}">
                <a16:creationId xmlns:a16="http://schemas.microsoft.com/office/drawing/2014/main" id="{9D7E648B-EA24-4A31-6F4D-E9AF8AE62CB2}"/>
              </a:ext>
            </a:extLst>
          </p:cNvPr>
          <p:cNvSpPr>
            <a:spLocks noGrp="1"/>
          </p:cNvSpPr>
          <p:nvPr>
            <p:ph sz="half" idx="1"/>
            <p:custDataLst>
              <p:tags r:id="rId2"/>
            </p:custDataLst>
          </p:nvPr>
        </p:nvSpPr>
        <p:spPr>
          <a:xfrm>
            <a:off x="1581912" y="2638044"/>
            <a:ext cx="4271771" cy="3101982"/>
          </a:xfrm>
        </p:spPr>
        <p:txBody>
          <a:bodyPr>
            <a:normAutofit/>
          </a:bodyPr>
          <a:lstStyle/>
          <a:p>
            <a:r>
              <a:rPr lang="en-US" dirty="0"/>
              <a:t>Classes wrapping raw pointers</a:t>
            </a:r>
          </a:p>
          <a:p>
            <a:pPr lvl="1"/>
            <a:r>
              <a:rPr lang="en-US" dirty="0"/>
              <a:t>The raw pointer is </a:t>
            </a:r>
            <a:r>
              <a:rPr lang="en-US" dirty="0">
                <a:latin typeface="Consolas" panose="020B0609020204030204" pitchFamily="49" charset="0"/>
              </a:rPr>
              <a:t>private</a:t>
            </a:r>
          </a:p>
          <a:p>
            <a:pPr lvl="1"/>
            <a:r>
              <a:rPr lang="en-US" dirty="0"/>
              <a:t>Access through </a:t>
            </a:r>
            <a:r>
              <a:rPr lang="en-US" dirty="0">
                <a:latin typeface="Consolas" panose="020B0609020204030204" pitchFamily="49" charset="0"/>
              </a:rPr>
              <a:t>public</a:t>
            </a:r>
            <a:r>
              <a:rPr lang="en-US" dirty="0"/>
              <a:t> functions</a:t>
            </a:r>
          </a:p>
          <a:p>
            <a:pPr lvl="1"/>
            <a:r>
              <a:rPr lang="en-US" dirty="0"/>
              <a:t>Maintain a reference count</a:t>
            </a:r>
          </a:p>
          <a:p>
            <a:r>
              <a:rPr lang="en-US" dirty="0"/>
              <a:t>Three kinds of smart pointers</a:t>
            </a:r>
          </a:p>
          <a:p>
            <a:pPr lvl="1"/>
            <a:r>
              <a:rPr lang="en-US" dirty="0">
                <a:latin typeface="Consolas" panose="020B0609020204030204" pitchFamily="49" charset="0"/>
              </a:rPr>
              <a:t>unique_ptr</a:t>
            </a:r>
          </a:p>
          <a:p>
            <a:pPr lvl="1"/>
            <a:r>
              <a:rPr lang="en-US" dirty="0">
                <a:latin typeface="Consolas" panose="020B0609020204030204" pitchFamily="49" charset="0"/>
              </a:rPr>
              <a:t>shared_ptr</a:t>
            </a:r>
          </a:p>
          <a:p>
            <a:pPr lvl="1"/>
            <a:r>
              <a:rPr lang="en-US" dirty="0">
                <a:latin typeface="Consolas" panose="020B0609020204030204" pitchFamily="49" charset="0"/>
              </a:rPr>
              <a:t>weak_ptr</a:t>
            </a:r>
          </a:p>
        </p:txBody>
      </p:sp>
      <p:pic>
        <p:nvPicPr>
          <p:cNvPr id="6" name="Content Placeholder 5">
            <a:extLst>
              <a:ext uri="{FF2B5EF4-FFF2-40B4-BE49-F238E27FC236}">
                <a16:creationId xmlns:a16="http://schemas.microsoft.com/office/drawing/2014/main" id="{56859003-0BF0-5929-4A90-8BCC291A613D}"/>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206558" y="2753598"/>
            <a:ext cx="2754306" cy="2659872"/>
          </a:xfrm>
        </p:spPr>
      </p:pic>
    </p:spTree>
    <p:extLst>
      <p:ext uri="{BB962C8B-B14F-4D97-AF65-F5344CB8AC3E}">
        <p14:creationId xmlns:p14="http://schemas.microsoft.com/office/powerpoint/2010/main" val="4231153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7006A-1ED8-F882-5F99-EB09937D54E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smart pointers</a:t>
            </a:r>
            <a:br>
              <a:rPr lang="en-US" dirty="0"/>
            </a:br>
            <a:r>
              <a:rPr lang="en-US" dirty="0"/>
              <a:t>are template classes</a:t>
            </a:r>
          </a:p>
        </p:txBody>
      </p:sp>
      <p:sp>
        <p:nvSpPr>
          <p:cNvPr id="3" name="Content Placeholder 2">
            <a:extLst>
              <a:ext uri="{FF2B5EF4-FFF2-40B4-BE49-F238E27FC236}">
                <a16:creationId xmlns:a16="http://schemas.microsoft.com/office/drawing/2014/main" id="{51C70AC8-81B5-1BDC-7A17-5DCAA09E9C8E}"/>
              </a:ext>
            </a:extLst>
          </p:cNvPr>
          <p:cNvSpPr>
            <a:spLocks noGrp="1"/>
          </p:cNvSpPr>
          <p:nvPr>
            <p:ph sz="half" idx="1"/>
            <p:custDataLst>
              <p:tags r:id="rId2"/>
            </p:custDataLst>
          </p:nvPr>
        </p:nvSpPr>
        <p:spPr>
          <a:xfrm>
            <a:off x="1004936" y="2638044"/>
            <a:ext cx="4848748" cy="3101982"/>
          </a:xfrm>
        </p:spPr>
        <p:txBody>
          <a:bodyPr>
            <a:normAutofit lnSpcReduction="10000"/>
          </a:bodyPr>
          <a:lstStyle/>
          <a:p>
            <a:pPr marL="0" indent="0">
              <a:spcBef>
                <a:spcPts val="0"/>
              </a:spcBef>
              <a:buNone/>
            </a:pPr>
            <a:r>
              <a:rPr lang="en-US" dirty="0">
                <a:latin typeface="Consolas" panose="020B0609020204030204" pitchFamily="49" charset="0"/>
              </a:rPr>
              <a:t>class </a:t>
            </a:r>
            <a:r>
              <a:rPr lang="en-US" dirty="0">
                <a:solidFill>
                  <a:srgbClr val="FF0000"/>
                </a:solidFill>
                <a:latin typeface="Consolas" panose="020B0609020204030204" pitchFamily="49" charset="0"/>
              </a:rPr>
              <a:t>part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string name;</a:t>
            </a:r>
          </a:p>
          <a:p>
            <a:pPr marL="0" indent="0">
              <a:spcBef>
                <a:spcPts val="0"/>
              </a:spcBef>
              <a:buNone/>
            </a:pPr>
            <a:r>
              <a:rPr lang="en-US" dirty="0">
                <a:latin typeface="Consolas" panose="020B0609020204030204" pitchFamily="49" charset="0"/>
              </a:rPr>
              <a:t>        int    id;</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part(string n) : name(n) {}</a:t>
            </a:r>
          </a:p>
          <a:p>
            <a:pPr marL="0" indent="0">
              <a:spcBef>
                <a:spcPts val="0"/>
              </a:spcBef>
              <a:buNone/>
            </a:pPr>
            <a:r>
              <a:rPr lang="en-US" dirty="0">
                <a:latin typeface="Consolas" panose="020B0609020204030204" pitchFamily="49" charset="0"/>
              </a:rPr>
              <a:t>        ~part() { cout &lt;&lt; "dtor\n"; }</a:t>
            </a:r>
          </a:p>
          <a:p>
            <a:pPr marL="0" indent="0">
              <a:spcBef>
                <a:spcPts val="0"/>
              </a:spcBef>
              <a:buNone/>
            </a:pPr>
            <a:r>
              <a:rPr lang="en-US" dirty="0">
                <a:latin typeface="Consolas" panose="020B0609020204030204" pitchFamily="49" charset="0"/>
              </a:rPr>
              <a:t>        string get_name() </a:t>
            </a:r>
          </a:p>
          <a:p>
            <a:pPr marL="0" indent="0">
              <a:spcBef>
                <a:spcPts val="0"/>
              </a:spcBef>
              <a:buNone/>
            </a:pPr>
            <a:r>
              <a:rPr lang="en-US" dirty="0">
                <a:latin typeface="Consolas" panose="020B0609020204030204" pitchFamily="49" charset="0"/>
              </a:rPr>
              <a:t>            { return name; }</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87567525-AE48-F535-D524-7C728C7117E1}"/>
              </a:ext>
            </a:extLst>
          </p:cNvPr>
          <p:cNvSpPr>
            <a:spLocks noGrp="1"/>
          </p:cNvSpPr>
          <p:nvPr>
            <p:ph sz="half" idx="2"/>
            <p:custDataLst>
              <p:tags r:id="rId3"/>
            </p:custDataLst>
          </p:nvPr>
        </p:nvSpPr>
        <p:spPr>
          <a:xfrm>
            <a:off x="6338315" y="2638044"/>
            <a:ext cx="5078105" cy="3101982"/>
          </a:xfrm>
        </p:spPr>
        <p:txBody>
          <a:bodyPr>
            <a:normAutofit lnSpcReduction="10000"/>
          </a:bodyPr>
          <a:lstStyle/>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p1 =</a:t>
            </a:r>
          </a:p>
          <a:p>
            <a:pPr marL="0" indent="0">
              <a:spcBef>
                <a:spcPts val="0"/>
              </a:spcBef>
              <a:buNone/>
            </a:pPr>
            <a:r>
              <a:rPr lang="en-US" dirty="0">
                <a:latin typeface="Consolas" panose="020B0609020204030204" pitchFamily="49" charset="0"/>
              </a:rPr>
              <a:t>        make_shared</a:t>
            </a:r>
            <a:r>
              <a:rPr lang="en-US" dirty="0">
                <a:solidFill>
                  <a:srgbClr val="FF0000"/>
                </a:solidFill>
                <a:latin typeface="Consolas" panose="020B0609020204030204" pitchFamily="49" charset="0"/>
              </a:rPr>
              <a:t>&lt;part&gt;</a:t>
            </a:r>
            <a:r>
              <a:rPr lang="en-US" dirty="0">
                <a:latin typeface="Consolas" panose="020B0609020204030204" pitchFamily="49" charset="0"/>
              </a:rPr>
              <a:t>("Widget“, 1);</a:t>
            </a:r>
          </a:p>
          <a:p>
            <a:pPr marL="0" indent="0">
              <a:spcBef>
                <a:spcPts val="0"/>
              </a:spcBef>
              <a:buNone/>
            </a:pPr>
            <a:r>
              <a:rPr lang="en-US" dirty="0">
                <a:latin typeface="Consolas" panose="020B0609020204030204" pitchFamily="49" charset="0"/>
              </a:rPr>
              <a:t>    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p2 = p1;</a:t>
            </a:r>
          </a:p>
          <a:p>
            <a:pPr marL="0" indent="0">
              <a:spcBef>
                <a:spcPts val="0"/>
              </a:spcBef>
              <a:buNone/>
            </a:pPr>
            <a:r>
              <a:rPr lang="en-US" dirty="0">
                <a:latin typeface="Consolas" panose="020B0609020204030204" pitchFamily="49" charset="0"/>
              </a:rPr>
              <a:t>    weak_ptr</a:t>
            </a:r>
            <a:r>
              <a:rPr lang="en-US" dirty="0">
                <a:solidFill>
                  <a:srgbClr val="FF0000"/>
                </a:solidFill>
                <a:latin typeface="Consolas" panose="020B0609020204030204" pitchFamily="49" charset="0"/>
              </a:rPr>
              <a:t>&lt;part&gt; </a:t>
            </a:r>
            <a:r>
              <a:rPr lang="en-US" dirty="0">
                <a:latin typeface="Consolas" panose="020B0609020204030204" pitchFamily="49" charset="0"/>
              </a:rPr>
              <a:t>w = p1;</a:t>
            </a:r>
          </a:p>
          <a:p>
            <a:pPr marL="0" indent="0">
              <a:spcBef>
                <a:spcPts val="0"/>
              </a:spcBef>
              <a:buNone/>
            </a:pPr>
            <a:r>
              <a:rPr lang="en-US" dirty="0">
                <a:latin typeface="Consolas" panose="020B0609020204030204" pitchFamily="49" charset="0"/>
              </a:rPr>
              <a:t>    cout &lt;&lt; p1.use_count() &lt;&lt; endl;</a:t>
            </a:r>
          </a:p>
          <a:p>
            <a:pPr marL="0" indent="0">
              <a:spcBef>
                <a:spcPts val="0"/>
              </a:spcBef>
              <a:buNone/>
            </a:pPr>
            <a:r>
              <a:rPr lang="en-US" dirty="0">
                <a:latin typeface="Consolas" panose="020B0609020204030204" pitchFamily="49" charset="0"/>
              </a:rPr>
              <a:t>    return 0;</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32898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EA2CF-1F90-2986-D510-9321C472F7E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unique_ptr</a:t>
            </a:r>
          </a:p>
        </p:txBody>
      </p:sp>
      <p:sp>
        <p:nvSpPr>
          <p:cNvPr id="3" name="Content Placeholder 2">
            <a:extLst>
              <a:ext uri="{FF2B5EF4-FFF2-40B4-BE49-F238E27FC236}">
                <a16:creationId xmlns:a16="http://schemas.microsoft.com/office/drawing/2014/main" id="{8A645F2D-FFAD-5FDA-7A47-1237A6128D92}"/>
              </a:ext>
            </a:extLst>
          </p:cNvPr>
          <p:cNvSpPr>
            <a:spLocks noGrp="1"/>
          </p:cNvSpPr>
          <p:nvPr>
            <p:ph sz="half" idx="1"/>
            <p:custDataLst>
              <p:tags r:id="rId2"/>
            </p:custDataLst>
          </p:nvPr>
        </p:nvSpPr>
        <p:spPr>
          <a:xfrm>
            <a:off x="869133" y="2638044"/>
            <a:ext cx="4984551" cy="3101982"/>
          </a:xfrm>
        </p:spPr>
        <p:txBody>
          <a:bodyPr>
            <a:normAutofit lnSpcReduction="10000"/>
          </a:bodyPr>
          <a:lstStyle/>
          <a:p>
            <a:pPr marL="0" indent="0">
              <a:lnSpc>
                <a:spcPct val="110000"/>
              </a:lnSpc>
              <a:spcBef>
                <a:spcPts val="0"/>
              </a:spcBef>
              <a:buNone/>
            </a:pPr>
            <a:r>
              <a:rPr lang="en-US" dirty="0">
                <a:latin typeface="Consolas" panose="020B0609020204030204" pitchFamily="49" charset="0"/>
              </a:rPr>
              <a:t>unique_ptr</a:t>
            </a:r>
            <a:r>
              <a:rPr lang="en-US" dirty="0">
                <a:solidFill>
                  <a:srgbClr val="FF0000"/>
                </a:solidFill>
                <a:latin typeface="Consolas" panose="020B0609020204030204" pitchFamily="49" charset="0"/>
              </a:rPr>
              <a:t>&lt;part&gt; </a:t>
            </a:r>
            <a:r>
              <a:rPr lang="en-US" dirty="0">
                <a:latin typeface="Consolas" panose="020B0609020204030204" pitchFamily="49" charset="0"/>
              </a:rPr>
              <a:t>unique</a:t>
            </a:r>
          </a:p>
          <a:p>
            <a:pPr marL="0" indent="0">
              <a:lnSpc>
                <a:spcPct val="110000"/>
              </a:lnSpc>
              <a:spcBef>
                <a:spcPts val="0"/>
              </a:spcBef>
              <a:buNone/>
            </a:pPr>
            <a:r>
              <a:rPr lang="en-US" dirty="0">
                <a:latin typeface="Consolas" panose="020B0609020204030204" pitchFamily="49" charset="0"/>
              </a:rPr>
              <a:t>    = make_unique</a:t>
            </a:r>
            <a:r>
              <a:rPr lang="en-US" dirty="0">
                <a:solidFill>
                  <a:srgbClr val="FF0000"/>
                </a:solidFill>
                <a:latin typeface="Consolas" panose="020B0609020204030204" pitchFamily="49" charset="0"/>
              </a:rPr>
              <a:t>&lt;part&gt;</a:t>
            </a:r>
            <a:r>
              <a:rPr lang="en-US" dirty="0">
                <a:latin typeface="Consolas" panose="020B0609020204030204" pitchFamily="49" charset="0"/>
              </a:rPr>
              <a:t>("Widget", 10);</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cout &lt;&lt; unique</a:t>
            </a:r>
            <a:r>
              <a:rPr lang="en-US" dirty="0">
                <a:solidFill>
                  <a:srgbClr val="FF0000"/>
                </a:solidFill>
                <a:latin typeface="Consolas" panose="020B0609020204030204" pitchFamily="49" charset="0"/>
              </a:rPr>
              <a:t>-&gt;</a:t>
            </a:r>
            <a:r>
              <a:rPr lang="en-US" dirty="0">
                <a:latin typeface="Consolas" panose="020B0609020204030204" pitchFamily="49" charset="0"/>
              </a:rPr>
              <a:t>get_name() &lt;&lt; endl;</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part* p = unique</a:t>
            </a:r>
            <a:r>
              <a:rPr lang="en-US" dirty="0">
                <a:solidFill>
                  <a:schemeClr val="tx1"/>
                </a:solidFill>
                <a:latin typeface="Consolas" panose="020B0609020204030204" pitchFamily="49" charset="0"/>
              </a:rPr>
              <a:t>.</a:t>
            </a:r>
            <a:r>
              <a:rPr lang="en-US" dirty="0">
                <a:latin typeface="Consolas" panose="020B0609020204030204" pitchFamily="49" charset="0"/>
              </a:rPr>
              <a:t>release();</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cout &lt;&lt; p-&gt;get_name() &lt;&lt; endl;</a:t>
            </a:r>
          </a:p>
        </p:txBody>
      </p:sp>
      <p:sp>
        <p:nvSpPr>
          <p:cNvPr id="4" name="Content Placeholder 3">
            <a:extLst>
              <a:ext uri="{FF2B5EF4-FFF2-40B4-BE49-F238E27FC236}">
                <a16:creationId xmlns:a16="http://schemas.microsoft.com/office/drawing/2014/main" id="{E0E5DE50-DBDA-0B26-CE9C-BFC04D9FB2D2}"/>
              </a:ext>
            </a:extLst>
          </p:cNvPr>
          <p:cNvSpPr>
            <a:spLocks noGrp="1"/>
          </p:cNvSpPr>
          <p:nvPr>
            <p:ph sz="half" idx="2"/>
            <p:custDataLst>
              <p:tags r:id="rId3"/>
            </p:custDataLst>
          </p:nvPr>
        </p:nvSpPr>
        <p:spPr>
          <a:xfrm>
            <a:off x="6338316" y="2638044"/>
            <a:ext cx="5087158" cy="3101982"/>
          </a:xfrm>
        </p:spPr>
        <p:txBody>
          <a:bodyPr>
            <a:normAutofit lnSpcReduction="10000"/>
          </a:bodyPr>
          <a:lstStyle/>
          <a:p>
            <a:pPr marL="0" indent="0">
              <a:spcBef>
                <a:spcPts val="0"/>
              </a:spcBef>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unique</a:t>
            </a:r>
            <a:r>
              <a:rPr lang="en-US" dirty="0">
                <a:solidFill>
                  <a:srgbClr val="FF0000"/>
                </a:solidFill>
                <a:latin typeface="Consolas" panose="020B0609020204030204" pitchFamily="49" charset="0"/>
              </a:rPr>
              <a:t>)</a:t>
            </a:r>
          </a:p>
          <a:p>
            <a:pPr marL="0" indent="0">
              <a:spcBef>
                <a:spcPts val="0"/>
              </a:spcBef>
              <a:buNone/>
            </a:pPr>
            <a:r>
              <a:rPr lang="en-US" dirty="0">
                <a:latin typeface="Consolas" panose="020B0609020204030204" pitchFamily="49" charset="0"/>
              </a:rPr>
              <a:t>    cout &lt;&lt; unique-&gt;get_name() &lt;&lt; endl;</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    cout &lt;&lt; "unique is empty\n";</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unique.reset(new part("Screw", 30));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unique</a:t>
            </a:r>
            <a:r>
              <a:rPr lang="en-US" dirty="0">
                <a:solidFill>
                  <a:srgbClr val="FF0000"/>
                </a:solidFill>
                <a:latin typeface="Consolas" panose="020B0609020204030204" pitchFamily="49" charset="0"/>
              </a:rPr>
              <a:t>)</a:t>
            </a:r>
          </a:p>
          <a:p>
            <a:pPr marL="0" indent="0">
              <a:spcBef>
                <a:spcPts val="0"/>
              </a:spcBef>
              <a:buNone/>
            </a:pPr>
            <a:r>
              <a:rPr lang="en-US" dirty="0">
                <a:latin typeface="Consolas" panose="020B0609020204030204" pitchFamily="49" charset="0"/>
              </a:rPr>
              <a:t>    cout &lt;&lt; unique</a:t>
            </a:r>
            <a:r>
              <a:rPr lang="en-US" dirty="0">
                <a:solidFill>
                  <a:srgbClr val="FF0000"/>
                </a:solidFill>
                <a:latin typeface="Consolas" panose="020B0609020204030204" pitchFamily="49" charset="0"/>
              </a:rPr>
              <a:t>-&gt;</a:t>
            </a:r>
            <a:r>
              <a:rPr lang="en-US" dirty="0">
                <a:latin typeface="Consolas" panose="020B0609020204030204" pitchFamily="49" charset="0"/>
              </a:rPr>
              <a:t>get_name() &lt;&lt; endl;</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    cout &lt;&lt; "unique is empty\n";</a:t>
            </a:r>
          </a:p>
        </p:txBody>
      </p:sp>
    </p:spTree>
    <p:extLst>
      <p:ext uri="{BB962C8B-B14F-4D97-AF65-F5344CB8AC3E}">
        <p14:creationId xmlns:p14="http://schemas.microsoft.com/office/powerpoint/2010/main" val="258469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9C3A-3C2D-1F1C-B58B-69D62145A7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84A454-07AD-183D-BE03-D030939A429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shared_ptr</a:t>
            </a:r>
          </a:p>
        </p:txBody>
      </p:sp>
      <p:sp>
        <p:nvSpPr>
          <p:cNvPr id="3" name="Content Placeholder 2">
            <a:extLst>
              <a:ext uri="{FF2B5EF4-FFF2-40B4-BE49-F238E27FC236}">
                <a16:creationId xmlns:a16="http://schemas.microsoft.com/office/drawing/2014/main" id="{F54CF954-9274-FE49-FA85-9A368EA84BFA}"/>
              </a:ext>
            </a:extLst>
          </p:cNvPr>
          <p:cNvSpPr>
            <a:spLocks noGrp="1"/>
          </p:cNvSpPr>
          <p:nvPr>
            <p:ph sz="half" idx="1"/>
            <p:custDataLst>
              <p:tags r:id="rId2"/>
            </p:custDataLst>
          </p:nvPr>
        </p:nvSpPr>
        <p:spPr>
          <a:xfrm>
            <a:off x="588476" y="2638043"/>
            <a:ext cx="5265210" cy="3581688"/>
          </a:xfrm>
        </p:spPr>
        <p:txBody>
          <a:bodyPr>
            <a:normAutofit lnSpcReduction="10000"/>
          </a:bodyPr>
          <a:lstStyle/>
          <a:p>
            <a:pPr marL="0" indent="0">
              <a:spcBef>
                <a:spcPts val="0"/>
              </a:spcBef>
              <a:buNone/>
            </a:pPr>
            <a:r>
              <a:rPr lang="en-US" dirty="0">
                <a:latin typeface="Consolas" panose="020B0609020204030204" pitchFamily="49" charset="0"/>
              </a:rPr>
              <a:t>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shared =</a:t>
            </a:r>
          </a:p>
          <a:p>
            <a:pPr marL="0" indent="0">
              <a:spcBef>
                <a:spcPts val="0"/>
              </a:spcBef>
              <a:buNone/>
            </a:pPr>
            <a:r>
              <a:rPr lang="en-US" dirty="0">
                <a:latin typeface="Consolas" panose="020B0609020204030204" pitchFamily="49" charset="0"/>
              </a:rPr>
              <a:t>    make_shared</a:t>
            </a:r>
            <a:r>
              <a:rPr lang="en-US" dirty="0">
                <a:solidFill>
                  <a:srgbClr val="FF0000"/>
                </a:solidFill>
                <a:latin typeface="Consolas" panose="020B0609020204030204" pitchFamily="49" charset="0"/>
              </a:rPr>
              <a:t>&lt;part&gt;</a:t>
            </a:r>
            <a:r>
              <a:rPr lang="en-US" dirty="0">
                <a:latin typeface="Consolas" panose="020B0609020204030204" pitchFamily="49" charset="0"/>
              </a:rPr>
              <a:t>("Bolt", 20);</a:t>
            </a:r>
          </a:p>
          <a:p>
            <a:pPr marL="0" indent="0">
              <a:spcBef>
                <a:spcPts val="0"/>
              </a:spcBef>
              <a:buNone/>
            </a:pPr>
            <a:r>
              <a:rPr lang="en-US" dirty="0">
                <a:latin typeface="Consolas" panose="020B0609020204030204" pitchFamily="49" charset="0"/>
              </a:rPr>
              <a:t>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shared2 = shared;</a:t>
            </a:r>
          </a:p>
          <a:p>
            <a:pPr marL="0" indent="0">
              <a:spcBef>
                <a:spcPts val="0"/>
              </a:spcBef>
              <a:buNone/>
            </a:pPr>
            <a:r>
              <a:rPr lang="en-US" dirty="0">
                <a:latin typeface="Consolas" panose="020B0609020204030204" pitchFamily="49" charset="0"/>
              </a:rPr>
              <a:t>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shared3 =</a:t>
            </a:r>
          </a:p>
          <a:p>
            <a:pPr marL="0" indent="0">
              <a:spcBef>
                <a:spcPts val="0"/>
              </a:spcBef>
              <a:buNone/>
            </a:pPr>
            <a:r>
              <a:rPr lang="en-US" dirty="0">
                <a:latin typeface="Consolas" panose="020B0609020204030204" pitchFamily="49" charset="0"/>
              </a:rPr>
              <a:t>    make_shared</a:t>
            </a:r>
            <a:r>
              <a:rPr lang="en-US" dirty="0">
                <a:solidFill>
                  <a:srgbClr val="FF0000"/>
                </a:solidFill>
                <a:latin typeface="Consolas" panose="020B0609020204030204" pitchFamily="49" charset="0"/>
              </a:rPr>
              <a:t>&lt;part&gt;</a:t>
            </a:r>
            <a:r>
              <a:rPr lang="en-US" dirty="0">
                <a:latin typeface="Consolas" panose="020B0609020204030204" pitchFamily="49" charset="0"/>
              </a:rPr>
              <a:t>("Bolt", 20);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cout &lt;&lt; "(1) " &lt;&lt; shared-&gt;get_name() &lt;&lt;</a:t>
            </a:r>
          </a:p>
          <a:p>
            <a:pPr marL="0" indent="0">
              <a:lnSpc>
                <a:spcPct val="110000"/>
              </a:lnSpc>
              <a:spcBef>
                <a:spcPts val="0"/>
              </a:spcBef>
              <a:buNone/>
            </a:pPr>
            <a:r>
              <a:rPr lang="en-US" dirty="0">
                <a:latin typeface="Consolas" panose="020B0609020204030204" pitchFamily="49" charset="0"/>
              </a:rPr>
              <a:t>    "  " &lt;&lt; shared.use_count() &lt;&lt; endl;</a:t>
            </a:r>
          </a:p>
          <a:p>
            <a:pPr marL="0" indent="0">
              <a:spcBef>
                <a:spcPts val="0"/>
              </a:spcBef>
              <a:buNone/>
            </a:pPr>
            <a:r>
              <a:rPr lang="en-US" dirty="0">
                <a:latin typeface="Consolas" panose="020B0609020204030204" pitchFamily="49" charset="0"/>
              </a:rPr>
              <a:t>cout &lt;&lt; "(2) " &lt;&lt; shared2-&gt;get_name() &lt;&lt;</a:t>
            </a:r>
          </a:p>
          <a:p>
            <a:pPr marL="0" indent="0">
              <a:spcBef>
                <a:spcPts val="0"/>
              </a:spcBef>
              <a:buNone/>
            </a:pPr>
            <a:r>
              <a:rPr lang="en-US" dirty="0">
                <a:latin typeface="Consolas" panose="020B0609020204030204" pitchFamily="49" charset="0"/>
              </a:rPr>
              <a:t>    "  " &lt;&lt; shared2.use_count() &lt;&lt; endl;</a:t>
            </a:r>
          </a:p>
          <a:p>
            <a:pPr marL="0" indent="0">
              <a:spcBef>
                <a:spcPts val="0"/>
              </a:spcBef>
              <a:buNone/>
            </a:pPr>
            <a:r>
              <a:rPr lang="en-US" dirty="0">
                <a:latin typeface="Consolas" panose="020B0609020204030204" pitchFamily="49" charset="0"/>
              </a:rPr>
              <a:t>cout &lt;&lt; "(3) " &lt;&lt; shared3-&gt;get_name() &lt;&lt;</a:t>
            </a:r>
          </a:p>
          <a:p>
            <a:pPr marL="0" indent="0">
              <a:spcBef>
                <a:spcPts val="0"/>
              </a:spcBef>
              <a:buNone/>
            </a:pPr>
            <a:r>
              <a:rPr lang="en-US" dirty="0">
                <a:latin typeface="Consolas" panose="020B0609020204030204" pitchFamily="49" charset="0"/>
              </a:rPr>
              <a:t>    "  " &lt;&lt; shared3.use_count() &lt;&lt; endl;</a:t>
            </a:r>
          </a:p>
        </p:txBody>
      </p:sp>
      <p:sp>
        <p:nvSpPr>
          <p:cNvPr id="4" name="Content Placeholder 3">
            <a:extLst>
              <a:ext uri="{FF2B5EF4-FFF2-40B4-BE49-F238E27FC236}">
                <a16:creationId xmlns:a16="http://schemas.microsoft.com/office/drawing/2014/main" id="{B90AE36D-FBCB-96AF-DE71-73DD76C40018}"/>
              </a:ext>
            </a:extLst>
          </p:cNvPr>
          <p:cNvSpPr>
            <a:spLocks noGrp="1"/>
          </p:cNvSpPr>
          <p:nvPr>
            <p:ph sz="half" idx="2"/>
            <p:custDataLst>
              <p:tags r:id="rId3"/>
            </p:custDataLst>
          </p:nvPr>
        </p:nvSpPr>
        <p:spPr>
          <a:xfrm>
            <a:off x="6338316" y="2638044"/>
            <a:ext cx="5087158" cy="3101982"/>
          </a:xfrm>
        </p:spPr>
        <p:txBody>
          <a:bodyPr>
            <a:normAutofit lnSpcReduction="10000"/>
          </a:bodyPr>
          <a:lstStyle/>
          <a:p>
            <a:pPr marL="0" indent="0">
              <a:spcBef>
                <a:spcPts val="0"/>
              </a:spcBef>
              <a:buNone/>
            </a:pPr>
            <a:r>
              <a:rPr lang="en-US" dirty="0">
                <a:latin typeface="Consolas" panose="020B0609020204030204" pitchFamily="49" charset="0"/>
              </a:rPr>
              <a:t>if (shared.unique())</a:t>
            </a:r>
          </a:p>
          <a:p>
            <a:pPr marL="0" indent="0">
              <a:spcBef>
                <a:spcPts val="0"/>
              </a:spcBef>
              <a:buNone/>
            </a:pPr>
            <a:r>
              <a:rPr lang="en-US" dirty="0">
                <a:latin typeface="Consolas" panose="020B0609020204030204" pitchFamily="49" charset="0"/>
              </a:rPr>
              <a:t>    cout &lt;&lt; "Unique\n";</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    cout &lt;&lt; "Shared\n";</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shared.reset(new part("Screw", 30));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shared</a:t>
            </a:r>
            <a:r>
              <a:rPr lang="en-US" dirty="0">
                <a:solidFill>
                  <a:srgbClr val="FF0000"/>
                </a:solidFill>
                <a:latin typeface="Consolas" panose="020B0609020204030204" pitchFamily="49" charset="0"/>
              </a:rPr>
              <a:t>)</a:t>
            </a:r>
          </a:p>
          <a:p>
            <a:pPr marL="0" indent="0">
              <a:spcBef>
                <a:spcPts val="0"/>
              </a:spcBef>
              <a:buNone/>
            </a:pPr>
            <a:r>
              <a:rPr lang="en-US" dirty="0">
                <a:latin typeface="Consolas" panose="020B0609020204030204" pitchFamily="49" charset="0"/>
              </a:rPr>
              <a:t>    cout &lt;&lt; shared-&gt;get_name() &lt;&lt; endl;</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    cout &lt;&lt; "shared is empty\n";</a:t>
            </a:r>
          </a:p>
        </p:txBody>
      </p:sp>
    </p:spTree>
    <p:extLst>
      <p:ext uri="{BB962C8B-B14F-4D97-AF65-F5344CB8AC3E}">
        <p14:creationId xmlns:p14="http://schemas.microsoft.com/office/powerpoint/2010/main" val="296752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186D81-0047-F380-B67E-4A093E4157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A215A3-61BB-9C48-12AD-CC828CA06B6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weak_ptr (1)</a:t>
            </a:r>
          </a:p>
        </p:txBody>
      </p:sp>
      <p:sp>
        <p:nvSpPr>
          <p:cNvPr id="3" name="Content Placeholder 2">
            <a:extLst>
              <a:ext uri="{FF2B5EF4-FFF2-40B4-BE49-F238E27FC236}">
                <a16:creationId xmlns:a16="http://schemas.microsoft.com/office/drawing/2014/main" id="{6DEFC5C3-741F-5984-A5EA-BDE91A0EAA7A}"/>
              </a:ext>
            </a:extLst>
          </p:cNvPr>
          <p:cNvSpPr>
            <a:spLocks noGrp="1"/>
          </p:cNvSpPr>
          <p:nvPr>
            <p:ph idx="1"/>
            <p:custDataLst>
              <p:tags r:id="rId2"/>
            </p:custDataLst>
          </p:nvPr>
        </p:nvSpPr>
        <p:spPr>
          <a:xfrm>
            <a:off x="2231136" y="2638044"/>
            <a:ext cx="7729728" cy="3101983"/>
          </a:xfrm>
        </p:spPr>
        <p:txBody>
          <a:bodyPr>
            <a:normAutofit/>
          </a:bodyPr>
          <a:lstStyle/>
          <a:p>
            <a:pPr marL="0" indent="0">
              <a:lnSpc>
                <a:spcPct val="110000"/>
              </a:lnSpc>
              <a:spcBef>
                <a:spcPts val="0"/>
              </a:spcBef>
              <a:buNone/>
            </a:pPr>
            <a:r>
              <a:rPr lang="en-US" dirty="0">
                <a:latin typeface="Consolas" panose="020B0609020204030204" pitchFamily="49" charset="0"/>
              </a:rPr>
              <a:t>shared_ptr</a:t>
            </a:r>
            <a:r>
              <a:rPr lang="en-US" dirty="0">
                <a:solidFill>
                  <a:srgbClr val="FF0000"/>
                </a:solidFill>
                <a:latin typeface="Consolas" panose="020B0609020204030204" pitchFamily="49" charset="0"/>
              </a:rPr>
              <a:t>&lt;part&gt; </a:t>
            </a:r>
            <a:r>
              <a:rPr lang="en-US" dirty="0">
                <a:latin typeface="Consolas" panose="020B0609020204030204" pitchFamily="49" charset="0"/>
              </a:rPr>
              <a:t>shared = make_shared</a:t>
            </a:r>
            <a:r>
              <a:rPr lang="en-US" dirty="0">
                <a:solidFill>
                  <a:srgbClr val="FF0000"/>
                </a:solidFill>
                <a:latin typeface="Consolas" panose="020B0609020204030204" pitchFamily="49" charset="0"/>
              </a:rPr>
              <a:t>&lt;part&gt;</a:t>
            </a:r>
            <a:r>
              <a:rPr lang="en-US" dirty="0">
                <a:latin typeface="Consolas" panose="020B0609020204030204" pitchFamily="49" charset="0"/>
              </a:rPr>
              <a:t>("Gadget", 40);</a:t>
            </a:r>
          </a:p>
          <a:p>
            <a:pPr marL="0" indent="0">
              <a:lnSpc>
                <a:spcPct val="110000"/>
              </a:lnSpc>
              <a:spcBef>
                <a:spcPts val="0"/>
              </a:spcBef>
              <a:buNone/>
            </a:pPr>
            <a:r>
              <a:rPr lang="en-US" dirty="0">
                <a:latin typeface="Consolas" panose="020B0609020204030204" pitchFamily="49" charset="0"/>
              </a:rPr>
              <a:t>weak_ptr</a:t>
            </a:r>
            <a:r>
              <a:rPr lang="en-US" dirty="0">
                <a:solidFill>
                  <a:srgbClr val="FF0000"/>
                </a:solidFill>
                <a:latin typeface="Consolas" panose="020B0609020204030204" pitchFamily="49" charset="0"/>
              </a:rPr>
              <a:t>&lt;part&gt; </a:t>
            </a:r>
            <a:r>
              <a:rPr lang="en-US" dirty="0">
                <a:latin typeface="Consolas" panose="020B0609020204030204" pitchFamily="49" charset="0"/>
              </a:rPr>
              <a:t>weak = shared;</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cout &lt;&lt; "(1) " &lt;&lt; shared-&gt;get_name() &lt;&lt; " " &lt;&lt;</a:t>
            </a:r>
          </a:p>
          <a:p>
            <a:pPr marL="0" indent="0">
              <a:lnSpc>
                <a:spcPct val="110000"/>
              </a:lnSpc>
              <a:spcBef>
                <a:spcPts val="0"/>
              </a:spcBef>
              <a:buNone/>
            </a:pPr>
            <a:r>
              <a:rPr lang="en-US" dirty="0">
                <a:latin typeface="Consolas" panose="020B0609020204030204" pitchFamily="49" charset="0"/>
              </a:rPr>
              <a:t>    shared.use_count() &lt;&lt; endl;</a:t>
            </a:r>
          </a:p>
          <a:p>
            <a:pPr marL="0" indent="0">
              <a:lnSpc>
                <a:spcPct val="110000"/>
              </a:lnSpc>
              <a:spcBef>
                <a:spcPts val="0"/>
              </a:spcBef>
              <a:buNone/>
            </a:pPr>
            <a:r>
              <a:rPr lang="en-US" dirty="0">
                <a:latin typeface="Consolas" panose="020B0609020204030204" pitchFamily="49" charset="0"/>
              </a:rPr>
              <a:t>cout &lt;&lt; "(2) " &lt;&lt; weak.use_count() &lt;&lt; endl;</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shared_ptr&lt;part&gt; locked = weak.lock();</a:t>
            </a:r>
          </a:p>
          <a:p>
            <a:pPr marL="0" indent="0">
              <a:lnSpc>
                <a:spcPct val="110000"/>
              </a:lnSpc>
              <a:spcBef>
                <a:spcPts val="0"/>
              </a:spcBef>
              <a:buNone/>
            </a:pPr>
            <a:r>
              <a:rPr lang="en-US" dirty="0">
                <a:latin typeface="Consolas" panose="020B0609020204030204" pitchFamily="49" charset="0"/>
              </a:rPr>
              <a:t>cout &lt;&lt; "(4) " &lt;&lt; shared.use_count() &lt;&lt; "  " &lt;&lt;</a:t>
            </a:r>
          </a:p>
          <a:p>
            <a:pPr marL="0" indent="0">
              <a:lnSpc>
                <a:spcPct val="110000"/>
              </a:lnSpc>
              <a:spcBef>
                <a:spcPts val="0"/>
              </a:spcBef>
              <a:buNone/>
            </a:pPr>
            <a:r>
              <a:rPr lang="en-US" dirty="0">
                <a:latin typeface="Consolas" panose="020B0609020204030204" pitchFamily="49" charset="0"/>
              </a:rPr>
              <a:t>    locked.use_count() &lt;&lt; "  " &lt;&lt; weak.use_count() &lt;&lt; endl;</a:t>
            </a:r>
          </a:p>
        </p:txBody>
      </p:sp>
    </p:spTree>
    <p:extLst>
      <p:ext uri="{BB962C8B-B14F-4D97-AF65-F5344CB8AC3E}">
        <p14:creationId xmlns:p14="http://schemas.microsoft.com/office/powerpoint/2010/main" val="1293667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444A2-7BE7-A05B-5BB3-12C3ED6F17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973C92-5080-140F-60B6-9B622DF33DB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weak_ptr (2)</a:t>
            </a:r>
          </a:p>
        </p:txBody>
      </p:sp>
      <p:sp>
        <p:nvSpPr>
          <p:cNvPr id="3" name="Content Placeholder 2">
            <a:extLst>
              <a:ext uri="{FF2B5EF4-FFF2-40B4-BE49-F238E27FC236}">
                <a16:creationId xmlns:a16="http://schemas.microsoft.com/office/drawing/2014/main" id="{3651B5E5-79F2-2BB4-2381-EFF31A12CE9C}"/>
              </a:ext>
            </a:extLst>
          </p:cNvPr>
          <p:cNvSpPr>
            <a:spLocks noGrp="1"/>
          </p:cNvSpPr>
          <p:nvPr>
            <p:ph idx="1"/>
            <p:custDataLst>
              <p:tags r:id="rId2"/>
            </p:custDataLst>
          </p:nvPr>
        </p:nvSpPr>
        <p:spPr>
          <a:xfrm>
            <a:off x="2231136" y="2638044"/>
            <a:ext cx="7729728" cy="3101983"/>
          </a:xfrm>
        </p:spPr>
        <p:txBody>
          <a:bodyPr>
            <a:normAutofit/>
          </a:bodyPr>
          <a:lstStyle/>
          <a:p>
            <a:pPr marL="0" indent="0">
              <a:lnSpc>
                <a:spcPct val="110000"/>
              </a:lnSpc>
              <a:spcBef>
                <a:spcPts val="0"/>
              </a:spcBef>
              <a:buNone/>
            </a:pPr>
            <a:r>
              <a:rPr lang="en-US" dirty="0">
                <a:latin typeface="Consolas" panose="020B0609020204030204" pitchFamily="49" charset="0"/>
              </a:rPr>
              <a:t>weak.reset();</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if (weak.expired())</a:t>
            </a:r>
          </a:p>
          <a:p>
            <a:pPr marL="0" indent="0">
              <a:lnSpc>
                <a:spcPct val="110000"/>
              </a:lnSpc>
              <a:spcBef>
                <a:spcPts val="0"/>
              </a:spcBef>
              <a:buNone/>
            </a:pPr>
            <a:r>
              <a:rPr lang="en-US" dirty="0">
                <a:latin typeface="Consolas" panose="020B0609020204030204" pitchFamily="49" charset="0"/>
              </a:rPr>
              <a:t>    cout &lt;&lt; "weak unavailable" &lt;&lt; endl;</a:t>
            </a:r>
          </a:p>
          <a:p>
            <a:pPr marL="0" indent="0">
              <a:lnSpc>
                <a:spcPct val="110000"/>
              </a:lnSpc>
              <a:spcBef>
                <a:spcPts val="0"/>
              </a:spcBef>
              <a:buNone/>
            </a:pPr>
            <a:r>
              <a:rPr lang="en-US" dirty="0">
                <a:latin typeface="Consolas" panose="020B0609020204030204" pitchFamily="49" charset="0"/>
              </a:rPr>
              <a:t>else</a:t>
            </a:r>
          </a:p>
          <a:p>
            <a:pPr marL="0" indent="0">
              <a:lnSpc>
                <a:spcPct val="110000"/>
              </a:lnSpc>
              <a:spcBef>
                <a:spcPts val="0"/>
              </a:spcBef>
              <a:buNone/>
            </a:pPr>
            <a:r>
              <a:rPr lang="en-US" dirty="0">
                <a:latin typeface="Consolas" panose="020B0609020204030204" pitchFamily="49" charset="0"/>
              </a:rPr>
              <a:t>    cout &lt;&lt; weak.use_count() &lt;&lt; endl;</a:t>
            </a:r>
          </a:p>
          <a:p>
            <a:pPr marL="0" indent="0">
              <a:lnSpc>
                <a:spcPct val="110000"/>
              </a:lnSpc>
              <a:spcBef>
                <a:spcPts val="0"/>
              </a:spcBef>
              <a:buNone/>
            </a:pPr>
            <a:r>
              <a:rPr lang="en-US" dirty="0">
                <a:latin typeface="Consolas" panose="020B0609020204030204" pitchFamily="49" charset="0"/>
              </a:rPr>
              <a:t>cout &lt;&lt; "(5) " &lt;&lt; shared.use_count() &lt;&lt; "  " &lt;&lt; locked.use_count() &lt;&lt; endl;</a:t>
            </a:r>
          </a:p>
        </p:txBody>
      </p:sp>
    </p:spTree>
    <p:extLst>
      <p:ext uri="{BB962C8B-B14F-4D97-AF65-F5344CB8AC3E}">
        <p14:creationId xmlns:p14="http://schemas.microsoft.com/office/powerpoint/2010/main" val="22884664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4&quot;/&gt;&lt;/TableIndex&gt;&lt;/ShapeTextInfo&gt;"/>
  <p:tag name="PRESENTER_DUMMYTAG" val="&lt;DummyForForceWrite&gt;&lt;/DummyForForceWrite&gt;"/>
  <p:tag name="HTML_SHAPEINFO" val="&lt;ThreeDShapeInfo&gt;&lt;uuid val=&quot;{EF1A3111-0865-4E2E-BEDF-3BCF659506FD}&quot;/&gt;&lt;isInvalidForFieldText val=&quot;0&quot;/&gt;&lt;Image&gt;&lt;filename val=&quot;C:\Users\delroy\AppData\Local\Temp\CP704031113500Session\CPTrustFolder704031113500\PPTImport704033207906\data\asimages\{EF1A3111-0865-4E2E-BEDF-3BCF659506FD}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PRESENTER_DUMMYTAG" val="&lt;DummyForForceWrite&gt;&lt;/DummyForForceWrite&gt;"/>
  <p:tag name="HTML_SHAPEINFO" val="&lt;ThreeDShapeInfo&gt;&lt;uuid val=&quot;{BF2A9CB6-56CB-4DEA-97DE-760F35AB89AF}&quot;/&gt;&lt;isInvalidForFieldText val=&quot;0&quot;/&gt;&lt;Image&gt;&lt;filename val=&quot;C:\Users\delroy\AppData\Local\Temp\CP704031113500Session\CPTrustFolder704031113500\PPTImport704033207906\data\asimages\{BF2A9CB6-56CB-4DEA-97DE-760F35AB89AF}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3BC7E011-9EFE-4A4B-9475-E4556573D078}&quot;/&gt;&lt;isInvalidForFieldText val=&quot;0&quot;/&gt;&lt;Image&gt;&lt;filename val=&quot;C:\Users\delroy\AppData\Local\Temp\CP704031113500Session\CPTrustFolder704031113500\PPTImport704033207906\data\asimages\{3BC7E011-9EFE-4A4B-9475-E4556573D078}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745F05E2-7059-4F8B-908E-E55604D9AC92}&quot;/&gt;&lt;isInvalidForFieldText val=&quot;0&quot;/&gt;&lt;Image&gt;&lt;filename val=&quot;C:\Users\delroy\AppData\Local\Temp\CP704031113500Session\CPTrustFolder704031113500\PPTImport704033207906\data\asimages\{745F05E2-7059-4F8B-908E-E55604D9AC92}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0&quot;/&gt;&lt;lineCharCount val=&quot;27&quot;/&gt;&lt;lineCharCount val=&quot;32&quot;/&gt;&lt;lineCharCount val=&quot;27&quot;/&gt;&lt;lineCharCount val=&quot;30&quot;/&gt;&lt;lineCharCount val=&quot;11&quot;/&gt;&lt;lineCharCount val=&quot;11&quot;/&gt;&lt;lineCharCount val=&quot;8&quot;/&gt;&lt;/TableIndex&gt;&lt;/ShapeTextInfo&gt;"/>
  <p:tag name="HTML_SHAPEINFO" val="&lt;ThreeDShapeInfo&gt;&lt;uuid val=&quot;{D4136179-34EF-46CC-BDA3-92E4BB17D3CE}&quot;/&gt;&lt;isInvalidForFieldText val=&quot;0&quot;/&gt;&lt;Image&gt;&lt;filename val=&quot;C:\Users\delroy\AppData\Local\Temp\CP704031113500Session\CPTrustFolder704031113500\PPTImport704033207906\data\asimages\{D4136179-34EF-46CC-BDA3-92E4BB17D3CE}_2.png&quot;/&gt;&lt;left val=&quot;161&quot;/&gt;&lt;top val=&quot;273&quot;/&gt;&lt;width val=&quot;453&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20&quot;/&gt;&lt;/TableIndex&gt;&lt;/ShapeTextInfo&gt;"/>
  <p:tag name="HTML_SHAPEINFO" val="&lt;ThreeDShapeInfo&gt;&lt;uuid val=&quot;{42037A26-AC18-44E9-A073-CAF6589F7215}&quot;/&gt;&lt;isInvalidForFieldText val=&quot;0&quot;/&gt;&lt;Image&gt;&lt;filename val=&quot;C:\Users\delroy\AppData\Local\Temp\CP704031113500Session\CPTrustFolder704031113500\PPTImport704033207906\data\asimages\{42037A26-AC18-44E9-A073-CAF6589F7215}_3.png&quot;/&gt;&lt;left val=&quot;233&quot;/&gt;&lt;top val=&quot;100&quot;/&gt;&lt;width val=&quot;813&quot;/&gt;&lt;height val=&quot;126&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1&quot;/&gt;&lt;lineCharCount val=&quot;2&quot;/&gt;&lt;lineCharCount val=&quot;13&quot;/&gt;&lt;lineCharCount val=&quot;21&quot;/&gt;&lt;lineCharCount val=&quot;19&quot;/&gt;&lt;lineCharCount val=&quot;12&quot;/&gt;&lt;lineCharCount val=&quot;36&quot;/&gt;&lt;lineCharCount val=&quot;38&quot;/&gt;&lt;lineCharCount val=&quot;27&quot;/&gt;&lt;lineCharCount val=&quot;29&quot;/&gt;&lt;lineCharCount val=&quot;2&quot;/&gt;&lt;/TableIndex&gt;&lt;/ShapeTextInfo&gt;"/>
  <p:tag name="HTML_SHAPEINFO" val="&lt;ThreeDShapeInfo&gt;&lt;uuid val=&quot;{62338EF8-3D15-4F64-A415-0E1FB8253AB0}&quot;/&gt;&lt;isInvalidForFieldText val=&quot;0&quot;/&gt;&lt;Image&gt;&lt;filename val=&quot;C:\Users\delroy\AppData\Local\Temp\CP704031113500Session\CPTrustFolder704031113500\PPTImport704033207906\data\asimages\{62338EF8-3D15-4F64-A415-0E1FB8253AB0}_3.png&quot;/&gt;&lt;left val=&quot;99&quot;/&gt;&lt;top val=&quot;270&quot;/&gt;&lt;width val=&quot;517&quot;/&gt;&lt;height val=&quot;332&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1&quot;/&gt;&lt;lineCharCount val=&quot;2&quot;/&gt;&lt;lineCharCount val=&quot;26&quot;/&gt;&lt;lineCharCount val=&quot;40&quot;/&gt;&lt;lineCharCount val=&quot;30&quot;/&gt;&lt;lineCharCount val=&quot;27&quot;/&gt;&lt;lineCharCount val=&quot;36&quot;/&gt;&lt;lineCharCount val=&quot;14&quot;/&gt;&lt;lineCharCount val=&quot;1&quot;/&gt;&lt;/TableIndex&gt;&lt;/ShapeTextInfo&gt;"/>
  <p:tag name="HTML_SHAPEINFO" val="&lt;ThreeDShapeInfo&gt;&lt;uuid val=&quot;{77503ADD-CA3E-443C-8FAB-CE454AEE4B00}&quot;/&gt;&lt;isInvalidForFieldText val=&quot;0&quot;/&gt;&lt;Image&gt;&lt;filename val=&quot;C:\Users\delroy\AppData\Local\Temp\CP704031113500Session\CPTrustFolder704031113500\PPTImport704033207906\data\asimages\{77503ADD-CA3E-443C-8FAB-CE454AEE4B00}_3.png&quot;/&gt;&lt;left val=&quot;659&quot;/&gt;&lt;top val=&quot;270&quot;/&gt;&lt;width val=&quot;544&quot;/&gt;&lt;height val=&quot;33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C9342ED7-1C60-4E08-BAC5-3379E79C281C}&quot;/&gt;&lt;isInvalidForFieldText val=&quot;0&quot;/&gt;&lt;Image&gt;&lt;filename val=&quot;C:\Users\delroy\AppData\Local\Temp\CP704031113500Session\CPTrustFolder704031113500\PPTImport704033207906\data\asimages\{C9342ED7-1C60-4E08-BAC5-3379E79C281C}_4.png&quot;/&gt;&lt;left val=&quot;233&quot;/&gt;&lt;top val=&quot;100&quot;/&gt;&lt;width val=&quot;813&quot;/&gt;&lt;height val=&quot;12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4&quot;/&gt;&lt;lineCharCount val=&quot;39&quot;/&gt;&lt;lineCharCount val=&quot;1&quot;/&gt;&lt;lineCharCount val=&quot;36&quot;/&gt;&lt;lineCharCount val=&quot;1&quot;/&gt;&lt;lineCharCount val=&quot;28&quot;/&gt;&lt;lineCharCount val=&quot;1&quot;/&gt;&lt;lineCharCount val=&quot;30&quot;/&gt;&lt;/TableIndex&gt;&lt;/ShapeTextInfo&gt;"/>
  <p:tag name="HTML_SHAPEINFO" val="&lt;ThreeDShapeInfo&gt;&lt;uuid val=&quot;{B57CF24F-E1AB-4C46-84F4-EAC8371D878C}&quot;/&gt;&lt;isInvalidForFieldText val=&quot;0&quot;/&gt;&lt;Image&gt;&lt;filename val=&quot;C:\Users\delroy\AppData\Local\Temp\CP704031113500Session\CPTrustFolder704031113500\PPTImport704033207906\data\asimages\{B57CF24F-E1AB-4C46-84F4-EAC8371D878C}_4.png&quot;/&gt;&lt;left val=&quot;85&quot;/&gt;&lt;top val=&quot;273&quot;/&gt;&lt;width val=&quot;530&quot;/&gt;&lt;height val=&quot;329&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2&quot;/&gt;&lt;lineCharCount val=&quot;40&quot;/&gt;&lt;lineCharCount val=&quot;5&quot;/&gt;&lt;lineCharCount val=&quot;33&quot;/&gt;&lt;lineCharCount val=&quot;1&quot;/&gt;&lt;lineCharCount val=&quot;37&quot;/&gt;&lt;lineCharCount val=&quot;1&quot;/&gt;&lt;lineCharCount val=&quot;12&quot;/&gt;&lt;lineCharCount val=&quot;40&quot;/&gt;&lt;lineCharCount val=&quot;5&quot;/&gt;&lt;lineCharCount val=&quot;32&quot;/&gt;&lt;/TableIndex&gt;&lt;/ShapeTextInfo&gt;"/>
  <p:tag name="HTML_SHAPEINFO" val="&lt;ThreeDShapeInfo&gt;&lt;uuid val=&quot;{05AF53AA-7716-40BE-BFFC-694F23A38EB1}&quot;/&gt;&lt;isInvalidForFieldText val=&quot;0&quot;/&gt;&lt;Image&gt;&lt;filename val=&quot;C:\Users\delroy\AppData\Local\Temp\CP704031113500Session\CPTrustFolder704031113500\PPTImport704033207906\data\asimages\{05AF53AA-7716-40BE-BFFC-694F23A38EB1}_4.png&quot;/&gt;&lt;left val=&quot;659&quot;/&gt;&lt;top val=&quot;270&quot;/&gt;&lt;width val=&quot;544&quot;/&gt;&lt;height val=&quot;332&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F8DC3245-C65A-4A2F-9379-6812283EE58C}&quot;/&gt;&lt;isInvalidForFieldText val=&quot;0&quot;/&gt;&lt;Image&gt;&lt;filename val=&quot;C:\Users\delroy\AppData\Local\Temp\CP704031113500Session\CPTrustFolder704031113500\PPTImport704033207906\data\asimages\{F8DC3245-C65A-4A2F-9379-6812283EE58C}_5.png&quot;/&gt;&lt;left val=&quot;233&quot;/&gt;&lt;top val=&quot;100&quot;/&gt;&lt;width val=&quot;813&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26&quot;/&gt;&lt;lineCharCount val=&quot;35&quot;/&gt;&lt;lineCharCount val=&quot;35&quot;/&gt;&lt;lineCharCount val=&quot;27&quot;/&gt;&lt;lineCharCount val=&quot;35&quot;/&gt;&lt;lineCharCount val=&quot;1&quot;/&gt;&lt;lineCharCount val=&quot;40&quot;/&gt;&lt;lineCharCount val=&quot;40&quot;/&gt;&lt;lineCharCount val=&quot;41&quot;/&gt;&lt;lineCharCount val=&quot;41&quot;/&gt;&lt;lineCharCount val=&quot;41&quot;/&gt;&lt;lineCharCount val=&quot;40&quot;/&gt;&lt;/TableIndex&gt;&lt;/ShapeTextInfo&gt;"/>
  <p:tag name="HTML_SHAPEINFO" val="&lt;ThreeDShapeInfo&gt;&lt;uuid val=&quot;{C8165318-2554-4730-87F4-D61633F64573}&quot;/&gt;&lt;isInvalidForFieldText val=&quot;0&quot;/&gt;&lt;Image&gt;&lt;filename val=&quot;C:\Users\delroy\AppData\Local\Temp\CP704031113500Session\CPTrustFolder704031113500\PPTImport704033207906\data\asimages\{C8165318-2554-4730-87F4-D61633F64573}_5.png&quot;/&gt;&lt;left val=&quot;56&quot;/&gt;&lt;top val=&quot;270&quot;/&gt;&lt;width val=&quot;559&quot;/&gt;&lt;height val=&quot;382&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1&quot;/&gt;&lt;lineCharCount val=&quot;24&quot;/&gt;&lt;lineCharCount val=&quot;5&quot;/&gt;&lt;lineCharCount val=&quot;24&quot;/&gt;&lt;lineCharCount val=&quot;1&quot;/&gt;&lt;lineCharCount val=&quot;37&quot;/&gt;&lt;lineCharCount val=&quot;1&quot;/&gt;&lt;lineCharCount val=&quot;12&quot;/&gt;&lt;lineCharCount val=&quot;40&quot;/&gt;&lt;lineCharCount val=&quot;5&quot;/&gt;&lt;lineCharCount val=&quot;32&quot;/&gt;&lt;/TableIndex&gt;&lt;/ShapeTextInfo&gt;"/>
  <p:tag name="HTML_SHAPEINFO" val="&lt;ThreeDShapeInfo&gt;&lt;uuid val=&quot;{2F041078-A928-4EF5-B142-406F169525D3}&quot;/&gt;&lt;isInvalidForFieldText val=&quot;0&quot;/&gt;&lt;Image&gt;&lt;filename val=&quot;C:\Users\delroy\AppData\Local\Temp\CP704031113500Session\CPTrustFolder704031113500\PPTImport704033207906\data\asimages\{2F041078-A928-4EF5-B142-406F169525D3}_5.png&quot;/&gt;&lt;left val=&quot;659&quot;/&gt;&lt;top val=&quot;270&quot;/&gt;&lt;width val=&quot;544&quot;/&gt;&lt;height val=&quot;332&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233E7BC9-8A8D-42BE-8390-3D192469777B}&quot;/&gt;&lt;isInvalidForFieldText val=&quot;0&quot;/&gt;&lt;Image&gt;&lt;filename val=&quot;C:\Users\delroy\AppData\Local\Temp\CP704031113500Session\CPTrustFolder704031113500\PPTImport704033207906\data\asimages\{233E7BC9-8A8D-42BE-8390-3D192469777B}_6.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9&quot;/&gt;&lt;lineCharCount val=&quot;30&quot;/&gt;&lt;lineCharCount val=&quot;1&quot;/&gt;&lt;lineCharCount val=&quot;47&quot;/&gt;&lt;lineCharCount val=&quot;32&quot;/&gt;&lt;lineCharCount val=&quot;44&quot;/&gt;&lt;lineCharCount val=&quot;1&quot;/&gt;&lt;lineCharCount val=&quot;39&quot;/&gt;&lt;lineCharCount val=&quot;48&quot;/&gt;&lt;lineCharCount val=&quot;59&quot;/&gt;&lt;/TableIndex&gt;&lt;/ShapeTextInfo&gt;"/>
  <p:tag name="HTML_SHAPEINFO" val="&lt;ThreeDShapeInfo&gt;&lt;uuid val=&quot;{27B6FF01-CC69-4697-B774-73C690743944}&quot;/&gt;&lt;isInvalidForFieldText val=&quot;0&quot;/&gt;&lt;Image&gt;&lt;filename val=&quot;C:\Users\delroy\AppData\Local\Temp\CP704031113500Session\CPTrustFolder704031113500\PPTImport704033207906\data\asimages\{27B6FF01-CC69-4697-B774-73C690743944}_6.png&quot;/&gt;&lt;left val=&quot;228&quot;/&gt;&lt;top val=&quot;274&quot;/&gt;&lt;width val=&quot;818&quot;/&gt;&lt;height val=&quot;33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70D25874-DB77-46B4-AD10-C5046E1128CA}&quot;/&gt;&lt;isInvalidForFieldText val=&quot;0&quot;/&gt;&lt;Image&gt;&lt;filename val=&quot;C:\Users\delroy\AppData\Local\Temp\CP704031113500Session\CPTrustFolder704031113500\PPTImport704033207906\data\asimages\{70D25874-DB77-46B4-AD10-C5046E1128CA}_7.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4&quot;/&gt;&lt;lineCharCount val=&quot;1&quot;/&gt;&lt;lineCharCount val=&quot;20&quot;/&gt;&lt;lineCharCount val=&quot;40&quot;/&gt;&lt;lineCharCount val=&quot;5&quot;/&gt;&lt;lineCharCount val=&quot;38&quot;/&gt;&lt;lineCharCount val=&quot;48&quot;/&gt;&lt;lineCharCount val=&quot;27&quot;/&gt;&lt;/TableIndex&gt;&lt;/ShapeTextInfo&gt;"/>
  <p:tag name="HTML_SHAPEINFO" val="&lt;ThreeDShapeInfo&gt;&lt;uuid val=&quot;{24DA57F5-B217-40F1-8C56-C0FA951F3EB9}&quot;/&gt;&lt;isInvalidForFieldText val=&quot;0&quot;/&gt;&lt;Image&gt;&lt;filename val=&quot;C:\Users\delroy\AppData\Local\Temp\CP704031113500Session\CPTrustFolder704031113500\PPTImport704033207906\data\asimages\{24DA57F5-B217-40F1-8C56-C0FA951F3EB9}_7.png&quot;/&gt;&lt;left val=&quot;228&quot;/&gt;&lt;top val=&quot;274&quot;/&gt;&lt;width val=&quot;818&quot;/&gt;&lt;height val=&quot;328&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467</TotalTime>
  <Words>1534</Words>
  <Application>Microsoft Office PowerPoint</Application>
  <PresentationFormat>Widescreen</PresentationFormat>
  <Paragraphs>117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Consolas</vt:lpstr>
      <vt:lpstr>Gill Sans MT</vt:lpstr>
      <vt:lpstr>Symbol</vt:lpstr>
      <vt:lpstr>Parcel</vt:lpstr>
      <vt:lpstr>An Introduction to Smart pointers</vt:lpstr>
      <vt:lpstr>C++ Smart pointers</vt:lpstr>
      <vt:lpstr>smart pointers are template classes</vt:lpstr>
      <vt:lpstr>unique_ptr</vt:lpstr>
      <vt:lpstr>shared_ptr</vt:lpstr>
      <vt:lpstr>weak_ptr (1)</vt:lpstr>
      <vt:lpstr>weak_ptr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Smart Pointers</dc:title>
  <dc:creator>Delroy Brinkerhoff</dc:creator>
  <cp:lastModifiedBy>delroy</cp:lastModifiedBy>
  <cp:revision>23</cp:revision>
  <dcterms:created xsi:type="dcterms:W3CDTF">2016-07-13T22:03:45Z</dcterms:created>
  <dcterms:modified xsi:type="dcterms:W3CDTF">2025-02-26T16:37:08Z</dcterms:modified>
</cp:coreProperties>
</file>