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heme/theme2.xml" ContentType="application/vnd.openxmlformats-officedocument.them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2.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3.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4.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5.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1" r:id="rId3"/>
    <p:sldId id="258" r:id="rId4"/>
    <p:sldId id="257"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EFC00D-B055-4794-97E1-24DCC4798019}"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1F64DB-6601-4682-ABF7-9C2418A46B02}" type="slidenum">
              <a:rPr lang="en-US" smtClean="0"/>
              <a:t>‹#›</a:t>
            </a:fld>
            <a:endParaRPr lang="en-US"/>
          </a:p>
        </p:txBody>
      </p:sp>
    </p:spTree>
    <p:extLst>
      <p:ext uri="{BB962C8B-B14F-4D97-AF65-F5344CB8AC3E}">
        <p14:creationId xmlns:p14="http://schemas.microsoft.com/office/powerpoint/2010/main" val="427507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All programs process data. The source of the raw data and the destination of the results vary with each program and the task it performs. This chapter explores files maintained on persistent storage as the source and destination.</a:t>
            </a:r>
          </a:p>
          <a:p>
            <a:endParaRPr lang="en-US" dirty="0"/>
          </a:p>
        </p:txBody>
      </p:sp>
      <p:sp>
        <p:nvSpPr>
          <p:cNvPr id="4" name="Slide Number Placeholder 3"/>
          <p:cNvSpPr>
            <a:spLocks noGrp="1"/>
          </p:cNvSpPr>
          <p:nvPr>
            <p:ph type="sldNum" sz="quarter" idx="5"/>
          </p:nvPr>
        </p:nvSpPr>
        <p:spPr/>
        <p:txBody>
          <a:bodyPr/>
          <a:lstStyle/>
          <a:p>
            <a:fld id="{9D1F64DB-6601-4682-ABF7-9C2418A46B02}" type="slidenum">
              <a:rPr lang="en-US" smtClean="0"/>
              <a:t>1</a:t>
            </a:fld>
            <a:endParaRPr lang="en-US"/>
          </a:p>
        </p:txBody>
      </p:sp>
    </p:spTree>
    <p:extLst>
      <p:ext uri="{BB962C8B-B14F-4D97-AF65-F5344CB8AC3E}">
        <p14:creationId xmlns:p14="http://schemas.microsoft.com/office/powerpoint/2010/main" val="666716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 can coarsely divide computer memory into three categories. The CPU registers are the fastest. Assembly language programs can access them, but C++ programs cannot. Primary memory is not as fast as registers, but C++ programs can access it, storing the variables, objects, pointers, and other data used throughout the textbook. Registers and primary memory are volatile, and data is lost when the computer is shut down. Secondary memory is the slowest but is also persistent, retaining data when the computer is powered off.</a:t>
            </a:r>
          </a:p>
          <a:p>
            <a:endParaRPr lang="en-US" dirty="0"/>
          </a:p>
        </p:txBody>
      </p:sp>
      <p:sp>
        <p:nvSpPr>
          <p:cNvPr id="4" name="Slide Number Placeholder 3"/>
          <p:cNvSpPr>
            <a:spLocks noGrp="1"/>
          </p:cNvSpPr>
          <p:nvPr>
            <p:ph type="sldNum" sz="quarter" idx="5"/>
          </p:nvPr>
        </p:nvSpPr>
        <p:spPr/>
        <p:txBody>
          <a:bodyPr/>
          <a:lstStyle/>
          <a:p>
            <a:fld id="{9D1F64DB-6601-4682-ABF7-9C2418A46B02}" type="slidenum">
              <a:rPr lang="en-US" smtClean="0"/>
              <a:t>2</a:t>
            </a:fld>
            <a:endParaRPr lang="en-US"/>
          </a:p>
        </p:txBody>
      </p:sp>
    </p:spTree>
    <p:extLst>
      <p:ext uri="{BB962C8B-B14F-4D97-AF65-F5344CB8AC3E}">
        <p14:creationId xmlns:p14="http://schemas.microsoft.com/office/powerpoint/2010/main" val="3044117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Computers organize data saved in secondary memory as files accessed by name, making files the only way computers manage secondary memory. Secondary memory devices manage data as a sequence of bytes, but programs can group them into various data types. Therefore, the meaning of a file’s contents depends on the program using it.</a:t>
            </a:r>
          </a:p>
          <a:p>
            <a:endParaRPr lang="en-US" dirty="0"/>
          </a:p>
        </p:txBody>
      </p:sp>
      <p:sp>
        <p:nvSpPr>
          <p:cNvPr id="4" name="Slide Number Placeholder 3"/>
          <p:cNvSpPr>
            <a:spLocks noGrp="1"/>
          </p:cNvSpPr>
          <p:nvPr>
            <p:ph type="sldNum" sz="quarter" idx="5"/>
          </p:nvPr>
        </p:nvSpPr>
        <p:spPr/>
        <p:txBody>
          <a:bodyPr/>
          <a:lstStyle/>
          <a:p>
            <a:fld id="{9D1F64DB-6601-4682-ABF7-9C2418A46B02}" type="slidenum">
              <a:rPr lang="en-US" smtClean="0"/>
              <a:t>3</a:t>
            </a:fld>
            <a:endParaRPr lang="en-US"/>
          </a:p>
        </p:txBody>
      </p:sp>
    </p:spTree>
    <p:extLst>
      <p:ext uri="{BB962C8B-B14F-4D97-AF65-F5344CB8AC3E}">
        <p14:creationId xmlns:p14="http://schemas.microsoft.com/office/powerpoint/2010/main" val="1475864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Computers often organize secondary memory in addressable “chunks” called blocks, which may physically reside at any location in the storage medium. However, it’s often helpful to view files abstractly as a sequence of bytes that look like the elements of an array. The array indexes correspond to the logical address of each byte within the file. Programs typically read and write files incrementally and must “remember” their current position within the file where the next read or write occurs. The operating system and C++ stream classes maintain the position as the number of bytes from the file’s beginning.</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Hardware transfers data between the program and secondary memory in block units for efficiency, even if the program only needs to read or write a few bytes. Therefore, the program buffers the data in transit. A buffer is an array of primary memory, saving the data read from secondary memory until it’s all processed or accumulating written data until it can transfer a whole block.</a:t>
            </a:r>
          </a:p>
          <a:p>
            <a:endParaRPr lang="en-US" dirty="0"/>
          </a:p>
        </p:txBody>
      </p:sp>
      <p:sp>
        <p:nvSpPr>
          <p:cNvPr id="4" name="Slide Number Placeholder 3"/>
          <p:cNvSpPr>
            <a:spLocks noGrp="1"/>
          </p:cNvSpPr>
          <p:nvPr>
            <p:ph type="sldNum" sz="quarter" idx="5"/>
          </p:nvPr>
        </p:nvSpPr>
        <p:spPr/>
        <p:txBody>
          <a:bodyPr/>
          <a:lstStyle/>
          <a:p>
            <a:fld id="{9D1F64DB-6601-4682-ABF7-9C2418A46B02}" type="slidenum">
              <a:rPr lang="en-US" smtClean="0"/>
              <a:t>4</a:t>
            </a:fld>
            <a:endParaRPr lang="en-US"/>
          </a:p>
        </p:txBody>
      </p:sp>
    </p:spTree>
    <p:extLst>
      <p:ext uri="{BB962C8B-B14F-4D97-AF65-F5344CB8AC3E}">
        <p14:creationId xmlns:p14="http://schemas.microsoft.com/office/powerpoint/2010/main" val="741626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UML diagram illustrates the primary C++ classes responsible for program input and output. The name of the top-level class,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ios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is an abbreviation of input-output system. The system derives specialized classes from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ios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with inheritance and aggregates a buffer to each I/O object. The header file and classes highlighted with blue target the console, while the green ones implement file operations.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console I/O objects,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cin</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cout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used throughout the text are instances of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istream</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ostream</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classes, respectively. The file streams,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ifstream</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ofstream</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are subclasses of the console streams. Consequently, we can reuse the familiar console operator syntax with secondary memory files.</a:t>
            </a:r>
          </a:p>
          <a:p>
            <a:endParaRPr lang="en-US" dirty="0"/>
          </a:p>
        </p:txBody>
      </p:sp>
      <p:sp>
        <p:nvSpPr>
          <p:cNvPr id="4" name="Slide Number Placeholder 3"/>
          <p:cNvSpPr>
            <a:spLocks noGrp="1"/>
          </p:cNvSpPr>
          <p:nvPr>
            <p:ph type="sldNum" sz="quarter" idx="5"/>
          </p:nvPr>
        </p:nvSpPr>
        <p:spPr/>
        <p:txBody>
          <a:bodyPr/>
          <a:lstStyle/>
          <a:p>
            <a:fld id="{9D1F64DB-6601-4682-ABF7-9C2418A46B02}" type="slidenum">
              <a:rPr lang="en-US" smtClean="0"/>
              <a:t>5</a:t>
            </a:fld>
            <a:endParaRPr lang="en-US"/>
          </a:p>
        </p:txBody>
      </p:sp>
    </p:spTree>
    <p:extLst>
      <p:ext uri="{BB962C8B-B14F-4D97-AF65-F5344CB8AC3E}">
        <p14:creationId xmlns:p14="http://schemas.microsoft.com/office/powerpoint/2010/main" val="2317471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console objects are predefined, automatically attached to the console, and placed in a runtime library. Programs can use them without further effort. Alternatively, programs must create and open the file stream objects. Opening the stream object attaches it to a specific file. Once open, the file streams behave the same as the console objects.</a:t>
            </a:r>
          </a:p>
          <a:p>
            <a:endParaRPr lang="en-US" dirty="0"/>
          </a:p>
        </p:txBody>
      </p:sp>
      <p:sp>
        <p:nvSpPr>
          <p:cNvPr id="4" name="Slide Number Placeholder 3"/>
          <p:cNvSpPr>
            <a:spLocks noGrp="1"/>
          </p:cNvSpPr>
          <p:nvPr>
            <p:ph type="sldNum" sz="quarter" idx="5"/>
          </p:nvPr>
        </p:nvSpPr>
        <p:spPr/>
        <p:txBody>
          <a:bodyPr/>
          <a:lstStyle/>
          <a:p>
            <a:fld id="{9D1F64DB-6601-4682-ABF7-9C2418A46B02}" type="slidenum">
              <a:rPr lang="en-US" smtClean="0"/>
              <a:t>6</a:t>
            </a:fld>
            <a:endParaRPr lang="en-US"/>
          </a:p>
        </p:txBody>
      </p:sp>
    </p:spTree>
    <p:extLst>
      <p:ext uri="{BB962C8B-B14F-4D97-AF65-F5344CB8AC3E}">
        <p14:creationId xmlns:p14="http://schemas.microsoft.com/office/powerpoint/2010/main" val="1368536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slideMaster" Target="../slideMasters/slideMaster1.xml"/><Relationship Id="rId4" Type="http://schemas.openxmlformats.org/officeDocument/2006/relationships/tags" Target="../tags/tag3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4/15/2025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4/15/2025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4/15/2025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4/15/2025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4/15/2025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B40FB4B4-2185-4162-9846-7C5876CD7D32}" type="datetimeFigureOut">
              <a:rPr lang="en-US" smtClean="0"/>
              <a:t>4/15/2025</a:t>
            </a:fld>
            <a:endParaRPr lang="en-US" dirty="0"/>
          </a:p>
        </p:txBody>
      </p:sp>
      <p:sp>
        <p:nvSpPr>
          <p:cNvPr id="4" name="Footer Placeholder 3"/>
          <p:cNvSpPr>
            <a:spLocks noGrp="1"/>
          </p:cNvSpPr>
          <p:nvPr>
            <p:ph type="ftr" sz="quarter" idx="11"/>
            <p:custDataLst>
              <p:tags r:id="rId3"/>
            </p:custDataLst>
          </p:nvPr>
        </p:nvSpPr>
        <p:spPr/>
        <p:txBody>
          <a:bodyPr/>
          <a:lstStyle/>
          <a:p>
            <a:endParaRPr lang="en-US" dirty="0"/>
          </a:p>
        </p:txBody>
      </p:sp>
      <p:sp>
        <p:nvSpPr>
          <p:cNvPr id="5" name="Slide Number Placeholder 4"/>
          <p:cNvSpPr>
            <a:spLocks noGrp="1"/>
          </p:cNvSpPr>
          <p:nvPr>
            <p:ph type="sldNum" sz="quarter" idx="12"/>
            <p:custDataLst>
              <p:tags r:id="rId4"/>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4/15/2025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4/15/2025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4/15/2025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4/15/2025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2.emf"/><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image" Target="../media/image3.emf"/><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notesSlide" Target="../notesSlides/notesSlide5.xml"/><Relationship Id="rId5" Type="http://schemas.openxmlformats.org/officeDocument/2006/relationships/slideLayout" Target="../slideLayouts/slideLayout6.xml"/><Relationship Id="rId4" Type="http://schemas.openxmlformats.org/officeDocument/2006/relationships/tags" Target="../tags/tag47.xml"/></Relationships>
</file>

<file path=ppt/slides/_rels/slide6.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notesSlide" Target="../notesSlides/notesSlide6.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slideLayout" Target="../slideLayouts/slideLayout5.xml"/><Relationship Id="rId5" Type="http://schemas.openxmlformats.org/officeDocument/2006/relationships/tags" Target="../tags/tag52.xml"/><Relationship Id="rId4" Type="http://schemas.openxmlformats.org/officeDocument/2006/relationships/tags" Target="../tags/tag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Introduction to</a:t>
            </a:r>
            <a:br>
              <a:rPr lang="en-US" dirty="0"/>
            </a:br>
            <a:r>
              <a:rPr lang="en-US" dirty="0"/>
              <a:t>Files and Streams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File I/O</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7853-6924-788E-5C90-8FE5B616800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Memory Hierarchy</a:t>
            </a:r>
          </a:p>
        </p:txBody>
      </p:sp>
      <p:sp>
        <p:nvSpPr>
          <p:cNvPr id="4" name="Content Placeholder 3">
            <a:extLst>
              <a:ext uri="{FF2B5EF4-FFF2-40B4-BE49-F238E27FC236}">
                <a16:creationId xmlns:a16="http://schemas.microsoft.com/office/drawing/2014/main" id="{A104538A-39F2-65B6-8CA7-5DD4EBE03096}"/>
              </a:ext>
            </a:extLst>
          </p:cNvPr>
          <p:cNvSpPr>
            <a:spLocks noGrp="1"/>
          </p:cNvSpPr>
          <p:nvPr>
            <p:ph sz="half" idx="2"/>
            <p:custDataLst>
              <p:tags r:id="rId2"/>
            </p:custDataLst>
          </p:nvPr>
        </p:nvSpPr>
        <p:spPr>
          <a:xfrm>
            <a:off x="6338315" y="2638044"/>
            <a:ext cx="4498683" cy="3101982"/>
          </a:xfrm>
        </p:spPr>
        <p:txBody>
          <a:bodyPr/>
          <a:lstStyle/>
          <a:p>
            <a:r>
              <a:rPr lang="en-US" dirty="0"/>
              <a:t>Registers are part of the CPU</a:t>
            </a:r>
          </a:p>
          <a:p>
            <a:pPr lvl="1"/>
            <a:r>
              <a:rPr lang="en-US" dirty="0"/>
              <a:t>Accessible with assembly code but not C++</a:t>
            </a:r>
          </a:p>
          <a:p>
            <a:r>
              <a:rPr lang="en-US" dirty="0"/>
              <a:t>Main/Primary/RAM is where variables “live”</a:t>
            </a:r>
          </a:p>
          <a:p>
            <a:r>
              <a:rPr lang="en-US" dirty="0"/>
              <a:t>Mass/Secondary is the topic of this chapter</a:t>
            </a:r>
          </a:p>
        </p:txBody>
      </p:sp>
      <p:pic>
        <p:nvPicPr>
          <p:cNvPr id="7" name="Content Placeholder 6">
            <a:extLst>
              <a:ext uri="{FF2B5EF4-FFF2-40B4-BE49-F238E27FC236}">
                <a16:creationId xmlns:a16="http://schemas.microsoft.com/office/drawing/2014/main" id="{5414B29E-5B1F-4289-2853-328717430AA9}"/>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1390079" y="2638044"/>
            <a:ext cx="3384476" cy="2256318"/>
          </a:xfrm>
        </p:spPr>
      </p:pic>
    </p:spTree>
    <p:extLst>
      <p:ext uri="{BB962C8B-B14F-4D97-AF65-F5344CB8AC3E}">
        <p14:creationId xmlns:p14="http://schemas.microsoft.com/office/powerpoint/2010/main" val="23114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513B-050D-4354-94BC-1EEB80CCE93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Files</a:t>
            </a:r>
          </a:p>
        </p:txBody>
      </p:sp>
      <p:sp>
        <p:nvSpPr>
          <p:cNvPr id="3" name="Content Placeholder 2">
            <a:extLst>
              <a:ext uri="{FF2B5EF4-FFF2-40B4-BE49-F238E27FC236}">
                <a16:creationId xmlns:a16="http://schemas.microsoft.com/office/drawing/2014/main" id="{606B6D00-2E7A-42FF-BDA1-B9138AE4EC5A}"/>
              </a:ext>
            </a:extLst>
          </p:cNvPr>
          <p:cNvSpPr>
            <a:spLocks noGrp="1"/>
          </p:cNvSpPr>
          <p:nvPr>
            <p:ph idx="1"/>
            <p:custDataLst>
              <p:tags r:id="rId2"/>
            </p:custDataLst>
          </p:nvPr>
        </p:nvSpPr>
        <p:spPr>
          <a:xfrm>
            <a:off x="2231136" y="2638044"/>
            <a:ext cx="7729728" cy="3101983"/>
          </a:xfrm>
        </p:spPr>
        <p:txBody>
          <a:bodyPr>
            <a:normAutofit/>
          </a:bodyPr>
          <a:lstStyle/>
          <a:p>
            <a:r>
              <a:rPr lang="en-US" dirty="0"/>
              <a:t>“A file is a named collection of related information that is recorded on secondary storage.</a:t>
            </a:r>
          </a:p>
          <a:p>
            <a:r>
              <a:rPr lang="en-US" dirty="0"/>
              <a:t>“A file is the smallest allotment of logical secondary storage; the OS can only store data in secondary storage as a file.”</a:t>
            </a:r>
          </a:p>
          <a:p>
            <a:pPr lvl="3"/>
            <a:r>
              <a:rPr lang="de-DE" dirty="0"/>
              <a:t>Silberschatz, Galvin, &amp; Gagne, </a:t>
            </a:r>
            <a:r>
              <a:rPr lang="de-DE" i="1" dirty="0"/>
              <a:t>Operating System Concepts Essentials</a:t>
            </a:r>
            <a:r>
              <a:rPr lang="de-DE" dirty="0"/>
              <a:t>, John Wiley &amp; Sons, Inc., 2011</a:t>
            </a:r>
          </a:p>
          <a:p>
            <a:r>
              <a:rPr lang="en-US" dirty="0"/>
              <a:t>Files consist of a sequence of bytes representing a variety of data types.</a:t>
            </a:r>
          </a:p>
          <a:p>
            <a:r>
              <a:rPr lang="en-US" dirty="0"/>
              <a:t>Programs determine the meaning of the data.</a:t>
            </a:r>
          </a:p>
        </p:txBody>
      </p:sp>
    </p:spTree>
    <p:extLst>
      <p:ext uri="{BB962C8B-B14F-4D97-AF65-F5344CB8AC3E}">
        <p14:creationId xmlns:p14="http://schemas.microsoft.com/office/powerpoint/2010/main" val="176378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323D-8DA9-427F-820E-7C98B42F1AE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File Properties</a:t>
            </a:r>
          </a:p>
        </p:txBody>
      </p:sp>
      <p:sp>
        <p:nvSpPr>
          <p:cNvPr id="3" name="Content Placeholder 2">
            <a:extLst>
              <a:ext uri="{FF2B5EF4-FFF2-40B4-BE49-F238E27FC236}">
                <a16:creationId xmlns:a16="http://schemas.microsoft.com/office/drawing/2014/main" id="{AD0906A3-2C35-4C03-ABDB-D7BD29D1643D}"/>
              </a:ext>
            </a:extLst>
          </p:cNvPr>
          <p:cNvSpPr>
            <a:spLocks noGrp="1"/>
          </p:cNvSpPr>
          <p:nvPr>
            <p:ph sz="half" idx="1"/>
            <p:custDataLst>
              <p:tags r:id="rId2"/>
            </p:custDataLst>
          </p:nvPr>
        </p:nvSpPr>
        <p:spPr>
          <a:xfrm>
            <a:off x="1581912" y="2638044"/>
            <a:ext cx="4271771" cy="3101982"/>
          </a:xfrm>
        </p:spPr>
        <p:txBody>
          <a:bodyPr/>
          <a:lstStyle/>
          <a:p>
            <a:r>
              <a:rPr lang="en-US" i="1" dirty="0"/>
              <a:t>Physically</a:t>
            </a:r>
            <a:r>
              <a:rPr lang="en-US" dirty="0"/>
              <a:t>, the contents of a file may be scattered across secondary memory</a:t>
            </a:r>
          </a:p>
          <a:p>
            <a:r>
              <a:rPr lang="en-US" i="1" dirty="0"/>
              <a:t>Logically</a:t>
            </a:r>
            <a:r>
              <a:rPr lang="en-US" dirty="0"/>
              <a:t>, the contents of a file may be viewed as an array</a:t>
            </a:r>
          </a:p>
          <a:p>
            <a:pPr lvl="1"/>
            <a:r>
              <a:rPr lang="en-US" dirty="0"/>
              <a:t>Each byte in a file is like one array element</a:t>
            </a:r>
          </a:p>
          <a:p>
            <a:pPr lvl="1"/>
            <a:r>
              <a:rPr lang="en-US" dirty="0"/>
              <a:t>Each byte is addressable by an offset from the beginning of the file</a:t>
            </a:r>
          </a:p>
          <a:p>
            <a:pPr lvl="1"/>
            <a:r>
              <a:rPr lang="en-US" dirty="0"/>
              <a:t>The OS maintains a position in an open file that is updated by read or write operations</a:t>
            </a:r>
          </a:p>
        </p:txBody>
      </p:sp>
      <p:pic>
        <p:nvPicPr>
          <p:cNvPr id="5" name="Picture 4">
            <a:extLst>
              <a:ext uri="{FF2B5EF4-FFF2-40B4-BE49-F238E27FC236}">
                <a16:creationId xmlns:a16="http://schemas.microsoft.com/office/drawing/2014/main" id="{3B14729A-C74A-42D3-826E-768913A2FF92}"/>
              </a:ext>
            </a:extLst>
          </p:cNvPr>
          <p:cNvPicPr>
            <a:picLocks noChangeAspect="1"/>
          </p:cNvPicPr>
          <p:nvPr>
            <p:custDataLst>
              <p:tags r:id="rId3"/>
            </p:custDataLst>
          </p:nvPr>
        </p:nvPicPr>
        <p:blipFill>
          <a:blip r:embed="rId6"/>
          <a:stretch>
            <a:fillRect/>
          </a:stretch>
        </p:blipFill>
        <p:spPr>
          <a:xfrm>
            <a:off x="7798880" y="2906335"/>
            <a:ext cx="2043694" cy="2565400"/>
          </a:xfrm>
          <a:prstGeom prst="rect">
            <a:avLst/>
          </a:prstGeom>
        </p:spPr>
      </p:pic>
    </p:spTree>
    <p:extLst>
      <p:ext uri="{BB962C8B-B14F-4D97-AF65-F5344CB8AC3E}">
        <p14:creationId xmlns:p14="http://schemas.microsoft.com/office/powerpoint/2010/main" val="99003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19501C6-F015-4273-AF88-E0F6C8538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A677DB7-5829-45BD-9754-5EC484CC4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001127-9125-43BE-B4B2-A734C700A260}"/>
              </a:ext>
            </a:extLst>
          </p:cNvPr>
          <p:cNvSpPr>
            <a:spLocks noGrp="1"/>
          </p:cNvSpPr>
          <p:nvPr>
            <p:ph type="title"/>
            <p:custDataLst>
              <p:tags r:id="rId3"/>
            </p:custDataLst>
          </p:nvPr>
        </p:nvSpPr>
        <p:spPr bwMode="black">
          <a:xfrm>
            <a:off x="804672" y="2404872"/>
            <a:ext cx="3044950" cy="1627792"/>
          </a:xfrm>
          <a:prstGeom prst="rect">
            <a:avLst/>
          </a:prstGeom>
          <a:solidFill>
            <a:srgbClr val="FFFFFF"/>
          </a:solidFill>
          <a:ln w="31750" cap="sq">
            <a:solidFill>
              <a:srgbClr val="404040"/>
            </a:solidFill>
            <a:miter lim="800000"/>
          </a:ln>
        </p:spPr>
        <p:txBody>
          <a:bodyPr vert="horz" lIns="274320" tIns="182880" rIns="274320" bIns="182880" rtlCol="0" anchor="ctr" anchorCtr="1">
            <a:normAutofit/>
          </a:bodyPr>
          <a:lstStyle/>
          <a:p>
            <a:r>
              <a:rPr lang="en-US" dirty="0"/>
              <a:t>Stream Classes</a:t>
            </a:r>
          </a:p>
        </p:txBody>
      </p:sp>
      <p:pic>
        <p:nvPicPr>
          <p:cNvPr id="3" name="Picture 2">
            <a:extLst>
              <a:ext uri="{FF2B5EF4-FFF2-40B4-BE49-F238E27FC236}">
                <a16:creationId xmlns:a16="http://schemas.microsoft.com/office/drawing/2014/main" id="{8B1D8803-9601-45CF-9F3A-45BC3A9A1F7E}"/>
              </a:ext>
            </a:extLst>
          </p:cNvPr>
          <p:cNvPicPr>
            <a:picLocks noChangeAspect="1"/>
          </p:cNvPicPr>
          <p:nvPr>
            <p:custDataLst>
              <p:tags r:id="rId4"/>
            </p:custDataLst>
          </p:nvPr>
        </p:nvPicPr>
        <p:blipFill>
          <a:blip r:embed="rId7"/>
          <a:stretch>
            <a:fillRect/>
          </a:stretch>
        </p:blipFill>
        <p:spPr>
          <a:xfrm>
            <a:off x="5294376" y="678550"/>
            <a:ext cx="6257544" cy="5186194"/>
          </a:xfrm>
          <a:prstGeom prst="rect">
            <a:avLst/>
          </a:prstGeom>
        </p:spPr>
      </p:pic>
    </p:spTree>
    <p:extLst>
      <p:ext uri="{BB962C8B-B14F-4D97-AF65-F5344CB8AC3E}">
        <p14:creationId xmlns:p14="http://schemas.microsoft.com/office/powerpoint/2010/main" val="2182509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3CECA6-2C59-4656-92A7-24FC304947E8}"/>
              </a:ext>
            </a:extLst>
          </p:cNvPr>
          <p:cNvSpPr>
            <a:spLocks noGrp="1"/>
          </p:cNvSpPr>
          <p:nvPr>
            <p:ph type="body" idx="1"/>
            <p:custDataLst>
              <p:tags r:id="rId1"/>
            </p:custDataLst>
          </p:nvPr>
        </p:nvSpPr>
        <p:spPr>
          <a:xfrm>
            <a:off x="1583436" y="2313433"/>
            <a:ext cx="4270248" cy="704087"/>
          </a:xfrm>
        </p:spPr>
        <p:txBody>
          <a:bodyPr/>
          <a:lstStyle/>
          <a:p>
            <a:r>
              <a:rPr lang="en-US" dirty="0"/>
              <a:t>Console I/O</a:t>
            </a:r>
          </a:p>
        </p:txBody>
      </p:sp>
      <p:sp>
        <p:nvSpPr>
          <p:cNvPr id="3" name="Content Placeholder 2">
            <a:extLst>
              <a:ext uri="{FF2B5EF4-FFF2-40B4-BE49-F238E27FC236}">
                <a16:creationId xmlns:a16="http://schemas.microsoft.com/office/drawing/2014/main" id="{E076C78A-0CBA-4443-9B0B-9D58B5D55CAA}"/>
              </a:ext>
            </a:extLst>
          </p:cNvPr>
          <p:cNvSpPr>
            <a:spLocks noGrp="1"/>
          </p:cNvSpPr>
          <p:nvPr>
            <p:ph sz="half" idx="2"/>
            <p:custDataLst>
              <p:tags r:id="rId2"/>
            </p:custDataLst>
          </p:nvPr>
        </p:nvSpPr>
        <p:spPr>
          <a:xfrm>
            <a:off x="1583436" y="3143250"/>
            <a:ext cx="4270248" cy="2596776"/>
          </a:xfrm>
        </p:spPr>
        <p:txBody>
          <a:bodyPr/>
          <a:lstStyle/>
          <a:p>
            <a:pPr marL="0" indent="0">
              <a:buNone/>
            </a:pPr>
            <a:r>
              <a:rPr lang="en-US" dirty="0"/>
              <a:t>int	i;</a:t>
            </a:r>
          </a:p>
          <a:p>
            <a:pPr marL="0" indent="0">
              <a:buNone/>
            </a:pPr>
            <a:r>
              <a:rPr lang="en-US" dirty="0"/>
              <a:t>double	d;</a:t>
            </a:r>
          </a:p>
          <a:p>
            <a:pPr marL="0" indent="0">
              <a:buNone/>
            </a:pPr>
            <a:endParaRPr lang="en-US" dirty="0"/>
          </a:p>
          <a:p>
            <a:pPr marL="0" indent="0">
              <a:buNone/>
            </a:pPr>
            <a:r>
              <a:rPr lang="en-US" dirty="0"/>
              <a:t>cin &gt;&gt; i;</a:t>
            </a:r>
          </a:p>
          <a:p>
            <a:pPr marL="0" indent="0">
              <a:buNone/>
            </a:pPr>
            <a:r>
              <a:rPr lang="en-US" dirty="0"/>
              <a:t>cout &lt;&lt; d &lt;&lt; endl;</a:t>
            </a:r>
          </a:p>
        </p:txBody>
      </p:sp>
      <p:sp>
        <p:nvSpPr>
          <p:cNvPr id="4" name="Content Placeholder 3">
            <a:extLst>
              <a:ext uri="{FF2B5EF4-FFF2-40B4-BE49-F238E27FC236}">
                <a16:creationId xmlns:a16="http://schemas.microsoft.com/office/drawing/2014/main" id="{5C0658B2-4FDF-4C0F-A1C5-6C86DE42E4CC}"/>
              </a:ext>
            </a:extLst>
          </p:cNvPr>
          <p:cNvSpPr>
            <a:spLocks noGrp="1"/>
          </p:cNvSpPr>
          <p:nvPr>
            <p:ph sz="quarter" idx="4"/>
            <p:custDataLst>
              <p:tags r:id="rId3"/>
            </p:custDataLst>
          </p:nvPr>
        </p:nvSpPr>
        <p:spPr>
          <a:xfrm>
            <a:off x="6338316" y="3143250"/>
            <a:ext cx="4253484" cy="2596776"/>
          </a:xfrm>
        </p:spPr>
        <p:txBody>
          <a:bodyPr/>
          <a:lstStyle/>
          <a:p>
            <a:pPr marL="0" indent="0">
              <a:buNone/>
            </a:pPr>
            <a:r>
              <a:rPr lang="en-US" dirty="0"/>
              <a:t>ifstream	input(“data1.txt”);</a:t>
            </a:r>
          </a:p>
          <a:p>
            <a:pPr marL="0" indent="0">
              <a:buNone/>
            </a:pPr>
            <a:r>
              <a:rPr lang="en-US" dirty="0"/>
              <a:t>ofstream	output(“data2.txt”);</a:t>
            </a:r>
          </a:p>
          <a:p>
            <a:pPr marL="0" indent="0">
              <a:buNone/>
            </a:pPr>
            <a:endParaRPr lang="en-US" dirty="0"/>
          </a:p>
          <a:p>
            <a:pPr marL="0" indent="0">
              <a:buNone/>
            </a:pPr>
            <a:r>
              <a:rPr lang="en-US" dirty="0"/>
              <a:t>input &gt;&gt; i;</a:t>
            </a:r>
          </a:p>
          <a:p>
            <a:pPr marL="0" indent="0">
              <a:buNone/>
            </a:pPr>
            <a:r>
              <a:rPr lang="en-US" dirty="0"/>
              <a:t>output &lt;&lt; d &lt;&lt; endl;</a:t>
            </a:r>
          </a:p>
        </p:txBody>
      </p:sp>
      <p:sp>
        <p:nvSpPr>
          <p:cNvPr id="5" name="Text Placeholder 4">
            <a:extLst>
              <a:ext uri="{FF2B5EF4-FFF2-40B4-BE49-F238E27FC236}">
                <a16:creationId xmlns:a16="http://schemas.microsoft.com/office/drawing/2014/main" id="{21E28F07-617B-4FE2-9714-27708862EC5F}"/>
              </a:ext>
            </a:extLst>
          </p:cNvPr>
          <p:cNvSpPr>
            <a:spLocks noGrp="1"/>
          </p:cNvSpPr>
          <p:nvPr>
            <p:ph type="body" sz="quarter" idx="13"/>
            <p:custDataLst>
              <p:tags r:id="rId4"/>
            </p:custDataLst>
          </p:nvPr>
        </p:nvSpPr>
        <p:spPr>
          <a:xfrm>
            <a:off x="6338316" y="2313433"/>
            <a:ext cx="4270248" cy="704087"/>
          </a:xfrm>
        </p:spPr>
        <p:txBody>
          <a:bodyPr/>
          <a:lstStyle/>
          <a:p>
            <a:r>
              <a:rPr lang="en-US" dirty="0"/>
              <a:t>File I/O</a:t>
            </a:r>
          </a:p>
        </p:txBody>
      </p:sp>
      <p:sp>
        <p:nvSpPr>
          <p:cNvPr id="6" name="Title 5">
            <a:extLst>
              <a:ext uri="{FF2B5EF4-FFF2-40B4-BE49-F238E27FC236}">
                <a16:creationId xmlns:a16="http://schemas.microsoft.com/office/drawing/2014/main" id="{4FB03D6C-4372-4CA6-ACD3-79F01CF37F51}"/>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Using Streams</a:t>
            </a:r>
          </a:p>
        </p:txBody>
      </p:sp>
    </p:spTree>
    <p:extLst>
      <p:ext uri="{BB962C8B-B14F-4D97-AF65-F5344CB8AC3E}">
        <p14:creationId xmlns:p14="http://schemas.microsoft.com/office/powerpoint/2010/main" val="8103863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17&quot;/&gt;&lt;/TableIndex&gt;&lt;/ShapeTextInfo&gt;"/>
  <p:tag name="PRESENTER_DUMMYTAG" val="&lt;DummyForForceWrite&gt;&lt;/DummyForForceWrite&gt;"/>
  <p:tag name="HTML_SHAPEINFO" val="&lt;ThreeDShapeInfo&gt;&lt;uuid val=&quot;{3840AFD6-D20E-49FB-A6A6-DA7D361CBE90}&quot;/&gt;&lt;isInvalidForFieldText val=&quot;0&quot;/&gt;&lt;Image&gt;&lt;filename val=&quot;C:\Users\delroy\AppData\Local\Temp\CP2174831893843Session\CPTrustFolder2174831893859\PPTImport2174836605265\data\asimages\{3840AFD6-D20E-49FB-A6A6-DA7D361CBE90}_1.png&quot;/&gt;&lt;left val=&quot;167&quot;/&gt;&lt;top val=&quot;249&quot;/&gt;&lt;width val=&quot;945&quot;/&gt;&lt;height val=&quot;174&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DUMMYTAG" val="&lt;DummyForForceWrite&gt;&lt;/DummyForForceWrite&gt;"/>
  <p:tag name="HTML_SHAPEINFO" val="&lt;ThreeDShapeInfo&gt;&lt;uuid val=&quot;{FAECDAC5-D567-4FDF-8F75-13DDB1D716FD}&quot;/&gt;&lt;isInvalidForFieldText val=&quot;0&quot;/&gt;&lt;Image&gt;&lt;filename val=&quot;C:\Users\delroy\AppData\Local\Temp\CP2174831893843Session\CPTrustFolder2174831893859\PPTImport2174836605265\data\asimages\{FAECDAC5-D567-4FDF-8F75-13DDB1D716FD}_1.png&quot;/&gt;&lt;left val=&quot;282&quot;/&gt;&lt;top val=&quot;452&quot;/&gt;&lt;width val=&quot;715&quot;/&gt;&lt;height val=&quot;13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E6FDFFE9-4832-40EB-9462-64E01623D08C}&quot;/&gt;&lt;isInvalidForFieldText val=&quot;0&quot;/&gt;&lt;Image&gt;&lt;filename val=&quot;C:\Users\delroy\AppData\Local\Temp\CP2174831893843Session\CPTrustFolder2174831893859\PPTImport2174836605265\data\asimages\{E6FDFFE9-4832-40EB-9462-64E01623D08C}_1.png&quot;/&gt;&lt;left val=&quot;167&quot;/&gt;&lt;top val=&quot;647&quot;/&gt;&lt;width val=&quot;159&quot;/&gt;&lt;height val=&quot;3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HTML_SHAPEINFO" val="&lt;ThreeDShapeInfo&gt;&lt;uuid val=&quot;{CA75881E-4D14-4C40-85EF-A7276059B5B1}&quot;/&gt;&lt;isInvalidForFieldText val=&quot;0&quot;/&gt;&lt;Image&gt;&lt;filename val=&quot;C:\Users\delroy\AppData\Local\Temp\CP2174831893843Session\CPTrustFolder2174831893859\PPTImport2174836605265\data\asimages\{CA75881E-4D14-4C40-85EF-A7276059B5B1}_2.png&quot;/&gt;&lt;left val=&quot;233&quot;/&gt;&lt;top val=&quot;100&quot;/&gt;&lt;width val=&quot;813&quot;/&gt;&lt;height val=&quot;12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0&quot;/&gt;&lt;lineCharCount val=&quot;42&quot;/&gt;&lt;lineCharCount val=&quot;43&quot;/&gt;&lt;lineCharCount val=&quot;43&quot;/&gt;&lt;/TableIndex&gt;&lt;/ShapeTextInfo&gt;"/>
  <p:tag name="HTML_SHAPEINFO" val="&lt;ThreeDShapeInfo&gt;&lt;uuid val=&quot;{FB2D18F8-C651-4096-8537-39DA1FD7856E}&quot;/&gt;&lt;isInvalidForFieldText val=&quot;0&quot;/&gt;&lt;Image&gt;&lt;filename val=&quot;C:\Users\delroy\AppData\Local\Temp\CP2174831893843Session\CPTrustFolder2174831893859\PPTImport2174836605265\data\asimages\{FB2D18F8-C651-4096-8537-39DA1FD7856E}_2.png&quot;/&gt;&lt;left val=&quot;660&quot;/&gt;&lt;top val=&quot;273&quot;/&gt;&lt;width val=&quot;477&quot;/&gt;&lt;height val=&quot;329&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5&quot;/&gt;&lt;/TableIndex&gt;&lt;/ShapeTextInfo&gt;"/>
  <p:tag name="HTML_SHAPEINFO" val="&lt;ThreeDShapeInfo&gt;&lt;uuid val=&quot;{A55B693D-11F0-4F2E-875A-1E03E6B1C914}&quot;/&gt;&lt;isInvalidForFieldText val=&quot;0&quot;/&gt;&lt;Image&gt;&lt;filename val=&quot;C:\Users\delroy\AppData\Local\Temp\CP2174831893843Session\CPTrustFolder2174831893859\PPTImport2174836605265\data\asimages\{A55B693D-11F0-4F2E-875A-1E03E6B1C914}_3.png&quot;/&gt;&lt;left val=&quot;233&quot;/&gt;&lt;top val=&quot;100&quot;/&gt;&lt;width val=&quot;813&quot;/&gt;&lt;height val=&quot;126&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73&quot;/&gt;&lt;lineCharCount val=&quot;19&quot;/&gt;&lt;lineCharCount val=&quot;80&quot;/&gt;&lt;lineCharCount val=&quot;44&quot;/&gt;&lt;lineCharCount val=&quot;82&quot;/&gt;&lt;lineCharCount val=&quot;17&quot;/&gt;&lt;lineCharCount val=&quot;75&quot;/&gt;&lt;lineCharCount val=&quot;43&quot;/&gt;&lt;/TableIndex&gt;&lt;/ShapeTextInfo&gt;"/>
  <p:tag name="HTML_SHAPEINFO" val="&lt;ThreeDShapeInfo&gt;&lt;uuid val=&quot;{8D06E907-63E2-47E6-90C0-2A90FF01916B}&quot;/&gt;&lt;isInvalidForFieldText val=&quot;0&quot;/&gt;&lt;Image&gt;&lt;filename val=&quot;C:\Users\delroy\AppData\Local\Temp\CP2174831893843Session\CPTrustFolder2174831893859\PPTImport2174836605265\data\asimages\{8D06E907-63E2-47E6-90C0-2A90FF01916B}_3.png&quot;/&gt;&lt;left val=&quot;229&quot;/&gt;&lt;top val=&quot;273&quot;/&gt;&lt;width val=&quot;817&quot;/&gt;&lt;height val=&quot;329&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5&quot;/&gt;&lt;/TableIndex&gt;&lt;/ShapeTextInfo&gt;"/>
  <p:tag name="HTML_SHAPEINFO" val="&lt;ThreeDShapeInfo&gt;&lt;uuid val=&quot;{95195597-8F9D-40D1-95AA-9E074A72AFFA}&quot;/&gt;&lt;isInvalidForFieldText val=&quot;0&quot;/&gt;&lt;Image&gt;&lt;filename val=&quot;C:\Users\delroy\AppData\Local\Temp\CP2174831893843Session\CPTrustFolder2174831893859\PPTImport2174836605265\data\asimages\{95195597-8F9D-40D1-95AA-9E074A72AFFA}_4.png&quot;/&gt;&lt;left val=&quot;233&quot;/&gt;&lt;top val=&quot;100&quot;/&gt;&lt;width val=&quot;813&quot;/&gt;&lt;height val=&quot;126&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42&quot;/&gt;&lt;lineCharCount val=&quot;34&quot;/&gt;&lt;lineCharCount val=&quot;41&quot;/&gt;&lt;lineCharCount val=&quot;19&quot;/&gt;&lt;lineCharCount val=&quot;46&quot;/&gt;&lt;lineCharCount val=&quot;43&quot;/&gt;&lt;lineCharCount val=&quot;26&quot;/&gt;&lt;lineCharCount val=&quot;44&quot;/&gt;&lt;lineCharCount val=&quot;43&quot;/&gt;&lt;/TableIndex&gt;&lt;/ShapeTextInfo&gt;"/>
  <p:tag name="HTML_SHAPEINFO" val="&lt;ThreeDShapeInfo&gt;&lt;uuid val=&quot;{A38468AD-B03D-499C-A9B5-090093C272BF}&quot;/&gt;&lt;isInvalidForFieldText val=&quot;0&quot;/&gt;&lt;Image&gt;&lt;filename val=&quot;C:\Users\delroy\AppData\Local\Temp\CP2174831893843Session\CPTrustFolder2174831893859\PPTImport2174836605265\data\asimages\{A38468AD-B03D-499C-A9B5-090093C272BF}_4.png&quot;/&gt;&lt;left val=&quot;161&quot;/&gt;&lt;top val=&quot;273&quot;/&gt;&lt;width val=&quot;454&quot;/&gt;&lt;height val=&quot;329&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HTML_AUTOSHAPE_INFO" val="&lt;ThreeDShapeInfo&gt;&lt;uuid val=&quot;{1780D30C-2D9A-4F65-8F11-D561CB6CD6F7}&quot;/&gt;&lt;isInvalidForFieldText val=&quot;0&quot;/&gt;&lt;Image&gt;&lt;filename val=&quot;C:\Users\delroy\AppData\Local\Temp\CP2174831893843Session\CPTrustFolder2174831893859\PPTImport2174831964562\data\asimages\{1780D30C-2D9A-4F65-8F11-D561CB6CD6F7}.png&quot;/&gt;&lt;left val=&quot;818&quot;/&gt;&lt;top val=&quot;304&quot;/&gt;&lt;width val=&quot;216&quot;/&gt;&lt;height val=&quot;270&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7&quot;/&gt;&lt;lineCharCount val=&quot;7&quot;/&gt;&lt;/TableIndex&gt;&lt;/ShapeTextInfo&gt;"/>
  <p:tag name="HTML_SHAPEINFO" val="&lt;ThreeDShapeInfo&gt;&lt;uuid val=&quot;{5B0B8AAA-ED17-429B-9FE0-6A56F04DDAA5}&quot;/&gt;&lt;isInvalidForFieldText val=&quot;0&quot;/&gt;&lt;Image&gt;&lt;filename val=&quot;C:\Users\delroy\AppData\Local\Temp\CP2174831893843Session\CPTrustFolder2174831893859\PPTImport2174836605265\data\asimages\{5B0B8AAA-ED17-429B-9FE0-6A56F04DDAA5}_5.png&quot;/&gt;&lt;left val=&quot;83&quot;/&gt;&lt;top val=&quot;251&quot;/&gt;&lt;width val=&quot;321&quot;/&gt;&lt;height val=&quot;172&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HTML_AUTOSHAPE_INFO" val="&lt;ThreeDShapeInfo&gt;&lt;uuid val=&quot;{CF092BBD-08D7-45F1-8B5E-338F0201B149}&quot;/&gt;&lt;isInvalidForFieldText val=&quot;0&quot;/&gt;&lt;Image&gt;&lt;filename val=&quot;C:\Users\delroy\AppData\Local\Temp\CP2174831893843Session\CPTrustFolder2174831893859\PPTImport2174831964562\data\asimages\{CF092BBD-08D7-45F1-8B5E-338F0201B149}.png&quot;/&gt;&lt;left val=&quot;555&quot;/&gt;&lt;top val=&quot;70&quot;/&gt;&lt;width val=&quot;658&quot;/&gt;&lt;height val=&quot;54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 name="HTML_SHAPEINFO" val="&lt;ThreeDShapeInfo&gt;&lt;uuid val=&quot;{BA377FCD-6115-4340-A114-73B0D8DF8416}&quot;/&gt;&lt;isInvalidForFieldText val=&quot;0&quot;/&gt;&lt;Image&gt;&lt;filename val=&quot;C:\Users\delroy\AppData\Local\Temp\CP2174831893843Session\CPTrustFolder2174831893859\PPTImport2174836605265\data\asimages\{BA377FCD-6115-4340-A114-73B0D8DF8416}_6.png&quot;/&gt;&lt;left val=&quot;165&quot;/&gt;&lt;top val=&quot;242&quot;/&gt;&lt;width val=&quot;449&quot;/&gt;&lt;height val=&quot;85&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7&quot;/&gt;&lt;lineCharCount val=&quot;10&quot;/&gt;&lt;lineCharCount val=&quot;1&quot;/&gt;&lt;lineCharCount val=&quot;10&quot;/&gt;&lt;lineCharCount val=&quot;18&quot;/&gt;&lt;/TableIndex&gt;&lt;/ShapeTextInfo&gt;"/>
  <p:tag name="HTML_SHAPEINFO" val="&lt;ThreeDShapeInfo&gt;&lt;uuid val=&quot;{57B09965-9D10-4C9E-85B3-E87406A9FA2B}&quot;/&gt;&lt;isInvalidForFieldText val=&quot;0&quot;/&gt;&lt;Image&gt;&lt;filename val=&quot;C:\Users\delroy\AppData\Local\Temp\CP2174831893843Session\CPTrustFolder2174831893859\PPTImport2174836605265\data\asimages\{57B09965-9D10-4C9E-85B3-E87406A9FA2B}_6.png&quot;/&gt;&lt;left val=&quot;160&quot;/&gt;&lt;top val=&quot;326&quot;/&gt;&lt;width val=&quot;454&quot;/&gt;&lt;height val=&quot;276&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9&quot;/&gt;&lt;lineCharCount val=&quot;30&quot;/&gt;&lt;lineCharCount val=&quot;1&quot;/&gt;&lt;lineCharCount val=&quot;12&quot;/&gt;&lt;lineCharCount val=&quot;20&quot;/&gt;&lt;/TableIndex&gt;&lt;/ShapeTextInfo&gt;"/>
  <p:tag name="HTML_SHAPEINFO" val="&lt;ThreeDShapeInfo&gt;&lt;uuid val=&quot;{DD83AA50-875C-4E3A-9004-7CC32340B99B}&quot;/&gt;&lt;isInvalidForFieldText val=&quot;0&quot;/&gt;&lt;Image&gt;&lt;filename val=&quot;C:\Users\delroy\AppData\Local\Temp\CP2174831893843Session\CPTrustFolder2174831893859\PPTImport2174836605265\data\asimages\{DD83AA50-875C-4E3A-9004-7CC32340B99B}_6.png&quot;/&gt;&lt;left val=&quot;659&quot;/&gt;&lt;top val=&quot;326&quot;/&gt;&lt;width val=&quot;452&quot;/&gt;&lt;height val=&quot;276&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HTML_SHAPEINFO" val="&lt;ThreeDShapeInfo&gt;&lt;uuid val=&quot;{845232FB-1E3E-452A-95BE-3988C02A0893}&quot;/&gt;&lt;isInvalidForFieldText val=&quot;0&quot;/&gt;&lt;Image&gt;&lt;filename val=&quot;C:\Users\delroy\AppData\Local\Temp\CP2174831893843Session\CPTrustFolder2174831893859\PPTImport2174836605265\data\asimages\{845232FB-1E3E-452A-95BE-3988C02A0893}_6.png&quot;/&gt;&lt;left val=&quot;664&quot;/&gt;&lt;top val=&quot;242&quot;/&gt;&lt;width val=&quot;449&quot;/&gt;&lt;height val=&quot;85&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4DBCD31E-554E-4BFC-861D-76CA9724DE8D}&quot;/&gt;&lt;isInvalidForFieldText val=&quot;0&quot;/&gt;&lt;Image&gt;&lt;filename val=&quot;C:\Users\delroy\AppData\Local\Temp\CP2174831893843Session\CPTrustFolder2174831893859\PPTImport2174836605265\data\asimages\{4DBCD31E-554E-4BFC-861D-76CA9724DE8D}_6.png&quot;/&gt;&lt;left val=&quot;233&quot;/&gt;&lt;top val=&quot;100&quot;/&gt;&lt;width val=&quot;813&quot;/&gt;&lt;height val=&quot;126&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1168</TotalTime>
  <Words>838</Words>
  <Application>Microsoft Office PowerPoint</Application>
  <PresentationFormat>Widescreen</PresentationFormat>
  <Paragraphs>48</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Gill Sans MT</vt:lpstr>
      <vt:lpstr>Parcel</vt:lpstr>
      <vt:lpstr>Introduction to Files and Streams</vt:lpstr>
      <vt:lpstr>Memory Hierarchy</vt:lpstr>
      <vt:lpstr>Files</vt:lpstr>
      <vt:lpstr>File Properties</vt:lpstr>
      <vt:lpstr>Stream Classes</vt:lpstr>
      <vt:lpstr>Using Streams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Files And Streams</dc:title>
  <dc:creator>Delroy Brinkerhoff</dc:creator>
  <cp:lastModifiedBy>delroy</cp:lastModifiedBy>
  <cp:revision>17</cp:revision>
  <dcterms:created xsi:type="dcterms:W3CDTF">2016-07-13T22:03:45Z</dcterms:created>
  <dcterms:modified xsi:type="dcterms:W3CDTF">2025-04-16T02:59:08Z</dcterms:modified>
</cp:coreProperties>
</file>