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heme/theme2.xml" ContentType="application/vnd.openxmlformats-officedocument.them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1.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2.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notesSlides/notesSlide3.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notesSlides/notesSlide4.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5.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6.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7.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8.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64" r:id="rId4"/>
    <p:sldId id="258" r:id="rId5"/>
    <p:sldId id="261" r:id="rId6"/>
    <p:sldId id="266" r:id="rId7"/>
    <p:sldId id="262" r:id="rId8"/>
    <p:sldId id="263"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926" autoAdjust="0"/>
  </p:normalViewPr>
  <p:slideViewPr>
    <p:cSldViewPr snapToGrid="0">
      <p:cViewPr varScale="1">
        <p:scale>
          <a:sx n="66" d="100"/>
          <a:sy n="66" d="100"/>
        </p:scale>
        <p:origin x="42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23D816-C920-4091-81A6-5B6E0A42C22E}" type="datetimeFigureOut">
              <a:rPr lang="en-US" smtClean="0"/>
              <a:t>5/15/2025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AA61D9-8EE5-440B-9835-8FE41A9EBB6C}" type="slidenum">
              <a:rPr lang="en-US" smtClean="0"/>
              <a:t>‹#›</a:t>
            </a:fld>
            <a:endParaRPr lang="en-US" dirty="0"/>
          </a:p>
        </p:txBody>
      </p:sp>
    </p:spTree>
    <p:extLst>
      <p:ext uri="{BB962C8B-B14F-4D97-AF65-F5344CB8AC3E}">
        <p14:creationId xmlns:p14="http://schemas.microsoft.com/office/powerpoint/2010/main" val="3965212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C++ programs access files in secondary memory through stream objects. Opening a file, either with a constructor or an “open” function, binds the file to a stream. An open file consumes or uses some of the operating system’s resources, making it crucial for programs to close the files when finished processing them, which releases the resources. This video describes the opening and closing operations.</a:t>
            </a:r>
          </a:p>
          <a:p>
            <a:endParaRPr lang="en-US" dirty="0"/>
          </a:p>
        </p:txBody>
      </p:sp>
      <p:sp>
        <p:nvSpPr>
          <p:cNvPr id="4" name="Slide Number Placeholder 3"/>
          <p:cNvSpPr>
            <a:spLocks noGrp="1"/>
          </p:cNvSpPr>
          <p:nvPr>
            <p:ph type="sldNum" sz="quarter" idx="5"/>
          </p:nvPr>
        </p:nvSpPr>
        <p:spPr/>
        <p:txBody>
          <a:bodyPr/>
          <a:lstStyle/>
          <a:p>
            <a:fld id="{F8AA61D9-8EE5-440B-9835-8FE41A9EBB6C}" type="slidenum">
              <a:rPr lang="en-US" smtClean="0"/>
              <a:t>1</a:t>
            </a:fld>
            <a:endParaRPr lang="en-US" dirty="0"/>
          </a:p>
        </p:txBody>
      </p:sp>
    </p:spTree>
    <p:extLst>
      <p:ext uri="{BB962C8B-B14F-4D97-AF65-F5344CB8AC3E}">
        <p14:creationId xmlns:p14="http://schemas.microsoft.com/office/powerpoint/2010/main" val="38414988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Streams move data between a program and a file as a sequence of unstructured bytes, like marbles rolling down a hose or pipe. C++ defines three stream classes whose names suggest how programs use them. The “ifstream” class, short for input file stream, allows programs to read data from a file; the “ofstream” class, short for output file stream, allows them to write data to a file; and the “fstream” class, short for file stream, allows them to both read and write, albeit with some additional requirements.</a:t>
            </a:r>
          </a:p>
          <a:p>
            <a:endParaRPr lang="en-US" dirty="0"/>
          </a:p>
        </p:txBody>
      </p:sp>
      <p:sp>
        <p:nvSpPr>
          <p:cNvPr id="4" name="Slide Number Placeholder 3"/>
          <p:cNvSpPr>
            <a:spLocks noGrp="1"/>
          </p:cNvSpPr>
          <p:nvPr>
            <p:ph type="sldNum" sz="quarter" idx="5"/>
          </p:nvPr>
        </p:nvSpPr>
        <p:spPr/>
        <p:txBody>
          <a:bodyPr/>
          <a:lstStyle/>
          <a:p>
            <a:fld id="{F8AA61D9-8EE5-440B-9835-8FE41A9EBB6C}" type="slidenum">
              <a:rPr lang="en-US" smtClean="0"/>
              <a:t>2</a:t>
            </a:fld>
            <a:endParaRPr lang="en-US" dirty="0"/>
          </a:p>
        </p:txBody>
      </p:sp>
    </p:spTree>
    <p:extLst>
      <p:ext uri="{BB962C8B-B14F-4D97-AF65-F5344CB8AC3E}">
        <p14:creationId xmlns:p14="http://schemas.microsoft.com/office/powerpoint/2010/main" val="840674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Streams can perform some simple, global processing as the data flows through them – for example, mapping between a \r\n pair and a \n. How do programmers specify the required processing, and how do streams “remember” the specified configuration?</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Flags are variables used to record a program’s state or condition. A bit vector is a set of bits, with individual bits treated as switches or flags. Each stream object maintains its configuration as a bit vector, with each bit or flag denoting a specific setting. A bitmap is a constant pattern of bits denoting possible stream settings. Programs manage stream settings with bitwise operators whose operands are the stream’s bit vector and standard C++ bitmasks.</a:t>
            </a:r>
          </a:p>
          <a:p>
            <a:endParaRPr lang="en-US" dirty="0"/>
          </a:p>
        </p:txBody>
      </p:sp>
      <p:sp>
        <p:nvSpPr>
          <p:cNvPr id="4" name="Slide Number Placeholder 3"/>
          <p:cNvSpPr>
            <a:spLocks noGrp="1"/>
          </p:cNvSpPr>
          <p:nvPr>
            <p:ph type="sldNum" sz="quarter" idx="5"/>
          </p:nvPr>
        </p:nvSpPr>
        <p:spPr/>
        <p:txBody>
          <a:bodyPr/>
          <a:lstStyle/>
          <a:p>
            <a:fld id="{F8AA61D9-8EE5-440B-9835-8FE41A9EBB6C}" type="slidenum">
              <a:rPr lang="en-US" smtClean="0"/>
              <a:t>3</a:t>
            </a:fld>
            <a:endParaRPr lang="en-US" dirty="0"/>
          </a:p>
        </p:txBody>
      </p:sp>
    </p:spTree>
    <p:extLst>
      <p:ext uri="{BB962C8B-B14F-4D97-AF65-F5344CB8AC3E}">
        <p14:creationId xmlns:p14="http://schemas.microsoft.com/office/powerpoint/2010/main" val="3372437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C++ provides six standard bitmasks representing six stream configurations. Each mask consists of a sequence of 0s and one 1-bit. Each pattern or number is implementation-dependent and may be inconsistent between compilers. However, the ANSI standard specifies the symbolic names, making them consistent across all ANSI-compliant compilers. The illustrated values, gleaned from one compiler’s header files, demonstrate the operations, which don’t depend on specific values.</a:t>
            </a:r>
          </a:p>
          <a:p>
            <a:pPr>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Three of the configurations pertain to opening output files containing data. “ate” is short for “at end,” setting the position pointer at the end of the existing data but allowing the program to reposition it as needed. “app” is short for append, appending new data at the end of the existing data and ignoring any repositioning commands. Finally, “trunc” is short for truncate, meaning it truncates or deletes any existing data when the program opens the file.</a:t>
            </a:r>
            <a:endParaRPr lang="en-US" dirty="0"/>
          </a:p>
        </p:txBody>
      </p:sp>
      <p:sp>
        <p:nvSpPr>
          <p:cNvPr id="4" name="Slide Number Placeholder 3"/>
          <p:cNvSpPr>
            <a:spLocks noGrp="1"/>
          </p:cNvSpPr>
          <p:nvPr>
            <p:ph type="sldNum" sz="quarter" idx="5"/>
          </p:nvPr>
        </p:nvSpPr>
        <p:spPr/>
        <p:txBody>
          <a:bodyPr/>
          <a:lstStyle/>
          <a:p>
            <a:fld id="{F8AA61D9-8EE5-440B-9835-8FE41A9EBB6C}" type="slidenum">
              <a:rPr lang="en-US" smtClean="0"/>
              <a:t>4</a:t>
            </a:fld>
            <a:endParaRPr lang="en-US" dirty="0"/>
          </a:p>
        </p:txBody>
      </p:sp>
    </p:spTree>
    <p:extLst>
      <p:ext uri="{BB962C8B-B14F-4D97-AF65-F5344CB8AC3E}">
        <p14:creationId xmlns:p14="http://schemas.microsoft.com/office/powerpoint/2010/main" val="4059172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Programs manage stream configurations, with two bitwise operators: OR and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AND</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The truth table for the bitwise-OR operator illustrates that it results in a 0-bit only when both operands are 0. Programs use the OR operator to switch on or insert 1-bits in the operation’s result. 1-bits in the mask produce 1-bits in the result regardless of the corresponding data bit.</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In contrast, the truth table for the bitwise-AND results in a 1-bit only when both operands are 1. Programs use the AND operator to switch off or mask out bits in the operator’s result. 0-bits in the mask block or filter out the corresponding data bits, so a 0-bit in the mask produces a 0-bit in the result, regardless of the corresponding data bit.</a:t>
            </a:r>
          </a:p>
          <a:p>
            <a:endParaRPr lang="en-US" dirty="0"/>
          </a:p>
        </p:txBody>
      </p:sp>
      <p:sp>
        <p:nvSpPr>
          <p:cNvPr id="4" name="Slide Number Placeholder 3"/>
          <p:cNvSpPr>
            <a:spLocks noGrp="1"/>
          </p:cNvSpPr>
          <p:nvPr>
            <p:ph type="sldNum" sz="quarter" idx="5"/>
          </p:nvPr>
        </p:nvSpPr>
        <p:spPr/>
        <p:txBody>
          <a:bodyPr/>
          <a:lstStyle/>
          <a:p>
            <a:fld id="{F8AA61D9-8EE5-440B-9835-8FE41A9EBB6C}" type="slidenum">
              <a:rPr lang="en-US" smtClean="0"/>
              <a:t>5</a:t>
            </a:fld>
            <a:endParaRPr lang="en-US"/>
          </a:p>
        </p:txBody>
      </p:sp>
    </p:spTree>
    <p:extLst>
      <p:ext uri="{BB962C8B-B14F-4D97-AF65-F5344CB8AC3E}">
        <p14:creationId xmlns:p14="http://schemas.microsoft.com/office/powerpoint/2010/main" val="760591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Each stream object maintains a set of four 1-bit state flags. The flags indicate the stream’s current state or condition. Read and write operations change the flags, signaling significant events. For example, when a read operation detects it has reached the end of the file, it sets the goodbit to 0 and both eofbit and failbit to 1. The clear function resets goodbit to 1 and the other flags to 0.</a:t>
            </a:r>
          </a:p>
          <a:p>
            <a:endParaRPr lang="en-US" dirty="0"/>
          </a:p>
        </p:txBody>
      </p:sp>
      <p:sp>
        <p:nvSpPr>
          <p:cNvPr id="4" name="Slide Number Placeholder 3"/>
          <p:cNvSpPr>
            <a:spLocks noGrp="1"/>
          </p:cNvSpPr>
          <p:nvPr>
            <p:ph type="sldNum" sz="quarter" idx="5"/>
          </p:nvPr>
        </p:nvSpPr>
        <p:spPr/>
        <p:txBody>
          <a:bodyPr/>
          <a:lstStyle/>
          <a:p>
            <a:fld id="{F8AA61D9-8EE5-440B-9835-8FE41A9EBB6C}" type="slidenum">
              <a:rPr lang="en-US" smtClean="0"/>
              <a:t>6</a:t>
            </a:fld>
            <a:endParaRPr lang="en-US" dirty="0"/>
          </a:p>
        </p:txBody>
      </p:sp>
    </p:spTree>
    <p:extLst>
      <p:ext uri="{BB962C8B-B14F-4D97-AF65-F5344CB8AC3E}">
        <p14:creationId xmlns:p14="http://schemas.microsoft.com/office/powerpoint/2010/main" val="7659717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stream header files define an integer type named “openmode,” representing stream settings. The stream constructors and open functions include an openmode parameter with appropriate default values. Programmers can override the defaults by creating expressions using the bitwise-OR operator to combine multiple stream settings. Programs can save the settings in an openmode variable or implement the expression directly as a function argument.</a:t>
            </a:r>
          </a:p>
          <a:p>
            <a:endParaRPr lang="en-US" dirty="0"/>
          </a:p>
        </p:txBody>
      </p:sp>
      <p:sp>
        <p:nvSpPr>
          <p:cNvPr id="4" name="Slide Number Placeholder 3"/>
          <p:cNvSpPr>
            <a:spLocks noGrp="1"/>
          </p:cNvSpPr>
          <p:nvPr>
            <p:ph type="sldNum" sz="quarter" idx="5"/>
          </p:nvPr>
        </p:nvSpPr>
        <p:spPr/>
        <p:txBody>
          <a:bodyPr/>
          <a:lstStyle/>
          <a:p>
            <a:fld id="{F8AA61D9-8EE5-440B-9835-8FE41A9EBB6C}" type="slidenum">
              <a:rPr lang="en-US" smtClean="0"/>
              <a:t>7</a:t>
            </a:fld>
            <a:endParaRPr lang="en-US" dirty="0"/>
          </a:p>
        </p:txBody>
      </p:sp>
    </p:spTree>
    <p:extLst>
      <p:ext uri="{BB962C8B-B14F-4D97-AF65-F5344CB8AC3E}">
        <p14:creationId xmlns:p14="http://schemas.microsoft.com/office/powerpoint/2010/main" val="16916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C++ is closely related to C, which does not have exceptions. Furthermore, exceptions were still considered “experimental” at C++’s initial release. Consequently, C++ programs must explicitly test file streams to validate their open status with one of three validating functions: fail, bad, and good. However, I’ve found good to be the most comprehensive.</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Programs often use two patterns based on the good function to validate open streams. If a file open fails (it isn’t good), the program can attempt remedial action or report the error and abort the program. Alternatively, the program can use a straightforward branch: processing the file if it opens without error or reporting the error and aborting the program if the open fails.</a:t>
            </a:r>
          </a:p>
          <a:p>
            <a:endParaRPr lang="en-US" dirty="0"/>
          </a:p>
        </p:txBody>
      </p:sp>
      <p:sp>
        <p:nvSpPr>
          <p:cNvPr id="4" name="Slide Number Placeholder 3"/>
          <p:cNvSpPr>
            <a:spLocks noGrp="1"/>
          </p:cNvSpPr>
          <p:nvPr>
            <p:ph type="sldNum" sz="quarter" idx="5"/>
          </p:nvPr>
        </p:nvSpPr>
        <p:spPr/>
        <p:txBody>
          <a:bodyPr/>
          <a:lstStyle/>
          <a:p>
            <a:fld id="{F8AA61D9-8EE5-440B-9835-8FE41A9EBB6C}" type="slidenum">
              <a:rPr lang="en-US" smtClean="0"/>
              <a:t>8</a:t>
            </a:fld>
            <a:endParaRPr lang="en-US" dirty="0"/>
          </a:p>
        </p:txBody>
      </p:sp>
    </p:spTree>
    <p:extLst>
      <p:ext uri="{BB962C8B-B14F-4D97-AF65-F5344CB8AC3E}">
        <p14:creationId xmlns:p14="http://schemas.microsoft.com/office/powerpoint/2010/main" val="9324402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Three pseudocode examples illustrate common patterns of opening, using, and closing files:</a:t>
            </a:r>
          </a:p>
          <a:p>
            <a:pPr marL="342900" marR="0" lvl="0" indent="-342900">
              <a:lnSpc>
                <a:spcPct val="115000"/>
              </a:lnSpc>
              <a:spcAft>
                <a:spcPts val="800"/>
              </a:spcAft>
              <a:buFont typeface="Symbol" panose="05050102010706020507" pitchFamily="18" charset="2"/>
              <a:buChar cha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Simple programs open a file with a constructor, use it, and let the destructor close it.</a:t>
            </a:r>
          </a:p>
          <a:p>
            <a:pPr marL="342900" marR="0" lvl="0" indent="-342900">
              <a:lnSpc>
                <a:spcPct val="115000"/>
              </a:lnSpc>
              <a:spcAft>
                <a:spcPts val="800"/>
              </a:spcAft>
              <a:buFont typeface="Symbol" panose="05050102010706020507" pitchFamily="18" charset="2"/>
              <a:buChar cha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Programs that process multiple files often do so in a loop. This example defines the stream object, opens the file, processes it, and allows the destructor to close it, all within the loop.</a:t>
            </a:r>
          </a:p>
          <a:p>
            <a:pPr marL="342900" marR="0" lvl="0" indent="-342900">
              <a:lnSpc>
                <a:spcPct val="115000"/>
              </a:lnSpc>
              <a:spcAft>
                <a:spcPts val="800"/>
              </a:spcAft>
              <a:buFont typeface="Symbol" panose="05050102010706020507" pitchFamily="18" charset="2"/>
              <a:buChar cha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Creating and destroying stream objects has some overhead. This version reduces that overhead by creating the stream outside the loop. The loop body opens the file, binds it to the stream, processes it, and closes it. The destructor destroys the stream when the code goes out of scope.</a:t>
            </a:r>
          </a:p>
          <a:p>
            <a:endParaRPr lang="en-US" dirty="0"/>
          </a:p>
        </p:txBody>
      </p:sp>
      <p:sp>
        <p:nvSpPr>
          <p:cNvPr id="4" name="Slide Number Placeholder 3"/>
          <p:cNvSpPr>
            <a:spLocks noGrp="1"/>
          </p:cNvSpPr>
          <p:nvPr>
            <p:ph type="sldNum" sz="quarter" idx="5"/>
          </p:nvPr>
        </p:nvSpPr>
        <p:spPr/>
        <p:txBody>
          <a:bodyPr/>
          <a:lstStyle/>
          <a:p>
            <a:fld id="{F8AA61D9-8EE5-440B-9835-8FE41A9EBB6C}" type="slidenum">
              <a:rPr lang="en-US" smtClean="0"/>
              <a:t>9</a:t>
            </a:fld>
            <a:endParaRPr lang="en-US" dirty="0"/>
          </a:p>
        </p:txBody>
      </p:sp>
    </p:spTree>
    <p:extLst>
      <p:ext uri="{BB962C8B-B14F-4D97-AF65-F5344CB8AC3E}">
        <p14:creationId xmlns:p14="http://schemas.microsoft.com/office/powerpoint/2010/main" val="609886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5/15/2025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029818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5/15/2025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133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5/15/2025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421850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idx="1"/>
            <p:custDataLst>
              <p:tags r:id="rId2"/>
            </p:custDataLst>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5/15/2025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8630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5/15/2025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94196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sz="half" idx="1"/>
            <p:custDataLst>
              <p:tags r:id="rId2"/>
            </p:custDataLst>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custDataLst>
              <p:tags r:id="rId3"/>
            </p:custDataLst>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custDataLst>
              <p:tags r:id="rId4"/>
            </p:custDataLst>
          </p:nvPr>
        </p:nvSpPr>
        <p:spPr/>
        <p:txBody>
          <a:bodyPr/>
          <a:lstStyle/>
          <a:p>
            <a:fld id="{B40FB4B4-2185-4162-9846-7C5876CD7D32}" type="datetimeFigureOut">
              <a:rPr lang="en-US" smtClean="0"/>
              <a:t>5/15/2025</a:t>
            </a:fld>
            <a:endParaRPr lang="en-US" dirty="0"/>
          </a:p>
        </p:txBody>
      </p:sp>
      <p:sp>
        <p:nvSpPr>
          <p:cNvPr id="9" name="Footer Placeholder 8"/>
          <p:cNvSpPr>
            <a:spLocks noGrp="1"/>
          </p:cNvSpPr>
          <p:nvPr>
            <p:ph type="ftr" sz="quarter" idx="11"/>
            <p:custDataLst>
              <p:tags r:id="rId5"/>
            </p:custDataLst>
          </p:nvPr>
        </p:nvSpPr>
        <p:spPr/>
        <p:txBody>
          <a:bodyPr/>
          <a:lstStyle/>
          <a:p>
            <a:endParaRPr lang="en-US" dirty="0"/>
          </a:p>
        </p:txBody>
      </p:sp>
      <p:sp>
        <p:nvSpPr>
          <p:cNvPr id="10" name="Slide Number Placeholder 9"/>
          <p:cNvSpPr>
            <a:spLocks noGrp="1"/>
          </p:cNvSpPr>
          <p:nvPr>
            <p:ph type="sldNum" sz="quarter" idx="12"/>
            <p:custDataLst>
              <p:tags r:id="rId6"/>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242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5/15/2025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513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0FB4B4-2185-4162-9846-7C5876CD7D32}" type="datetimeFigureOut">
              <a:rPr lang="en-US" smtClean="0"/>
              <a:t>5/15/2025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1182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5/15/2025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69090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5/15/2025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29691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5/15/2025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10598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5/15/2025</a:t>
            </a:fld>
            <a:endParaRPr lang="en-US" dirty="0"/>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dirty="0"/>
          </a:p>
        </p:txBody>
      </p:sp>
    </p:spTree>
    <p:extLst>
      <p:ext uri="{BB962C8B-B14F-4D97-AF65-F5344CB8AC3E}">
        <p14:creationId xmlns:p14="http://schemas.microsoft.com/office/powerpoint/2010/main" val="25452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notesSlide" Target="../notesSlides/notesSlide2.xml"/><Relationship Id="rId3" Type="http://schemas.openxmlformats.org/officeDocument/2006/relationships/tags" Target="../tags/tag27.xml"/><Relationship Id="rId7" Type="http://schemas.openxmlformats.org/officeDocument/2006/relationships/slideLayout" Target="../slideLayouts/slideLayout2.xml"/><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tags" Target="../tags/tag30.xml"/><Relationship Id="rId5" Type="http://schemas.openxmlformats.org/officeDocument/2006/relationships/tags" Target="../tags/tag29.xml"/><Relationship Id="rId4" Type="http://schemas.openxmlformats.org/officeDocument/2006/relationships/tags" Target="../tags/tag28.xml"/><Relationship Id="rId9"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4.xml"/><Relationship Id="rId1" Type="http://schemas.openxmlformats.org/officeDocument/2006/relationships/tags" Target="../tags/tag33.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tags" Target="../tags/tag37.xml"/><Relationship Id="rId7" Type="http://schemas.openxmlformats.org/officeDocument/2006/relationships/image" Target="../media/image3.png"/><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image" Target="../media/image2.png"/><Relationship Id="rId5" Type="http://schemas.openxmlformats.org/officeDocument/2006/relationships/notesSlide" Target="../notesSlides/notesSlide5.xml"/><Relationship Id="rId4"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5" Type="http://schemas.openxmlformats.org/officeDocument/2006/relationships/notesSlide" Target="../notesSlides/notesSlide8.xml"/><Relationship Id="rId4"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notesSlide" Target="../notesSlides/notesSlide9.xml"/><Relationship Id="rId4"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prstGeom prst="rect">
            <a:avLst/>
          </a:prstGeom>
          <a:solidFill>
            <a:srgbClr val="FFFFFF"/>
          </a:solidFill>
          <a:ln w="38100" cap="sq">
            <a:solidFill>
              <a:srgbClr val="404040"/>
            </a:solidFill>
            <a:miter lim="800000"/>
          </a:ln>
        </p:spPr>
        <p:txBody>
          <a:bodyPr/>
          <a:lstStyle/>
          <a:p>
            <a:r>
              <a:rPr lang="en-US" dirty="0"/>
              <a:t>Opening and Closing Files</a:t>
            </a:r>
          </a:p>
        </p:txBody>
      </p:sp>
      <p:sp>
        <p:nvSpPr>
          <p:cNvPr id="3" name="Subtitle 2"/>
          <p:cNvSpPr>
            <a:spLocks noGrp="1"/>
          </p:cNvSpPr>
          <p:nvPr>
            <p:ph type="subTitle" idx="1"/>
            <p:custDataLst>
              <p:tags r:id="rId2"/>
            </p:custDataLst>
          </p:nvPr>
        </p:nvSpPr>
        <p:spPr>
          <a:xfrm>
            <a:off x="2695194" y="4352544"/>
            <a:ext cx="6801612" cy="1239894"/>
          </a:xfrm>
        </p:spPr>
        <p:txBody>
          <a:bodyPr/>
          <a:lstStyle/>
          <a:p>
            <a:r>
              <a:rPr lang="en-US" dirty="0"/>
              <a:t>C++ programs open files to use them</a:t>
            </a:r>
          </a:p>
          <a:p>
            <a:r>
              <a:rPr lang="en-US" dirty="0"/>
              <a:t>Open files consume system resources and must be closed</a:t>
            </a:r>
          </a:p>
        </p:txBody>
      </p:sp>
      <p:sp>
        <p:nvSpPr>
          <p:cNvPr id="4" name="TextBox 3"/>
          <p:cNvSpPr txBox="1"/>
          <p:nvPr>
            <p:custDataLst>
              <p:tags r:id="rId3"/>
            </p:custDataLst>
          </p:nvPr>
        </p:nvSpPr>
        <p:spPr>
          <a:xfrm>
            <a:off x="1600200" y="6179127"/>
            <a:ext cx="1506566" cy="276999"/>
          </a:xfrm>
          <a:prstGeom prst="rect">
            <a:avLst/>
          </a:prstGeom>
          <a:noFill/>
        </p:spPr>
        <p:txBody>
          <a:bodyPr wrap="none" rtlCol="0">
            <a:spAutoFit/>
          </a:bodyPr>
          <a:lstStyle/>
          <a:p>
            <a:r>
              <a:rPr lang="en-US" sz="1200" dirty="0"/>
              <a:t>Delroy A. Brinkerhoff</a:t>
            </a:r>
          </a:p>
        </p:txBody>
      </p:sp>
    </p:spTree>
    <p:extLst>
      <p:ext uri="{BB962C8B-B14F-4D97-AF65-F5344CB8AC3E}">
        <p14:creationId xmlns:p14="http://schemas.microsoft.com/office/powerpoint/2010/main" val="212472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4BCAF-B922-D8F9-3ABD-25C7B75462A2}"/>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normAutofit/>
          </a:bodyPr>
          <a:lstStyle/>
          <a:p>
            <a:r>
              <a:rPr lang="en-US" dirty="0"/>
              <a:t>C++ programs access files with stream objects</a:t>
            </a:r>
          </a:p>
        </p:txBody>
      </p:sp>
      <p:pic>
        <p:nvPicPr>
          <p:cNvPr id="7" name="Content Placeholder 6">
            <a:extLst>
              <a:ext uri="{FF2B5EF4-FFF2-40B4-BE49-F238E27FC236}">
                <a16:creationId xmlns:a16="http://schemas.microsoft.com/office/drawing/2014/main" id="{3F878AE8-6091-7285-CE16-466F94A8C385}"/>
              </a:ext>
            </a:extLst>
          </p:cNvPr>
          <p:cNvPicPr>
            <a:picLocks noGrp="1" noChangeAspect="1"/>
          </p:cNvPicPr>
          <p:nvPr>
            <p:ph idx="1"/>
          </p:nvPr>
        </p:nvPicPr>
        <p:blipFill>
          <a:blip r:embed="rId9">
            <a:extLst>
              <a:ext uri="{28A0092B-C50C-407E-A947-70E740481C1C}">
                <a14:useLocalDpi xmlns:a14="http://schemas.microsoft.com/office/drawing/2010/main" val="0"/>
              </a:ext>
            </a:extLst>
          </a:blip>
          <a:stretch>
            <a:fillRect/>
          </a:stretch>
        </p:blipFill>
        <p:spPr>
          <a:xfrm>
            <a:off x="2231136" y="2765186"/>
            <a:ext cx="7729729" cy="2052965"/>
          </a:xfrm>
        </p:spPr>
      </p:pic>
      <p:sp>
        <p:nvSpPr>
          <p:cNvPr id="8" name="TextBox 7">
            <a:extLst>
              <a:ext uri="{FF2B5EF4-FFF2-40B4-BE49-F238E27FC236}">
                <a16:creationId xmlns:a16="http://schemas.microsoft.com/office/drawing/2014/main" id="{EA06190A-501A-FA4D-B4F1-FA6EDE42BC29}"/>
              </a:ext>
            </a:extLst>
          </p:cNvPr>
          <p:cNvSpPr txBox="1"/>
          <p:nvPr>
            <p:custDataLst>
              <p:tags r:id="rId2"/>
            </p:custDataLst>
          </p:nvPr>
        </p:nvSpPr>
        <p:spPr>
          <a:xfrm>
            <a:off x="3256233" y="4482808"/>
            <a:ext cx="1747318" cy="369332"/>
          </a:xfrm>
          <a:prstGeom prst="rect">
            <a:avLst/>
          </a:prstGeom>
          <a:noFill/>
        </p:spPr>
        <p:txBody>
          <a:bodyPr wrap="square" rtlCol="0">
            <a:spAutoFit/>
          </a:bodyPr>
          <a:lstStyle/>
          <a:p>
            <a:pPr algn="ctr"/>
            <a:r>
              <a:rPr lang="en-US" dirty="0"/>
              <a:t>input file stream</a:t>
            </a:r>
          </a:p>
        </p:txBody>
      </p:sp>
      <p:sp>
        <p:nvSpPr>
          <p:cNvPr id="9" name="TextBox 8">
            <a:extLst>
              <a:ext uri="{FF2B5EF4-FFF2-40B4-BE49-F238E27FC236}">
                <a16:creationId xmlns:a16="http://schemas.microsoft.com/office/drawing/2014/main" id="{8A59B7C1-BF86-AC0C-676A-ABE44DF53DA6}"/>
              </a:ext>
            </a:extLst>
          </p:cNvPr>
          <p:cNvSpPr txBox="1"/>
          <p:nvPr>
            <p:custDataLst>
              <p:tags r:id="rId3"/>
            </p:custDataLst>
          </p:nvPr>
        </p:nvSpPr>
        <p:spPr>
          <a:xfrm>
            <a:off x="7152238" y="4516797"/>
            <a:ext cx="1837853" cy="369332"/>
          </a:xfrm>
          <a:prstGeom prst="rect">
            <a:avLst/>
          </a:prstGeom>
          <a:noFill/>
        </p:spPr>
        <p:txBody>
          <a:bodyPr wrap="square" rtlCol="0">
            <a:spAutoFit/>
          </a:bodyPr>
          <a:lstStyle/>
          <a:p>
            <a:pPr algn="ctr"/>
            <a:r>
              <a:rPr lang="en-US" dirty="0"/>
              <a:t>output file stream</a:t>
            </a:r>
          </a:p>
        </p:txBody>
      </p:sp>
      <p:sp>
        <p:nvSpPr>
          <p:cNvPr id="10" name="TextBox 9">
            <a:extLst>
              <a:ext uri="{FF2B5EF4-FFF2-40B4-BE49-F238E27FC236}">
                <a16:creationId xmlns:a16="http://schemas.microsoft.com/office/drawing/2014/main" id="{94660CAF-1ECE-E0F1-D975-6351ECBC63DE}"/>
              </a:ext>
            </a:extLst>
          </p:cNvPr>
          <p:cNvSpPr txBox="1"/>
          <p:nvPr>
            <p:custDataLst>
              <p:tags r:id="rId4"/>
            </p:custDataLst>
          </p:nvPr>
        </p:nvSpPr>
        <p:spPr>
          <a:xfrm>
            <a:off x="5214795" y="4970366"/>
            <a:ext cx="1837853" cy="646331"/>
          </a:xfrm>
          <a:prstGeom prst="rect">
            <a:avLst/>
          </a:prstGeom>
          <a:noFill/>
        </p:spPr>
        <p:txBody>
          <a:bodyPr wrap="square" rtlCol="0">
            <a:spAutoFit/>
          </a:bodyPr>
          <a:lstStyle/>
          <a:p>
            <a:pPr algn="ctr"/>
            <a:r>
              <a:rPr lang="en-US" dirty="0"/>
              <a:t>fstream</a:t>
            </a:r>
          </a:p>
          <a:p>
            <a:pPr algn="ctr"/>
            <a:r>
              <a:rPr lang="en-US" dirty="0"/>
              <a:t>file stream</a:t>
            </a:r>
          </a:p>
        </p:txBody>
      </p:sp>
      <p:sp>
        <p:nvSpPr>
          <p:cNvPr id="3" name="Arrow: Right 2">
            <a:extLst>
              <a:ext uri="{FF2B5EF4-FFF2-40B4-BE49-F238E27FC236}">
                <a16:creationId xmlns:a16="http://schemas.microsoft.com/office/drawing/2014/main" id="{92A2C377-2EDE-E3A6-2E73-1506CD79A902}"/>
              </a:ext>
            </a:extLst>
          </p:cNvPr>
          <p:cNvSpPr/>
          <p:nvPr>
            <p:custDataLst>
              <p:tags r:id="rId5"/>
            </p:custDataLst>
          </p:nvPr>
        </p:nvSpPr>
        <p:spPr>
          <a:xfrm>
            <a:off x="7015163" y="5079000"/>
            <a:ext cx="942833" cy="369332"/>
          </a:xfrm>
          <a:prstGeom prst="righ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4" name="Arrow: Right 3">
            <a:extLst>
              <a:ext uri="{FF2B5EF4-FFF2-40B4-BE49-F238E27FC236}">
                <a16:creationId xmlns:a16="http://schemas.microsoft.com/office/drawing/2014/main" id="{025E9583-59E1-56B6-C571-C19631CE5C85}"/>
              </a:ext>
            </a:extLst>
          </p:cNvPr>
          <p:cNvSpPr/>
          <p:nvPr>
            <p:custDataLst>
              <p:tags r:id="rId6"/>
            </p:custDataLst>
          </p:nvPr>
        </p:nvSpPr>
        <p:spPr>
          <a:xfrm flipH="1">
            <a:off x="4271962" y="5070761"/>
            <a:ext cx="942833" cy="369332"/>
          </a:xfrm>
          <a:prstGeom prst="righ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19485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C861F4-D8D8-3094-3636-666C0E6E04E6}"/>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Configuring Streams</a:t>
            </a:r>
          </a:p>
        </p:txBody>
      </p:sp>
      <p:sp>
        <p:nvSpPr>
          <p:cNvPr id="4" name="Content Placeholder 3">
            <a:extLst>
              <a:ext uri="{FF2B5EF4-FFF2-40B4-BE49-F238E27FC236}">
                <a16:creationId xmlns:a16="http://schemas.microsoft.com/office/drawing/2014/main" id="{CA7F3CB2-0087-12A8-8E2D-DFA53707A239}"/>
              </a:ext>
            </a:extLst>
          </p:cNvPr>
          <p:cNvSpPr>
            <a:spLocks noGrp="1"/>
          </p:cNvSpPr>
          <p:nvPr>
            <p:ph idx="1"/>
            <p:custDataLst>
              <p:tags r:id="rId2"/>
            </p:custDataLst>
          </p:nvPr>
        </p:nvSpPr>
        <p:spPr>
          <a:xfrm>
            <a:off x="2231136" y="2638044"/>
            <a:ext cx="7729728" cy="3101983"/>
          </a:xfrm>
        </p:spPr>
        <p:txBody>
          <a:bodyPr/>
          <a:lstStyle/>
          <a:p>
            <a:r>
              <a:rPr lang="en-US" dirty="0"/>
              <a:t>Global processing</a:t>
            </a:r>
          </a:p>
          <a:p>
            <a:pPr lvl="1"/>
            <a:r>
              <a:rPr lang="en-US" dirty="0"/>
              <a:t>Mapping between \r\n and \n</a:t>
            </a:r>
          </a:p>
          <a:p>
            <a:r>
              <a:rPr lang="en-US" dirty="0"/>
              <a:t>How do programmers configure streams?</a:t>
            </a:r>
          </a:p>
          <a:p>
            <a:r>
              <a:rPr lang="en-US" dirty="0"/>
              <a:t>How do streams “remember” their configuration?</a:t>
            </a:r>
          </a:p>
          <a:p>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Flags are variables used to record a program's state or condition</a:t>
            </a:r>
          </a:p>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 bit vector is a set of bits, with individual bits treated as switches or flags</a:t>
            </a:r>
          </a:p>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 bitmap is a constant pattern of bits denoting possible stream settings</a:t>
            </a:r>
            <a:endParaRPr lang="en-US" dirty="0"/>
          </a:p>
        </p:txBody>
      </p:sp>
    </p:spTree>
    <p:extLst>
      <p:ext uri="{BB962C8B-B14F-4D97-AF65-F5344CB8AC3E}">
        <p14:creationId xmlns:p14="http://schemas.microsoft.com/office/powerpoint/2010/main" val="2718023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538E0-17F4-F065-B118-4A182DCD1EE5}"/>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bitmasks and file configuration</a:t>
            </a:r>
          </a:p>
        </p:txBody>
      </p:sp>
      <p:graphicFrame>
        <p:nvGraphicFramePr>
          <p:cNvPr id="4" name="Content Placeholder 3">
            <a:extLst>
              <a:ext uri="{FF2B5EF4-FFF2-40B4-BE49-F238E27FC236}">
                <a16:creationId xmlns:a16="http://schemas.microsoft.com/office/drawing/2014/main" id="{035F2673-062F-D52A-A294-797535B354CF}"/>
              </a:ext>
            </a:extLst>
          </p:cNvPr>
          <p:cNvGraphicFramePr>
            <a:graphicFrameLocks noGrp="1"/>
          </p:cNvGraphicFramePr>
          <p:nvPr>
            <p:ph idx="1"/>
            <p:custDataLst>
              <p:tags r:id="rId2"/>
            </p:custDataLst>
            <p:extLst>
              <p:ext uri="{D42A27DB-BD31-4B8C-83A1-F6EECF244321}">
                <p14:modId xmlns:p14="http://schemas.microsoft.com/office/powerpoint/2010/main" val="1834267776"/>
              </p:ext>
            </p:extLst>
          </p:nvPr>
        </p:nvGraphicFramePr>
        <p:xfrm>
          <a:off x="1502874" y="2638425"/>
          <a:ext cx="9234535" cy="2595880"/>
        </p:xfrm>
        <a:graphic>
          <a:graphicData uri="http://schemas.openxmlformats.org/drawingml/2006/table">
            <a:tbl>
              <a:tblPr firstRow="1" bandRow="1">
                <a:tableStyleId>{5C22544A-7EE6-4342-B048-85BDC9FD1C3A}</a:tableStyleId>
              </a:tblPr>
              <a:tblGrid>
                <a:gridCol w="1611518">
                  <a:extLst>
                    <a:ext uri="{9D8B030D-6E8A-4147-A177-3AD203B41FA5}">
                      <a16:colId xmlns:a16="http://schemas.microsoft.com/office/drawing/2014/main" val="1339173765"/>
                    </a:ext>
                  </a:extLst>
                </a:gridCol>
                <a:gridCol w="3232087">
                  <a:extLst>
                    <a:ext uri="{9D8B030D-6E8A-4147-A177-3AD203B41FA5}">
                      <a16:colId xmlns:a16="http://schemas.microsoft.com/office/drawing/2014/main" val="188461288"/>
                    </a:ext>
                  </a:extLst>
                </a:gridCol>
                <a:gridCol w="4390930">
                  <a:extLst>
                    <a:ext uri="{9D8B030D-6E8A-4147-A177-3AD203B41FA5}">
                      <a16:colId xmlns:a16="http://schemas.microsoft.com/office/drawing/2014/main" val="2614718173"/>
                    </a:ext>
                  </a:extLst>
                </a:gridCol>
              </a:tblGrid>
              <a:tr h="370840">
                <a:tc>
                  <a:txBody>
                    <a:bodyPr/>
                    <a:lstStyle/>
                    <a:p>
                      <a:pPr algn="ctr"/>
                      <a:r>
                        <a:rPr lang="en-US" dirty="0"/>
                        <a:t>Flag</a:t>
                      </a:r>
                    </a:p>
                  </a:txBody>
                  <a:tcPr/>
                </a:tc>
                <a:tc>
                  <a:txBody>
                    <a:bodyPr/>
                    <a:lstStyle/>
                    <a:p>
                      <a:pPr algn="ctr"/>
                      <a:r>
                        <a:rPr lang="en-US" dirty="0"/>
                        <a:t>Meaning</a:t>
                      </a:r>
                    </a:p>
                  </a:txBody>
                  <a:tcPr/>
                </a:tc>
                <a:tc>
                  <a:txBody>
                    <a:bodyPr/>
                    <a:lstStyle/>
                    <a:p>
                      <a:pPr algn="ctr"/>
                      <a:r>
                        <a:rPr lang="en-US" dirty="0"/>
                        <a:t>Binary</a:t>
                      </a:r>
                    </a:p>
                  </a:txBody>
                  <a:tcPr/>
                </a:tc>
                <a:extLst>
                  <a:ext uri="{0D108BD9-81ED-4DB2-BD59-A6C34878D82A}">
                    <a16:rowId xmlns:a16="http://schemas.microsoft.com/office/drawing/2014/main" val="1484747724"/>
                  </a:ext>
                </a:extLst>
              </a:tr>
              <a:tr h="370840">
                <a:tc>
                  <a:txBody>
                    <a:bodyPr/>
                    <a:lstStyle/>
                    <a:p>
                      <a:r>
                        <a:rPr lang="en-US" dirty="0">
                          <a:latin typeface="Consolas" panose="020B0609020204030204" pitchFamily="49" charset="0"/>
                        </a:rPr>
                        <a:t>ios::in</a:t>
                      </a:r>
                    </a:p>
                  </a:txBody>
                  <a:tcPr/>
                </a:tc>
                <a:tc>
                  <a:txBody>
                    <a:bodyPr/>
                    <a:lstStyle/>
                    <a:p>
                      <a:r>
                        <a:rPr lang="en-US" dirty="0"/>
                        <a:t>Open for input (reading)</a:t>
                      </a:r>
                    </a:p>
                  </a:txBody>
                  <a:tcPr/>
                </a:tc>
                <a:tc>
                  <a:txBody>
                    <a:bodyPr/>
                    <a:lstStyle/>
                    <a:p>
                      <a:r>
                        <a:rPr lang="en-US" dirty="0"/>
                        <a:t>00000000000000000000000000000001</a:t>
                      </a:r>
                    </a:p>
                  </a:txBody>
                  <a:tcPr/>
                </a:tc>
                <a:extLst>
                  <a:ext uri="{0D108BD9-81ED-4DB2-BD59-A6C34878D82A}">
                    <a16:rowId xmlns:a16="http://schemas.microsoft.com/office/drawing/2014/main" val="2932964110"/>
                  </a:ext>
                </a:extLst>
              </a:tr>
              <a:tr h="370840">
                <a:tc>
                  <a:txBody>
                    <a:bodyPr/>
                    <a:lstStyle/>
                    <a:p>
                      <a:r>
                        <a:rPr lang="en-US" dirty="0">
                          <a:latin typeface="Consolas" panose="020B0609020204030204" pitchFamily="49" charset="0"/>
                        </a:rPr>
                        <a:t>ios::out</a:t>
                      </a:r>
                    </a:p>
                  </a:txBody>
                  <a:tcPr/>
                </a:tc>
                <a:tc>
                  <a:txBody>
                    <a:bodyPr/>
                    <a:lstStyle/>
                    <a:p>
                      <a:r>
                        <a:rPr lang="en-US" dirty="0"/>
                        <a:t>Open for output (writing)</a:t>
                      </a:r>
                    </a:p>
                  </a:txBody>
                  <a:tcPr/>
                </a:tc>
                <a:tc>
                  <a:txBody>
                    <a:bodyPr/>
                    <a:lstStyle/>
                    <a:p>
                      <a:r>
                        <a:rPr lang="en-US" dirty="0"/>
                        <a:t>00000000000000000000000000000010</a:t>
                      </a:r>
                    </a:p>
                  </a:txBody>
                  <a:tcPr/>
                </a:tc>
                <a:extLst>
                  <a:ext uri="{0D108BD9-81ED-4DB2-BD59-A6C34878D82A}">
                    <a16:rowId xmlns:a16="http://schemas.microsoft.com/office/drawing/2014/main" val="1697142682"/>
                  </a:ext>
                </a:extLst>
              </a:tr>
              <a:tr h="370840">
                <a:tc>
                  <a:txBody>
                    <a:bodyPr/>
                    <a:lstStyle/>
                    <a:p>
                      <a:r>
                        <a:rPr lang="en-US" dirty="0">
                          <a:latin typeface="Consolas" panose="020B0609020204030204" pitchFamily="49" charset="0"/>
                        </a:rPr>
                        <a:t>ios::ate</a:t>
                      </a:r>
                    </a:p>
                  </a:txBody>
                  <a:tcPr/>
                </a:tc>
                <a:tc>
                  <a:txBody>
                    <a:bodyPr/>
                    <a:lstStyle/>
                    <a:p>
                      <a:r>
                        <a:rPr lang="en-US" dirty="0"/>
                        <a:t>Open at end</a:t>
                      </a:r>
                    </a:p>
                  </a:txBody>
                  <a:tcPr/>
                </a:tc>
                <a:tc>
                  <a:txBody>
                    <a:bodyPr/>
                    <a:lstStyle/>
                    <a:p>
                      <a:r>
                        <a:rPr lang="en-US" dirty="0"/>
                        <a:t>00000000000000000000000000000100</a:t>
                      </a:r>
                    </a:p>
                  </a:txBody>
                  <a:tcPr/>
                </a:tc>
                <a:extLst>
                  <a:ext uri="{0D108BD9-81ED-4DB2-BD59-A6C34878D82A}">
                    <a16:rowId xmlns:a16="http://schemas.microsoft.com/office/drawing/2014/main" val="3116303626"/>
                  </a:ext>
                </a:extLst>
              </a:tr>
              <a:tr h="370840">
                <a:tc>
                  <a:txBody>
                    <a:bodyPr/>
                    <a:lstStyle/>
                    <a:p>
                      <a:r>
                        <a:rPr lang="en-US" dirty="0">
                          <a:latin typeface="Consolas" panose="020B0609020204030204" pitchFamily="49" charset="0"/>
                        </a:rPr>
                        <a:t>ios::app</a:t>
                      </a:r>
                    </a:p>
                  </a:txBody>
                  <a:tcPr/>
                </a:tc>
                <a:tc>
                  <a:txBody>
                    <a:bodyPr/>
                    <a:lstStyle/>
                    <a:p>
                      <a:r>
                        <a:rPr lang="en-US" dirty="0"/>
                        <a:t>Append data to the existing</a:t>
                      </a:r>
                    </a:p>
                  </a:txBody>
                  <a:tcPr/>
                </a:tc>
                <a:tc>
                  <a:txBody>
                    <a:bodyPr/>
                    <a:lstStyle/>
                    <a:p>
                      <a:r>
                        <a:rPr lang="en-US" dirty="0"/>
                        <a:t>00000000000000000000000000001000</a:t>
                      </a:r>
                    </a:p>
                  </a:txBody>
                  <a:tcPr/>
                </a:tc>
                <a:extLst>
                  <a:ext uri="{0D108BD9-81ED-4DB2-BD59-A6C34878D82A}">
                    <a16:rowId xmlns:a16="http://schemas.microsoft.com/office/drawing/2014/main" val="2630090041"/>
                  </a:ext>
                </a:extLst>
              </a:tr>
              <a:tr h="370840">
                <a:tc>
                  <a:txBody>
                    <a:bodyPr/>
                    <a:lstStyle/>
                    <a:p>
                      <a:r>
                        <a:rPr lang="en-US" dirty="0">
                          <a:latin typeface="Consolas" panose="020B0609020204030204" pitchFamily="49" charset="0"/>
                        </a:rPr>
                        <a:t>ios::trunc</a:t>
                      </a:r>
                    </a:p>
                  </a:txBody>
                  <a:tcPr/>
                </a:tc>
                <a:tc>
                  <a:txBody>
                    <a:bodyPr/>
                    <a:lstStyle/>
                    <a:p>
                      <a:r>
                        <a:rPr lang="en-US" dirty="0"/>
                        <a:t>Truncate (delete) existing data</a:t>
                      </a:r>
                    </a:p>
                  </a:txBody>
                  <a:tcPr/>
                </a:tc>
                <a:tc>
                  <a:txBody>
                    <a:bodyPr/>
                    <a:lstStyle/>
                    <a:p>
                      <a:r>
                        <a:rPr lang="en-US" dirty="0"/>
                        <a:t>00000000000000000000000000010000</a:t>
                      </a:r>
                    </a:p>
                  </a:txBody>
                  <a:tcPr/>
                </a:tc>
                <a:extLst>
                  <a:ext uri="{0D108BD9-81ED-4DB2-BD59-A6C34878D82A}">
                    <a16:rowId xmlns:a16="http://schemas.microsoft.com/office/drawing/2014/main" val="1129266062"/>
                  </a:ext>
                </a:extLst>
              </a:tr>
              <a:tr h="370840">
                <a:tc>
                  <a:txBody>
                    <a:bodyPr/>
                    <a:lstStyle/>
                    <a:p>
                      <a:r>
                        <a:rPr lang="en-US" dirty="0">
                          <a:latin typeface="Consolas" panose="020B0609020204030204" pitchFamily="49" charset="0"/>
                        </a:rPr>
                        <a:t>ios::binary</a:t>
                      </a:r>
                    </a:p>
                  </a:txBody>
                  <a:tcPr/>
                </a:tc>
                <a:tc>
                  <a:txBody>
                    <a:bodyPr/>
                    <a:lstStyle/>
                    <a:p>
                      <a:r>
                        <a:rPr lang="en-US" dirty="0"/>
                        <a:t>Open in binary mode</a:t>
                      </a:r>
                    </a:p>
                  </a:txBody>
                  <a:tcPr/>
                </a:tc>
                <a:tc>
                  <a:txBody>
                    <a:bodyPr/>
                    <a:lstStyle/>
                    <a:p>
                      <a:r>
                        <a:rPr lang="en-US" dirty="0"/>
                        <a:t>00000000000000000000000000100000</a:t>
                      </a:r>
                    </a:p>
                  </a:txBody>
                  <a:tcPr/>
                </a:tc>
                <a:extLst>
                  <a:ext uri="{0D108BD9-81ED-4DB2-BD59-A6C34878D82A}">
                    <a16:rowId xmlns:a16="http://schemas.microsoft.com/office/drawing/2014/main" val="1944797000"/>
                  </a:ext>
                </a:extLst>
              </a:tr>
            </a:tbl>
          </a:graphicData>
        </a:graphic>
      </p:graphicFrame>
    </p:spTree>
    <p:extLst>
      <p:ext uri="{BB962C8B-B14F-4D97-AF65-F5344CB8AC3E}">
        <p14:creationId xmlns:p14="http://schemas.microsoft.com/office/powerpoint/2010/main" val="4084539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BFF1D2-0DD8-854E-E41A-3BD12C191871}"/>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8C17C8CE-A3CF-15C1-580E-595F33D1F721}"/>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Bitwise-and &amp; bitwise-or:</a:t>
            </a:r>
            <a:br>
              <a:rPr lang="en-US" dirty="0"/>
            </a:br>
            <a:r>
              <a:rPr lang="en-US" dirty="0"/>
              <a:t>Managing bit vectors</a:t>
            </a:r>
          </a:p>
        </p:txBody>
      </p:sp>
      <p:graphicFrame>
        <p:nvGraphicFramePr>
          <p:cNvPr id="7" name="Content Placeholder 6">
            <a:extLst>
              <a:ext uri="{FF2B5EF4-FFF2-40B4-BE49-F238E27FC236}">
                <a16:creationId xmlns:a16="http://schemas.microsoft.com/office/drawing/2014/main" id="{27284757-CC50-05DB-C878-E671D92D3047}"/>
              </a:ext>
            </a:extLst>
          </p:cNvPr>
          <p:cNvGraphicFramePr>
            <a:graphicFrameLocks noGrp="1"/>
          </p:cNvGraphicFramePr>
          <p:nvPr>
            <p:ph sz="half" idx="1"/>
            <p:custDataLst>
              <p:tags r:id="rId2"/>
            </p:custDataLst>
            <p:extLst>
              <p:ext uri="{D42A27DB-BD31-4B8C-83A1-F6EECF244321}">
                <p14:modId xmlns:p14="http://schemas.microsoft.com/office/powerpoint/2010/main" val="949917736"/>
              </p:ext>
            </p:extLst>
          </p:nvPr>
        </p:nvGraphicFramePr>
        <p:xfrm>
          <a:off x="1581150" y="2638425"/>
          <a:ext cx="4271961" cy="1554480"/>
        </p:xfrm>
        <a:graphic>
          <a:graphicData uri="http://schemas.openxmlformats.org/drawingml/2006/table">
            <a:tbl>
              <a:tblPr firstRow="1" bandRow="1">
                <a:tableStyleId>{5C22544A-7EE6-4342-B048-85BDC9FD1C3A}</a:tableStyleId>
              </a:tblPr>
              <a:tblGrid>
                <a:gridCol w="1423987">
                  <a:extLst>
                    <a:ext uri="{9D8B030D-6E8A-4147-A177-3AD203B41FA5}">
                      <a16:colId xmlns:a16="http://schemas.microsoft.com/office/drawing/2014/main" val="1012492946"/>
                    </a:ext>
                  </a:extLst>
                </a:gridCol>
                <a:gridCol w="1423987">
                  <a:extLst>
                    <a:ext uri="{9D8B030D-6E8A-4147-A177-3AD203B41FA5}">
                      <a16:colId xmlns:a16="http://schemas.microsoft.com/office/drawing/2014/main" val="2898198231"/>
                    </a:ext>
                  </a:extLst>
                </a:gridCol>
                <a:gridCol w="1423987">
                  <a:extLst>
                    <a:ext uri="{9D8B030D-6E8A-4147-A177-3AD203B41FA5}">
                      <a16:colId xmlns:a16="http://schemas.microsoft.com/office/drawing/2014/main" val="693718885"/>
                    </a:ext>
                  </a:extLst>
                </a:gridCol>
              </a:tblGrid>
              <a:tr h="310896">
                <a:tc>
                  <a:txBody>
                    <a:bodyPr/>
                    <a:lstStyle/>
                    <a:p>
                      <a:pPr algn="ctr"/>
                      <a:r>
                        <a:rPr lang="en-US" sz="1400" dirty="0"/>
                        <a:t>a</a:t>
                      </a:r>
                    </a:p>
                  </a:txBody>
                  <a:tcPr/>
                </a:tc>
                <a:tc>
                  <a:txBody>
                    <a:bodyPr/>
                    <a:lstStyle/>
                    <a:p>
                      <a:pPr algn="ctr"/>
                      <a:r>
                        <a:rPr lang="en-US" sz="1400" dirty="0"/>
                        <a:t>b</a:t>
                      </a:r>
                    </a:p>
                  </a:txBody>
                  <a:tcPr/>
                </a:tc>
                <a:tc>
                  <a:txBody>
                    <a:bodyPr/>
                    <a:lstStyle/>
                    <a:p>
                      <a:pPr algn="ctr"/>
                      <a:r>
                        <a:rPr lang="en-US" sz="1400" dirty="0"/>
                        <a:t>a | b</a:t>
                      </a:r>
                    </a:p>
                  </a:txBody>
                  <a:tcPr/>
                </a:tc>
                <a:extLst>
                  <a:ext uri="{0D108BD9-81ED-4DB2-BD59-A6C34878D82A}">
                    <a16:rowId xmlns:a16="http://schemas.microsoft.com/office/drawing/2014/main" val="3896415093"/>
                  </a:ext>
                </a:extLst>
              </a:tr>
              <a:tr h="310896">
                <a:tc>
                  <a:txBody>
                    <a:bodyPr/>
                    <a:lstStyle/>
                    <a:p>
                      <a:pPr algn="ctr"/>
                      <a:r>
                        <a:rPr lang="en-US" sz="1400" dirty="0"/>
                        <a:t>0</a:t>
                      </a:r>
                    </a:p>
                  </a:txBody>
                  <a:tcPr/>
                </a:tc>
                <a:tc>
                  <a:txBody>
                    <a:bodyPr/>
                    <a:lstStyle/>
                    <a:p>
                      <a:pPr algn="ctr"/>
                      <a:r>
                        <a:rPr lang="en-US" sz="1400" dirty="0"/>
                        <a:t>0</a:t>
                      </a:r>
                    </a:p>
                  </a:txBody>
                  <a:tcPr/>
                </a:tc>
                <a:tc>
                  <a:txBody>
                    <a:bodyPr/>
                    <a:lstStyle/>
                    <a:p>
                      <a:pPr algn="ctr"/>
                      <a:r>
                        <a:rPr lang="en-US" sz="1400" dirty="0"/>
                        <a:t>0</a:t>
                      </a:r>
                    </a:p>
                  </a:txBody>
                  <a:tcPr/>
                </a:tc>
                <a:extLst>
                  <a:ext uri="{0D108BD9-81ED-4DB2-BD59-A6C34878D82A}">
                    <a16:rowId xmlns:a16="http://schemas.microsoft.com/office/drawing/2014/main" val="922140607"/>
                  </a:ext>
                </a:extLst>
              </a:tr>
              <a:tr h="310896">
                <a:tc>
                  <a:txBody>
                    <a:bodyPr/>
                    <a:lstStyle/>
                    <a:p>
                      <a:pPr algn="ctr"/>
                      <a:r>
                        <a:rPr lang="en-US" sz="1400" dirty="0"/>
                        <a:t>0</a:t>
                      </a:r>
                    </a:p>
                  </a:txBody>
                  <a:tcPr/>
                </a:tc>
                <a:tc>
                  <a:txBody>
                    <a:bodyPr/>
                    <a:lstStyle/>
                    <a:p>
                      <a:pPr algn="ctr"/>
                      <a:r>
                        <a:rPr lang="en-US" sz="1400" dirty="0"/>
                        <a:t>1</a:t>
                      </a:r>
                    </a:p>
                  </a:txBody>
                  <a:tcPr/>
                </a:tc>
                <a:tc>
                  <a:txBody>
                    <a:bodyPr/>
                    <a:lstStyle/>
                    <a:p>
                      <a:pPr algn="ctr"/>
                      <a:r>
                        <a:rPr lang="en-US" sz="1400" dirty="0"/>
                        <a:t>1</a:t>
                      </a:r>
                    </a:p>
                  </a:txBody>
                  <a:tcPr/>
                </a:tc>
                <a:extLst>
                  <a:ext uri="{0D108BD9-81ED-4DB2-BD59-A6C34878D82A}">
                    <a16:rowId xmlns:a16="http://schemas.microsoft.com/office/drawing/2014/main" val="2375502398"/>
                  </a:ext>
                </a:extLst>
              </a:tr>
              <a:tr h="310896">
                <a:tc>
                  <a:txBody>
                    <a:bodyPr/>
                    <a:lstStyle/>
                    <a:p>
                      <a:pPr algn="ctr"/>
                      <a:r>
                        <a:rPr lang="en-US" sz="1400" dirty="0"/>
                        <a:t>1</a:t>
                      </a:r>
                    </a:p>
                  </a:txBody>
                  <a:tcPr/>
                </a:tc>
                <a:tc>
                  <a:txBody>
                    <a:bodyPr/>
                    <a:lstStyle/>
                    <a:p>
                      <a:pPr algn="ctr"/>
                      <a:r>
                        <a:rPr lang="en-US" sz="1400" dirty="0"/>
                        <a:t>0</a:t>
                      </a:r>
                    </a:p>
                  </a:txBody>
                  <a:tcPr/>
                </a:tc>
                <a:tc>
                  <a:txBody>
                    <a:bodyPr/>
                    <a:lstStyle/>
                    <a:p>
                      <a:pPr algn="ctr"/>
                      <a:r>
                        <a:rPr lang="en-US" sz="1400" dirty="0"/>
                        <a:t>1</a:t>
                      </a:r>
                    </a:p>
                  </a:txBody>
                  <a:tcPr/>
                </a:tc>
                <a:extLst>
                  <a:ext uri="{0D108BD9-81ED-4DB2-BD59-A6C34878D82A}">
                    <a16:rowId xmlns:a16="http://schemas.microsoft.com/office/drawing/2014/main" val="2437138116"/>
                  </a:ext>
                </a:extLst>
              </a:tr>
              <a:tr h="310896">
                <a:tc>
                  <a:txBody>
                    <a:bodyPr/>
                    <a:lstStyle/>
                    <a:p>
                      <a:pPr algn="ctr"/>
                      <a:r>
                        <a:rPr lang="en-US" sz="1400" dirty="0"/>
                        <a:t>1</a:t>
                      </a:r>
                    </a:p>
                  </a:txBody>
                  <a:tcPr/>
                </a:tc>
                <a:tc>
                  <a:txBody>
                    <a:bodyPr/>
                    <a:lstStyle/>
                    <a:p>
                      <a:pPr algn="ctr"/>
                      <a:r>
                        <a:rPr lang="en-US" sz="1400" dirty="0"/>
                        <a:t>1</a:t>
                      </a:r>
                    </a:p>
                  </a:txBody>
                  <a:tcPr/>
                </a:tc>
                <a:tc>
                  <a:txBody>
                    <a:bodyPr/>
                    <a:lstStyle/>
                    <a:p>
                      <a:pPr algn="ctr"/>
                      <a:r>
                        <a:rPr lang="en-US" sz="1400" dirty="0"/>
                        <a:t>1</a:t>
                      </a:r>
                    </a:p>
                  </a:txBody>
                  <a:tcPr/>
                </a:tc>
                <a:extLst>
                  <a:ext uri="{0D108BD9-81ED-4DB2-BD59-A6C34878D82A}">
                    <a16:rowId xmlns:a16="http://schemas.microsoft.com/office/drawing/2014/main" val="659787637"/>
                  </a:ext>
                </a:extLst>
              </a:tr>
            </a:tbl>
          </a:graphicData>
        </a:graphic>
      </p:graphicFrame>
      <p:graphicFrame>
        <p:nvGraphicFramePr>
          <p:cNvPr id="8" name="Content Placeholder 7">
            <a:extLst>
              <a:ext uri="{FF2B5EF4-FFF2-40B4-BE49-F238E27FC236}">
                <a16:creationId xmlns:a16="http://schemas.microsoft.com/office/drawing/2014/main" id="{D185E7C2-58A6-D114-CB01-1950445D2DF5}"/>
              </a:ext>
            </a:extLst>
          </p:cNvPr>
          <p:cNvGraphicFramePr>
            <a:graphicFrameLocks noGrp="1"/>
          </p:cNvGraphicFramePr>
          <p:nvPr>
            <p:ph sz="half" idx="2"/>
            <p:custDataLst>
              <p:tags r:id="rId3"/>
            </p:custDataLst>
            <p:extLst>
              <p:ext uri="{D42A27DB-BD31-4B8C-83A1-F6EECF244321}">
                <p14:modId xmlns:p14="http://schemas.microsoft.com/office/powerpoint/2010/main" val="3667143665"/>
              </p:ext>
            </p:extLst>
          </p:nvPr>
        </p:nvGraphicFramePr>
        <p:xfrm>
          <a:off x="6338888" y="2638425"/>
          <a:ext cx="4270374" cy="1554480"/>
        </p:xfrm>
        <a:graphic>
          <a:graphicData uri="http://schemas.openxmlformats.org/drawingml/2006/table">
            <a:tbl>
              <a:tblPr firstRow="1" bandRow="1">
                <a:tableStyleId>{5C22544A-7EE6-4342-B048-85BDC9FD1C3A}</a:tableStyleId>
              </a:tblPr>
              <a:tblGrid>
                <a:gridCol w="1423458">
                  <a:extLst>
                    <a:ext uri="{9D8B030D-6E8A-4147-A177-3AD203B41FA5}">
                      <a16:colId xmlns:a16="http://schemas.microsoft.com/office/drawing/2014/main" val="1159424291"/>
                    </a:ext>
                  </a:extLst>
                </a:gridCol>
                <a:gridCol w="1423458">
                  <a:extLst>
                    <a:ext uri="{9D8B030D-6E8A-4147-A177-3AD203B41FA5}">
                      <a16:colId xmlns:a16="http://schemas.microsoft.com/office/drawing/2014/main" val="1659746110"/>
                    </a:ext>
                  </a:extLst>
                </a:gridCol>
                <a:gridCol w="1423458">
                  <a:extLst>
                    <a:ext uri="{9D8B030D-6E8A-4147-A177-3AD203B41FA5}">
                      <a16:colId xmlns:a16="http://schemas.microsoft.com/office/drawing/2014/main" val="988813027"/>
                    </a:ext>
                  </a:extLst>
                </a:gridCol>
              </a:tblGrid>
              <a:tr h="310896">
                <a:tc>
                  <a:txBody>
                    <a:bodyPr/>
                    <a:lstStyle/>
                    <a:p>
                      <a:pPr algn="ctr"/>
                      <a:r>
                        <a:rPr lang="en-US" sz="1400" dirty="0"/>
                        <a:t>a</a:t>
                      </a:r>
                    </a:p>
                  </a:txBody>
                  <a:tcPr/>
                </a:tc>
                <a:tc>
                  <a:txBody>
                    <a:bodyPr/>
                    <a:lstStyle/>
                    <a:p>
                      <a:pPr algn="ctr"/>
                      <a:r>
                        <a:rPr lang="en-US" sz="1400" dirty="0"/>
                        <a:t>b</a:t>
                      </a:r>
                    </a:p>
                  </a:txBody>
                  <a:tcPr/>
                </a:tc>
                <a:tc>
                  <a:txBody>
                    <a:bodyPr/>
                    <a:lstStyle/>
                    <a:p>
                      <a:pPr algn="ctr"/>
                      <a:r>
                        <a:rPr lang="en-US" sz="1400" dirty="0"/>
                        <a:t>a &amp; b</a:t>
                      </a:r>
                    </a:p>
                  </a:txBody>
                  <a:tcPr/>
                </a:tc>
                <a:extLst>
                  <a:ext uri="{0D108BD9-81ED-4DB2-BD59-A6C34878D82A}">
                    <a16:rowId xmlns:a16="http://schemas.microsoft.com/office/drawing/2014/main" val="3255314329"/>
                  </a:ext>
                </a:extLst>
              </a:tr>
              <a:tr h="310896">
                <a:tc>
                  <a:txBody>
                    <a:bodyPr/>
                    <a:lstStyle/>
                    <a:p>
                      <a:pPr algn="ctr"/>
                      <a:r>
                        <a:rPr lang="en-US" sz="1400" dirty="0"/>
                        <a:t>0</a:t>
                      </a:r>
                    </a:p>
                  </a:txBody>
                  <a:tcPr/>
                </a:tc>
                <a:tc>
                  <a:txBody>
                    <a:bodyPr/>
                    <a:lstStyle/>
                    <a:p>
                      <a:pPr algn="ctr"/>
                      <a:r>
                        <a:rPr lang="en-US" sz="1400" dirty="0"/>
                        <a:t>0</a:t>
                      </a:r>
                    </a:p>
                  </a:txBody>
                  <a:tcPr/>
                </a:tc>
                <a:tc>
                  <a:txBody>
                    <a:bodyPr/>
                    <a:lstStyle/>
                    <a:p>
                      <a:pPr algn="ctr"/>
                      <a:r>
                        <a:rPr lang="en-US" sz="1400" dirty="0"/>
                        <a:t>0</a:t>
                      </a:r>
                    </a:p>
                  </a:txBody>
                  <a:tcPr/>
                </a:tc>
                <a:extLst>
                  <a:ext uri="{0D108BD9-81ED-4DB2-BD59-A6C34878D82A}">
                    <a16:rowId xmlns:a16="http://schemas.microsoft.com/office/drawing/2014/main" val="3968695189"/>
                  </a:ext>
                </a:extLst>
              </a:tr>
              <a:tr h="310896">
                <a:tc>
                  <a:txBody>
                    <a:bodyPr/>
                    <a:lstStyle/>
                    <a:p>
                      <a:pPr algn="ctr"/>
                      <a:r>
                        <a:rPr lang="en-US" sz="1400" dirty="0"/>
                        <a:t>0</a:t>
                      </a:r>
                    </a:p>
                  </a:txBody>
                  <a:tcPr/>
                </a:tc>
                <a:tc>
                  <a:txBody>
                    <a:bodyPr/>
                    <a:lstStyle/>
                    <a:p>
                      <a:pPr algn="ctr"/>
                      <a:r>
                        <a:rPr lang="en-US" sz="1400" dirty="0"/>
                        <a:t>1</a:t>
                      </a:r>
                    </a:p>
                  </a:txBody>
                  <a:tcPr/>
                </a:tc>
                <a:tc>
                  <a:txBody>
                    <a:bodyPr/>
                    <a:lstStyle/>
                    <a:p>
                      <a:pPr algn="ctr"/>
                      <a:r>
                        <a:rPr lang="en-US" sz="1400" dirty="0"/>
                        <a:t>0</a:t>
                      </a:r>
                    </a:p>
                  </a:txBody>
                  <a:tcPr/>
                </a:tc>
                <a:extLst>
                  <a:ext uri="{0D108BD9-81ED-4DB2-BD59-A6C34878D82A}">
                    <a16:rowId xmlns:a16="http://schemas.microsoft.com/office/drawing/2014/main" val="687825766"/>
                  </a:ext>
                </a:extLst>
              </a:tr>
              <a:tr h="310896">
                <a:tc>
                  <a:txBody>
                    <a:bodyPr/>
                    <a:lstStyle/>
                    <a:p>
                      <a:pPr algn="ctr"/>
                      <a:r>
                        <a:rPr lang="en-US" sz="1400" dirty="0"/>
                        <a:t>1</a:t>
                      </a:r>
                    </a:p>
                  </a:txBody>
                  <a:tcPr/>
                </a:tc>
                <a:tc>
                  <a:txBody>
                    <a:bodyPr/>
                    <a:lstStyle/>
                    <a:p>
                      <a:pPr algn="ctr"/>
                      <a:r>
                        <a:rPr lang="en-US" sz="1400" dirty="0"/>
                        <a:t>0</a:t>
                      </a:r>
                    </a:p>
                  </a:txBody>
                  <a:tcPr/>
                </a:tc>
                <a:tc>
                  <a:txBody>
                    <a:bodyPr/>
                    <a:lstStyle/>
                    <a:p>
                      <a:pPr algn="ctr"/>
                      <a:r>
                        <a:rPr lang="en-US" sz="1400" dirty="0"/>
                        <a:t>0</a:t>
                      </a:r>
                    </a:p>
                  </a:txBody>
                  <a:tcPr/>
                </a:tc>
                <a:extLst>
                  <a:ext uri="{0D108BD9-81ED-4DB2-BD59-A6C34878D82A}">
                    <a16:rowId xmlns:a16="http://schemas.microsoft.com/office/drawing/2014/main" val="1337893602"/>
                  </a:ext>
                </a:extLst>
              </a:tr>
              <a:tr h="310896">
                <a:tc>
                  <a:txBody>
                    <a:bodyPr/>
                    <a:lstStyle/>
                    <a:p>
                      <a:pPr algn="ctr"/>
                      <a:r>
                        <a:rPr lang="en-US" sz="1400" dirty="0"/>
                        <a:t>1</a:t>
                      </a:r>
                    </a:p>
                  </a:txBody>
                  <a:tcPr/>
                </a:tc>
                <a:tc>
                  <a:txBody>
                    <a:bodyPr/>
                    <a:lstStyle/>
                    <a:p>
                      <a:pPr algn="ctr"/>
                      <a:r>
                        <a:rPr lang="en-US" sz="1400" dirty="0"/>
                        <a:t>1</a:t>
                      </a:r>
                    </a:p>
                  </a:txBody>
                  <a:tcPr/>
                </a:tc>
                <a:tc>
                  <a:txBody>
                    <a:bodyPr/>
                    <a:lstStyle/>
                    <a:p>
                      <a:pPr algn="ctr"/>
                      <a:r>
                        <a:rPr lang="en-US" sz="1400" dirty="0"/>
                        <a:t>1</a:t>
                      </a:r>
                    </a:p>
                  </a:txBody>
                  <a:tcPr/>
                </a:tc>
                <a:extLst>
                  <a:ext uri="{0D108BD9-81ED-4DB2-BD59-A6C34878D82A}">
                    <a16:rowId xmlns:a16="http://schemas.microsoft.com/office/drawing/2014/main" val="2034830196"/>
                  </a:ext>
                </a:extLst>
              </a:tr>
            </a:tbl>
          </a:graphicData>
        </a:graphic>
      </p:graphicFrame>
      <p:pic>
        <p:nvPicPr>
          <p:cNvPr id="3" name="Content Placeholder 7">
            <a:extLst>
              <a:ext uri="{FF2B5EF4-FFF2-40B4-BE49-F238E27FC236}">
                <a16:creationId xmlns:a16="http://schemas.microsoft.com/office/drawing/2014/main" id="{299C5F3B-DCC8-C921-E16C-D564F31528A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63044" y="4490519"/>
            <a:ext cx="4710435" cy="1269133"/>
          </a:xfrm>
          <a:prstGeom prst="rect">
            <a:avLst/>
          </a:prstGeom>
        </p:spPr>
      </p:pic>
      <p:pic>
        <p:nvPicPr>
          <p:cNvPr id="4" name="Content Placeholder 9">
            <a:extLst>
              <a:ext uri="{FF2B5EF4-FFF2-40B4-BE49-F238E27FC236}">
                <a16:creationId xmlns:a16="http://schemas.microsoft.com/office/drawing/2014/main" id="{0ED87AC4-DF68-0E08-E19C-6B1E5127E92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338316" y="4490519"/>
            <a:ext cx="4734843" cy="1269133"/>
          </a:xfrm>
          <a:prstGeom prst="rect">
            <a:avLst/>
          </a:prstGeom>
        </p:spPr>
      </p:pic>
    </p:spTree>
    <p:extLst>
      <p:ext uri="{BB962C8B-B14F-4D97-AF65-F5344CB8AC3E}">
        <p14:creationId xmlns:p14="http://schemas.microsoft.com/office/powerpoint/2010/main" val="2189569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D484A-10DE-ED74-A527-7BC35DB7C128}"/>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stream state flags</a:t>
            </a:r>
          </a:p>
        </p:txBody>
      </p:sp>
      <p:graphicFrame>
        <p:nvGraphicFramePr>
          <p:cNvPr id="4" name="Content Placeholder 3">
            <a:extLst>
              <a:ext uri="{FF2B5EF4-FFF2-40B4-BE49-F238E27FC236}">
                <a16:creationId xmlns:a16="http://schemas.microsoft.com/office/drawing/2014/main" id="{04E7A879-6D27-DA24-2F4B-E4CFA53AE798}"/>
              </a:ext>
            </a:extLst>
          </p:cNvPr>
          <p:cNvGraphicFramePr>
            <a:graphicFrameLocks noGrp="1"/>
          </p:cNvGraphicFramePr>
          <p:nvPr>
            <p:ph idx="1"/>
            <p:custDataLst>
              <p:tags r:id="rId2"/>
            </p:custDataLst>
            <p:extLst>
              <p:ext uri="{D42A27DB-BD31-4B8C-83A1-F6EECF244321}">
                <p14:modId xmlns:p14="http://schemas.microsoft.com/office/powerpoint/2010/main" val="3573054508"/>
              </p:ext>
            </p:extLst>
          </p:nvPr>
        </p:nvGraphicFramePr>
        <p:xfrm>
          <a:off x="2230438" y="2638425"/>
          <a:ext cx="7731123" cy="2494280"/>
        </p:xfrm>
        <a:graphic>
          <a:graphicData uri="http://schemas.openxmlformats.org/drawingml/2006/table">
            <a:tbl>
              <a:tblPr firstRow="1" bandRow="1">
                <a:tableStyleId>{5C22544A-7EE6-4342-B048-85BDC9FD1C3A}</a:tableStyleId>
              </a:tblPr>
              <a:tblGrid>
                <a:gridCol w="1156229">
                  <a:extLst>
                    <a:ext uri="{9D8B030D-6E8A-4147-A177-3AD203B41FA5}">
                      <a16:colId xmlns:a16="http://schemas.microsoft.com/office/drawing/2014/main" val="3134917672"/>
                    </a:ext>
                  </a:extLst>
                </a:gridCol>
                <a:gridCol w="1219200">
                  <a:extLst>
                    <a:ext uri="{9D8B030D-6E8A-4147-A177-3AD203B41FA5}">
                      <a16:colId xmlns:a16="http://schemas.microsoft.com/office/drawing/2014/main" val="3974941748"/>
                    </a:ext>
                  </a:extLst>
                </a:gridCol>
                <a:gridCol w="5355694">
                  <a:extLst>
                    <a:ext uri="{9D8B030D-6E8A-4147-A177-3AD203B41FA5}">
                      <a16:colId xmlns:a16="http://schemas.microsoft.com/office/drawing/2014/main" val="287381145"/>
                    </a:ext>
                  </a:extLst>
                </a:gridCol>
              </a:tblGrid>
              <a:tr h="370840">
                <a:tc>
                  <a:txBody>
                    <a:bodyPr/>
                    <a:lstStyle/>
                    <a:p>
                      <a:pPr algn="ctr"/>
                      <a:r>
                        <a:rPr lang="en-US" dirty="0"/>
                        <a:t>Flag</a:t>
                      </a:r>
                    </a:p>
                  </a:txBody>
                  <a:tcPr/>
                </a:tc>
                <a:tc>
                  <a:txBody>
                    <a:bodyPr/>
                    <a:lstStyle/>
                    <a:p>
                      <a:pPr algn="ctr"/>
                      <a:r>
                        <a:rPr lang="en-US" dirty="0"/>
                        <a:t>Function</a:t>
                      </a:r>
                    </a:p>
                  </a:txBody>
                  <a:tcPr/>
                </a:tc>
                <a:tc>
                  <a:txBody>
                    <a:bodyPr/>
                    <a:lstStyle/>
                    <a:p>
                      <a:pPr algn="ctr"/>
                      <a:r>
                        <a:rPr lang="en-US" dirty="0"/>
                        <a:t>Description</a:t>
                      </a:r>
                    </a:p>
                  </a:txBody>
                  <a:tcPr/>
                </a:tc>
                <a:extLst>
                  <a:ext uri="{0D108BD9-81ED-4DB2-BD59-A6C34878D82A}">
                    <a16:rowId xmlns:a16="http://schemas.microsoft.com/office/drawing/2014/main" val="2349293295"/>
                  </a:ext>
                </a:extLst>
              </a:tr>
              <a:tr h="370840">
                <a:tc>
                  <a:txBody>
                    <a:bodyPr/>
                    <a:lstStyle/>
                    <a:p>
                      <a:r>
                        <a:rPr lang="en-US" dirty="0">
                          <a:latin typeface="Consolas" panose="020B0609020204030204" pitchFamily="49" charset="0"/>
                        </a:rPr>
                        <a:t>goodbit</a:t>
                      </a:r>
                    </a:p>
                  </a:txBody>
                  <a:tcPr/>
                </a:tc>
                <a:tc>
                  <a:txBody>
                    <a:bodyPr/>
                    <a:lstStyle/>
                    <a:p>
                      <a:r>
                        <a:rPr lang="en-US" dirty="0">
                          <a:latin typeface="Consolas" panose="020B0609020204030204" pitchFamily="49" charset="0"/>
                        </a:rPr>
                        <a:t>good()</a:t>
                      </a:r>
                    </a:p>
                  </a:txBody>
                  <a:tcPr/>
                </a:tc>
                <a:tc>
                  <a:txBody>
                    <a:bodyPr/>
                    <a:lstStyle/>
                    <a:p>
                      <a:r>
                        <a:rPr lang="en-US" dirty="0"/>
                        <a:t>True (1): the file is healthy and ready for I/O</a:t>
                      </a:r>
                    </a:p>
                  </a:txBody>
                  <a:tcPr/>
                </a:tc>
                <a:extLst>
                  <a:ext uri="{0D108BD9-81ED-4DB2-BD59-A6C34878D82A}">
                    <a16:rowId xmlns:a16="http://schemas.microsoft.com/office/drawing/2014/main" val="1598065494"/>
                  </a:ext>
                </a:extLst>
              </a:tr>
              <a:tr h="370840">
                <a:tc>
                  <a:txBody>
                    <a:bodyPr/>
                    <a:lstStyle/>
                    <a:p>
                      <a:r>
                        <a:rPr lang="en-US" dirty="0">
                          <a:latin typeface="Consolas" panose="020B0609020204030204" pitchFamily="49" charset="0"/>
                        </a:rPr>
                        <a:t>eofbit</a:t>
                      </a:r>
                    </a:p>
                  </a:txBody>
                  <a:tcPr/>
                </a:tc>
                <a:tc>
                  <a:txBody>
                    <a:bodyPr/>
                    <a:lstStyle/>
                    <a:p>
                      <a:r>
                        <a:rPr lang="en-US" dirty="0">
                          <a:latin typeface="Consolas" panose="020B0609020204030204" pitchFamily="49" charset="0"/>
                        </a:rPr>
                        <a:t>eof()</a:t>
                      </a:r>
                    </a:p>
                  </a:txBody>
                  <a:tcPr/>
                </a:tc>
                <a:tc>
                  <a:txBody>
                    <a:bodyPr/>
                    <a:lstStyle/>
                    <a:p>
                      <a:r>
                        <a:rPr lang="en-US" dirty="0"/>
                        <a:t>True (1): the stream has read the end of the file</a:t>
                      </a:r>
                    </a:p>
                  </a:txBody>
                  <a:tcPr/>
                </a:tc>
                <a:extLst>
                  <a:ext uri="{0D108BD9-81ED-4DB2-BD59-A6C34878D82A}">
                    <a16:rowId xmlns:a16="http://schemas.microsoft.com/office/drawing/2014/main" val="4177408437"/>
                  </a:ext>
                </a:extLst>
              </a:tr>
              <a:tr h="370840">
                <a:tc>
                  <a:txBody>
                    <a:bodyPr/>
                    <a:lstStyle/>
                    <a:p>
                      <a:r>
                        <a:rPr lang="en-US" dirty="0">
                          <a:latin typeface="Consolas" panose="020B0609020204030204" pitchFamily="49" charset="0"/>
                        </a:rPr>
                        <a:t>failbit</a:t>
                      </a:r>
                    </a:p>
                  </a:txBody>
                  <a:tcPr/>
                </a:tc>
                <a:tc>
                  <a:txBody>
                    <a:bodyPr/>
                    <a:lstStyle/>
                    <a:p>
                      <a:r>
                        <a:rPr lang="en-US" dirty="0">
                          <a:latin typeface="Consolas" panose="020B0609020204030204" pitchFamily="49" charset="0"/>
                        </a:rPr>
                        <a:t>fail()</a:t>
                      </a:r>
                    </a:p>
                  </a:txBody>
                  <a:tcPr/>
                </a:tc>
                <a:tc>
                  <a:txBody>
                    <a:bodyPr/>
                    <a:lstStyle/>
                    <a:p>
                      <a:r>
                        <a:rPr lang="en-US" dirty="0"/>
                        <a:t>True (1): stream is at the end of file or encountered a “soft,” recoverable error</a:t>
                      </a:r>
                    </a:p>
                  </a:txBody>
                  <a:tcPr/>
                </a:tc>
                <a:extLst>
                  <a:ext uri="{0D108BD9-81ED-4DB2-BD59-A6C34878D82A}">
                    <a16:rowId xmlns:a16="http://schemas.microsoft.com/office/drawing/2014/main" val="565170595"/>
                  </a:ext>
                </a:extLst>
              </a:tr>
              <a:tr h="370840">
                <a:tc>
                  <a:txBody>
                    <a:bodyPr/>
                    <a:lstStyle/>
                    <a:p>
                      <a:r>
                        <a:rPr lang="en-US" dirty="0">
                          <a:latin typeface="Consolas" panose="020B0609020204030204" pitchFamily="49" charset="0"/>
                        </a:rPr>
                        <a:t>badbit</a:t>
                      </a:r>
                    </a:p>
                  </a:txBody>
                  <a:tcPr/>
                </a:tc>
                <a:tc>
                  <a:txBody>
                    <a:bodyPr/>
                    <a:lstStyle/>
                    <a:p>
                      <a:r>
                        <a:rPr lang="en-US" dirty="0">
                          <a:latin typeface="Consolas" panose="020B0609020204030204" pitchFamily="49" charset="0"/>
                        </a:rPr>
                        <a:t>bad()</a:t>
                      </a:r>
                    </a:p>
                  </a:txBody>
                  <a:tcPr/>
                </a:tc>
                <a:tc>
                  <a:txBody>
                    <a:bodyPr/>
                    <a:lstStyle/>
                    <a:p>
                      <a:r>
                        <a:rPr lang="en-US" dirty="0"/>
                        <a:t>True (1): stream is corrupt and unable to perform I/O</a:t>
                      </a:r>
                    </a:p>
                  </a:txBody>
                  <a:tcPr/>
                </a:tc>
                <a:extLst>
                  <a:ext uri="{0D108BD9-81ED-4DB2-BD59-A6C34878D82A}">
                    <a16:rowId xmlns:a16="http://schemas.microsoft.com/office/drawing/2014/main" val="2712332120"/>
                  </a:ext>
                </a:extLst>
              </a:tr>
              <a:tr h="370840">
                <a:tc>
                  <a:txBody>
                    <a:bodyPr/>
                    <a:lstStyle/>
                    <a:p>
                      <a:endParaRPr lang="en-US" dirty="0">
                        <a:latin typeface="Consolas" panose="020B0609020204030204" pitchFamily="49" charset="0"/>
                      </a:endParaRPr>
                    </a:p>
                  </a:txBody>
                  <a:tcPr/>
                </a:tc>
                <a:tc>
                  <a:txBody>
                    <a:bodyPr/>
                    <a:lstStyle/>
                    <a:p>
                      <a:r>
                        <a:rPr lang="en-US" dirty="0">
                          <a:latin typeface="Consolas" panose="020B0609020204030204" pitchFamily="49" charset="0"/>
                        </a:rPr>
                        <a:t>clear()</a:t>
                      </a:r>
                    </a:p>
                  </a:txBody>
                  <a:tcPr/>
                </a:tc>
                <a:tc>
                  <a:txBody>
                    <a:bodyPr/>
                    <a:lstStyle/>
                    <a:p>
                      <a:r>
                        <a:rPr lang="en-US" dirty="0"/>
                        <a:t>Sets goodbit to 1, zeros (resets) the other flags</a:t>
                      </a:r>
                    </a:p>
                  </a:txBody>
                  <a:tcPr/>
                </a:tc>
                <a:extLst>
                  <a:ext uri="{0D108BD9-81ED-4DB2-BD59-A6C34878D82A}">
                    <a16:rowId xmlns:a16="http://schemas.microsoft.com/office/drawing/2014/main" val="4056026858"/>
                  </a:ext>
                </a:extLst>
              </a:tr>
            </a:tbl>
          </a:graphicData>
        </a:graphic>
      </p:graphicFrame>
    </p:spTree>
    <p:extLst>
      <p:ext uri="{BB962C8B-B14F-4D97-AF65-F5344CB8AC3E}">
        <p14:creationId xmlns:p14="http://schemas.microsoft.com/office/powerpoint/2010/main" val="3372682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A4AD0-E304-BF5D-9D20-DEE9020D021C}"/>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Opening files</a:t>
            </a:r>
          </a:p>
        </p:txBody>
      </p:sp>
      <p:sp>
        <p:nvSpPr>
          <p:cNvPr id="3" name="Content Placeholder 2">
            <a:extLst>
              <a:ext uri="{FF2B5EF4-FFF2-40B4-BE49-F238E27FC236}">
                <a16:creationId xmlns:a16="http://schemas.microsoft.com/office/drawing/2014/main" id="{B6363978-B6DE-B511-BA5B-7CFE17389B26}"/>
              </a:ext>
            </a:extLst>
          </p:cNvPr>
          <p:cNvSpPr>
            <a:spLocks noGrp="1"/>
          </p:cNvSpPr>
          <p:nvPr>
            <p:ph idx="1"/>
            <p:custDataLst>
              <p:tags r:id="rId2"/>
            </p:custDataLst>
          </p:nvPr>
        </p:nvSpPr>
        <p:spPr>
          <a:xfrm>
            <a:off x="2231136" y="2507810"/>
            <a:ext cx="7729728" cy="3648546"/>
          </a:xfrm>
        </p:spPr>
        <p:txBody>
          <a:bodyPr>
            <a:normAutofit fontScale="92500" lnSpcReduction="10000"/>
          </a:bodyPr>
          <a:lstStyle/>
          <a:p>
            <a:r>
              <a:rPr lang="en-US" dirty="0">
                <a:latin typeface="Consolas" panose="020B0609020204030204" pitchFamily="49" charset="0"/>
              </a:rPr>
              <a:t>openmode mode = ios::in | ios::out | ios::app | ios::binary;</a:t>
            </a:r>
          </a:p>
          <a:p>
            <a:r>
              <a:rPr lang="en-US" dirty="0">
                <a:latin typeface="Consolas" panose="020B0609020204030204" pitchFamily="49" charset="0"/>
              </a:rPr>
              <a:t>= 00000000000000000000000000101011</a:t>
            </a:r>
          </a:p>
          <a:p>
            <a:pPr marL="0" indent="0">
              <a:buNone/>
            </a:pPr>
            <a:endParaRPr lang="en-US" dirty="0">
              <a:latin typeface="Consolas" panose="020B0609020204030204" pitchFamily="49" charset="0"/>
            </a:endParaRPr>
          </a:p>
          <a:p>
            <a:r>
              <a:rPr lang="en-US" dirty="0">
                <a:latin typeface="Consolas" panose="020B0609020204030204" pitchFamily="49" charset="0"/>
              </a:rPr>
              <a:t>ifstream(file_name, openmode mode = ios::in);</a:t>
            </a:r>
          </a:p>
          <a:p>
            <a:r>
              <a:rPr lang="en-US" dirty="0">
                <a:latin typeface="Consolas" panose="020B0609020204030204" pitchFamily="49" charset="0"/>
              </a:rPr>
              <a:t>ifstream();</a:t>
            </a:r>
          </a:p>
          <a:p>
            <a:r>
              <a:rPr lang="en-US" dirty="0">
                <a:latin typeface="Consolas" panose="020B0609020204030204" pitchFamily="49" charset="0"/>
              </a:rPr>
              <a:t>open(file_name, openmode mode = ios::in);</a:t>
            </a:r>
          </a:p>
          <a:p>
            <a:pPr marL="0" indent="0">
              <a:buNone/>
            </a:pPr>
            <a:endParaRPr lang="en-US" dirty="0">
              <a:latin typeface="Consolas" panose="020B0609020204030204" pitchFamily="49" charset="0"/>
            </a:endParaRPr>
          </a:p>
          <a:p>
            <a:r>
              <a:rPr lang="en-US" dirty="0">
                <a:latin typeface="Consolas" panose="020B0609020204030204" pitchFamily="49" charset="0"/>
              </a:rPr>
              <a:t>ofstream(file_name, openmode mode = ios::out);</a:t>
            </a:r>
          </a:p>
          <a:p>
            <a:r>
              <a:rPr lang="en-US" dirty="0">
                <a:latin typeface="Consolas" panose="020B0609020204030204" pitchFamily="49" charset="0"/>
              </a:rPr>
              <a:t>ofstream();</a:t>
            </a:r>
          </a:p>
          <a:p>
            <a:r>
              <a:rPr lang="en-US" dirty="0">
                <a:latin typeface="Consolas" panose="020B0609020204030204" pitchFamily="49" charset="0"/>
              </a:rPr>
              <a:t>open(file_name, openmode mode = ios::out);</a:t>
            </a:r>
          </a:p>
          <a:p>
            <a:endParaRPr lang="en-US" dirty="0"/>
          </a:p>
        </p:txBody>
      </p:sp>
    </p:spTree>
    <p:extLst>
      <p:ext uri="{BB962C8B-B14F-4D97-AF65-F5344CB8AC3E}">
        <p14:creationId xmlns:p14="http://schemas.microsoft.com/office/powerpoint/2010/main" val="2641774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79E96-F159-431A-8E33-B569B9B9BF01}"/>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Validating an open file</a:t>
            </a:r>
          </a:p>
        </p:txBody>
      </p:sp>
      <p:sp>
        <p:nvSpPr>
          <p:cNvPr id="3" name="Content Placeholder 2">
            <a:extLst>
              <a:ext uri="{FF2B5EF4-FFF2-40B4-BE49-F238E27FC236}">
                <a16:creationId xmlns:a16="http://schemas.microsoft.com/office/drawing/2014/main" id="{D2F22D5A-B827-33AB-9FCF-5BC2A909EB5D}"/>
              </a:ext>
            </a:extLst>
          </p:cNvPr>
          <p:cNvSpPr>
            <a:spLocks noGrp="1"/>
          </p:cNvSpPr>
          <p:nvPr>
            <p:ph sz="half" idx="1"/>
            <p:custDataLst>
              <p:tags r:id="rId2"/>
            </p:custDataLst>
          </p:nvPr>
        </p:nvSpPr>
        <p:spPr>
          <a:xfrm>
            <a:off x="1581912" y="2638044"/>
            <a:ext cx="4271771" cy="3101982"/>
          </a:xfrm>
        </p:spPr>
        <p:txBody>
          <a:bodyPr/>
          <a:lstStyle/>
          <a:p>
            <a:pPr marL="0" indent="0">
              <a:spcBef>
                <a:spcPts val="0"/>
              </a:spcBef>
              <a:buNone/>
            </a:pPr>
            <a:r>
              <a:rPr lang="en-US" dirty="0">
                <a:latin typeface="Consolas" panose="020B0609020204030204" pitchFamily="49" charset="0"/>
              </a:rPr>
              <a:t>ifstream file(file_name);</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if (! file.good())</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 open failed</a:t>
            </a:r>
          </a:p>
          <a:p>
            <a:pPr marL="0" indent="0">
              <a:spcBef>
                <a:spcPts val="0"/>
              </a:spcBef>
              <a:buNone/>
            </a:pPr>
            <a:r>
              <a:rPr lang="en-US" dirty="0">
                <a:latin typeface="Consolas" panose="020B0609020204030204" pitchFamily="49" charset="0"/>
              </a:rPr>
              <a:t>}</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 process the file</a:t>
            </a:r>
          </a:p>
        </p:txBody>
      </p:sp>
      <p:sp>
        <p:nvSpPr>
          <p:cNvPr id="4" name="Content Placeholder 3">
            <a:extLst>
              <a:ext uri="{FF2B5EF4-FFF2-40B4-BE49-F238E27FC236}">
                <a16:creationId xmlns:a16="http://schemas.microsoft.com/office/drawing/2014/main" id="{7BBE2ED1-152F-BA73-3415-BCD04ADAC8A1}"/>
              </a:ext>
            </a:extLst>
          </p:cNvPr>
          <p:cNvSpPr>
            <a:spLocks noGrp="1"/>
          </p:cNvSpPr>
          <p:nvPr>
            <p:ph sz="half" idx="2"/>
            <p:custDataLst>
              <p:tags r:id="rId3"/>
            </p:custDataLst>
          </p:nvPr>
        </p:nvSpPr>
        <p:spPr>
          <a:xfrm>
            <a:off x="6338315" y="2638044"/>
            <a:ext cx="4270247" cy="3101982"/>
          </a:xfrm>
        </p:spPr>
        <p:txBody>
          <a:bodyPr/>
          <a:lstStyle/>
          <a:p>
            <a:pPr marL="0" indent="0">
              <a:spcBef>
                <a:spcPts val="0"/>
              </a:spcBef>
              <a:buNone/>
            </a:pPr>
            <a:r>
              <a:rPr lang="en-US" dirty="0">
                <a:latin typeface="Consolas" panose="020B0609020204030204" pitchFamily="49" charset="0"/>
              </a:rPr>
              <a:t>ifstream file(file_name);</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if (file.good())</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 process the file</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else</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 open failed</a:t>
            </a:r>
          </a:p>
          <a:p>
            <a:pPr marL="0" indent="0">
              <a:spcBef>
                <a:spcPts val="0"/>
              </a:spcBef>
              <a:buNone/>
            </a:pPr>
            <a:r>
              <a:rPr lang="en-US" dirty="0">
                <a:latin typeface="Consolas" panose="020B0609020204030204" pitchFamily="49" charset="0"/>
              </a:rPr>
              <a:t>}</a:t>
            </a:r>
          </a:p>
        </p:txBody>
      </p:sp>
    </p:spTree>
    <p:extLst>
      <p:ext uri="{BB962C8B-B14F-4D97-AF65-F5344CB8AC3E}">
        <p14:creationId xmlns:p14="http://schemas.microsoft.com/office/powerpoint/2010/main" val="3026455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B2C3B-FE01-5950-572F-2E5F672A030A}"/>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Closing Files</a:t>
            </a:r>
          </a:p>
        </p:txBody>
      </p:sp>
      <p:sp>
        <p:nvSpPr>
          <p:cNvPr id="4" name="Content Placeholder 3">
            <a:extLst>
              <a:ext uri="{FF2B5EF4-FFF2-40B4-BE49-F238E27FC236}">
                <a16:creationId xmlns:a16="http://schemas.microsoft.com/office/drawing/2014/main" id="{6D102B27-4FF6-F297-6866-B6DC61BDF99C}"/>
              </a:ext>
            </a:extLst>
          </p:cNvPr>
          <p:cNvSpPr>
            <a:spLocks noGrp="1"/>
          </p:cNvSpPr>
          <p:nvPr>
            <p:ph sz="half" idx="1"/>
            <p:custDataLst>
              <p:tags r:id="rId2"/>
            </p:custDataLst>
          </p:nvPr>
        </p:nvSpPr>
        <p:spPr>
          <a:xfrm>
            <a:off x="1548143" y="2638043"/>
            <a:ext cx="4861710" cy="3255265"/>
          </a:xfrm>
        </p:spPr>
        <p:txBody>
          <a:bodyPr>
            <a:normAutofit/>
          </a:bodyPr>
          <a:lstStyle/>
          <a:p>
            <a:pPr>
              <a:spcBef>
                <a:spcPts val="0"/>
              </a:spcBef>
            </a:pPr>
            <a:r>
              <a:rPr lang="en-US" dirty="0">
                <a:latin typeface="Consolas" panose="020B0609020204030204" pitchFamily="49" charset="0"/>
              </a:rPr>
              <a:t>ifstream input(file_name);</a:t>
            </a:r>
          </a:p>
          <a:p>
            <a:pPr marL="0" indent="0">
              <a:spcBef>
                <a:spcPts val="0"/>
              </a:spcBef>
              <a:buNone/>
            </a:pPr>
            <a:r>
              <a:rPr lang="en-US" dirty="0">
                <a:latin typeface="Consolas" panose="020B0609020204030204" pitchFamily="49" charset="0"/>
              </a:rPr>
              <a:t>  // use the file</a:t>
            </a:r>
          </a:p>
          <a:p>
            <a:pPr marL="0" indent="0">
              <a:spcBef>
                <a:spcPts val="0"/>
              </a:spcBef>
              <a:buNone/>
            </a:pPr>
            <a:r>
              <a:rPr lang="en-US" dirty="0">
                <a:latin typeface="Consolas" panose="020B0609020204030204" pitchFamily="49" charset="0"/>
              </a:rPr>
              <a:t>  // "input" closed by destructor</a:t>
            </a:r>
          </a:p>
          <a:p>
            <a:pPr marL="0" indent="0">
              <a:spcBef>
                <a:spcPts val="0"/>
              </a:spcBef>
              <a:buNone/>
            </a:pPr>
            <a:endParaRPr lang="en-US" dirty="0">
              <a:latin typeface="Consolas" panose="020B0609020204030204" pitchFamily="49" charset="0"/>
            </a:endParaRPr>
          </a:p>
          <a:p>
            <a:pPr marL="0" indent="0">
              <a:spcBef>
                <a:spcPts val="0"/>
              </a:spcBef>
              <a:buNone/>
            </a:pPr>
            <a:endParaRPr lang="en-US" dirty="0">
              <a:latin typeface="Consolas" panose="020B0609020204030204" pitchFamily="49" charset="0"/>
            </a:endParaRPr>
          </a:p>
          <a:p>
            <a:pPr>
              <a:spcBef>
                <a:spcPts val="0"/>
              </a:spcBef>
            </a:pPr>
            <a:r>
              <a:rPr lang="en-US" dirty="0">
                <a:latin typeface="Consolas" panose="020B0609020204030204" pitchFamily="49" charset="0"/>
              </a:rPr>
              <a:t>while (....)</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      ifstream input(file_name);</a:t>
            </a:r>
          </a:p>
          <a:p>
            <a:pPr marL="0" indent="0">
              <a:spcBef>
                <a:spcPts val="0"/>
              </a:spcBef>
              <a:buNone/>
            </a:pPr>
            <a:r>
              <a:rPr lang="en-US" dirty="0">
                <a:latin typeface="Consolas" panose="020B0609020204030204" pitchFamily="49" charset="0"/>
              </a:rPr>
              <a:t>      // use the file</a:t>
            </a:r>
          </a:p>
          <a:p>
            <a:pPr marL="0" indent="0">
              <a:spcBef>
                <a:spcPts val="0"/>
              </a:spcBef>
              <a:buNone/>
            </a:pPr>
            <a:r>
              <a:rPr lang="en-US" dirty="0">
                <a:latin typeface="Consolas" panose="020B0609020204030204" pitchFamily="49" charset="0"/>
              </a:rPr>
              <a:t>      // "input" closed by destructor</a:t>
            </a:r>
          </a:p>
          <a:p>
            <a:pPr marL="0" indent="0">
              <a:spcBef>
                <a:spcPts val="0"/>
              </a:spcBef>
              <a:buNone/>
            </a:pPr>
            <a:r>
              <a:rPr lang="en-US" dirty="0">
                <a:latin typeface="Consolas" panose="020B0609020204030204" pitchFamily="49" charset="0"/>
              </a:rPr>
              <a:t>  }</a:t>
            </a:r>
          </a:p>
        </p:txBody>
      </p:sp>
      <p:sp>
        <p:nvSpPr>
          <p:cNvPr id="5" name="Content Placeholder 4">
            <a:extLst>
              <a:ext uri="{FF2B5EF4-FFF2-40B4-BE49-F238E27FC236}">
                <a16:creationId xmlns:a16="http://schemas.microsoft.com/office/drawing/2014/main" id="{FFC4368E-1FAC-93F3-480F-33A74E6C25BE}"/>
              </a:ext>
            </a:extLst>
          </p:cNvPr>
          <p:cNvSpPr>
            <a:spLocks noGrp="1"/>
          </p:cNvSpPr>
          <p:nvPr>
            <p:ph sz="half" idx="2"/>
            <p:custDataLst>
              <p:tags r:id="rId3"/>
            </p:custDataLst>
          </p:nvPr>
        </p:nvSpPr>
        <p:spPr>
          <a:xfrm>
            <a:off x="6827194" y="2638044"/>
            <a:ext cx="3816663" cy="3101982"/>
          </a:xfrm>
        </p:spPr>
        <p:txBody>
          <a:bodyPr>
            <a:normAutofit/>
          </a:bodyPr>
          <a:lstStyle/>
          <a:p>
            <a:pPr>
              <a:spcBef>
                <a:spcPts val="0"/>
              </a:spcBef>
            </a:pPr>
            <a:r>
              <a:rPr lang="en-US" dirty="0">
                <a:latin typeface="Consolas" panose="020B0609020204030204" pitchFamily="49" charset="0"/>
              </a:rPr>
              <a:t>ifstream input;</a:t>
            </a:r>
          </a:p>
          <a:p>
            <a:pPr marL="0" indent="0">
              <a:spcBef>
                <a:spcPts val="0"/>
              </a:spcBef>
              <a:buNone/>
            </a:pPr>
            <a:r>
              <a:rPr lang="en-US" dirty="0">
                <a:latin typeface="Consolas" panose="020B0609020204030204" pitchFamily="49" charset="0"/>
              </a:rPr>
              <a:t>  while (....)</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      input.open(file_name);</a:t>
            </a:r>
          </a:p>
          <a:p>
            <a:pPr marL="0" indent="0">
              <a:spcBef>
                <a:spcPts val="0"/>
              </a:spcBef>
              <a:buNone/>
            </a:pPr>
            <a:r>
              <a:rPr lang="en-US" dirty="0">
                <a:latin typeface="Consolas" panose="020B0609020204030204" pitchFamily="49" charset="0"/>
              </a:rPr>
              <a:t>      // use the file</a:t>
            </a:r>
          </a:p>
          <a:p>
            <a:pPr marL="0" indent="0">
              <a:spcBef>
                <a:spcPts val="0"/>
              </a:spcBef>
              <a:buNone/>
            </a:pPr>
            <a:r>
              <a:rPr lang="en-US" dirty="0">
                <a:latin typeface="Consolas" panose="020B0609020204030204" pitchFamily="49" charset="0"/>
              </a:rPr>
              <a:t>      input.close();</a:t>
            </a:r>
          </a:p>
          <a:p>
            <a:pPr marL="0" indent="0">
              <a:spcBef>
                <a:spcPts val="0"/>
              </a:spcBef>
              <a:buNone/>
            </a:pPr>
            <a:r>
              <a:rPr lang="en-US" dirty="0">
                <a:latin typeface="Consolas" panose="020B0609020204030204" pitchFamily="49" charset="0"/>
              </a:rPr>
              <a:t>  }</a:t>
            </a:r>
          </a:p>
        </p:txBody>
      </p:sp>
    </p:spTree>
    <p:extLst>
      <p:ext uri="{BB962C8B-B14F-4D97-AF65-F5344CB8AC3E}">
        <p14:creationId xmlns:p14="http://schemas.microsoft.com/office/powerpoint/2010/main" val="329765236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5&quot;/&gt;&lt;/TableIndex&gt;&lt;/ShapeTextInfo&gt;"/>
  <p:tag name="PRESENTER_DUMMYTAG" val="&lt;DummyForForceWrite&gt;&lt;/DummyForForceWrite&gt;"/>
  <p:tag name="HTML_SHAPEINFO" val="&lt;ThreeDShapeInfo&gt;&lt;uuid val=&quot;{DC1847C1-9ABD-40B4-9F82-2930C7064AC2}&quot;/&gt;&lt;isInvalidForFieldText val=&quot;0&quot;/&gt;&lt;Image&gt;&lt;filename val=&quot;C:\Users\delroy\AppData\Local\Temp\CP484013756843Session\CPTrustFolder484013756843\PPTImport484013784218\data\asimages\{DC1847C1-9ABD-40B4-9F82-2930C7064AC2}_1.png&quot;/&gt;&lt;left val=&quot;167&quot;/&gt;&lt;top val=&quot;249&quot;/&gt;&lt;width val=&quot;945&quot;/&gt;&lt;height val=&quot;174&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6&quot;/&gt;&lt;lineCharCount val=&quot;54&quot;/&gt;&lt;/TableIndex&gt;&lt;/ShapeTextInfo&gt;"/>
  <p:tag name="PRESENTER_DUMMYTAG" val="&lt;DummyForForceWrite&gt;&lt;/DummyForForceWrite&gt;"/>
  <p:tag name="HTML_SHAPEINFO" val="&lt;ThreeDShapeInfo&gt;&lt;uuid val=&quot;{162AD96F-A1F7-49D5-8958-357785733DDF}&quot;/&gt;&lt;isInvalidForFieldText val=&quot;0&quot;/&gt;&lt;Image&gt;&lt;filename val=&quot;C:\Users\delroy\AppData\Local\Temp\CP484013756843Session\CPTrustFolder484013756843\PPTImport484013784218\data\asimages\{162AD96F-A1F7-49D5-8958-357785733DDF}_1.png&quot;/&gt;&lt;left val=&quot;282&quot;/&gt;&lt;top val=&quot;452&quot;/&gt;&lt;width val=&quot;715&quot;/&gt;&lt;height val=&quot;135&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PRESENTER_DUMMYTAG" val="&lt;DummyForForceWrite&gt;&lt;/DummyForForceWrite&gt;"/>
  <p:tag name="HTML_SHAPEINFO" val="&lt;ThreeDShapeInfo&gt;&lt;uuid val=&quot;{A292D575-320F-4C6E-A3F8-25E9C559D611}&quot;/&gt;&lt;isInvalidForFieldText val=&quot;0&quot;/&gt;&lt;Image&gt;&lt;filename val=&quot;C:\Users\delroy\AppData\Local\Temp\CP484013756843Session\CPTrustFolder484013756843\PPTImport484013784218\data\asimages\{A292D575-320F-4C6E-A3F8-25E9C559D611}_1.png&quot;/&gt;&lt;left val=&quot;167&quot;/&gt;&lt;top val=&quot;647&quot;/&gt;&lt;width val=&quot;159&quot;/&gt;&lt;height val=&quot;35&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1&quot;/&gt;&lt;lineCharCount val=&quot;14&quot;/&gt;&lt;/TableIndex&gt;&lt;/ShapeTextInfo&gt;"/>
  <p:tag name="HTML_SHAPEINFO" val="&lt;ThreeDShapeInfo&gt;&lt;uuid val=&quot;{E3B99022-2BF8-4FE7-B939-0E975546FC09}&quot;/&gt;&lt;isInvalidForFieldText val=&quot;0&quot;/&gt;&lt;Image&gt;&lt;filename val=&quot;C:\Users\delroy\AppData\Local\Temp\CP484013756843Session\CPTrustFolder484013756843\PPTImport484013784218\data\asimages\{E3B99022-2BF8-4FE7-B939-0E975546FC09}_2.png&quot;/&gt;&lt;left val=&quot;233&quot;/&gt;&lt;top val=&quot;100&quot;/&gt;&lt;width val=&quot;813&quot;/&gt;&lt;height val=&quot;126&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7&quot;/&gt;&lt;/TableIndex&gt;&lt;/ShapeTextInfo&gt;"/>
  <p:tag name="HTML_SHAPEINFO" val="&lt;ThreeDShapeInfo&gt;&lt;uuid val=&quot;{714F600C-29FA-4B66-A758-634FBDBD915E}&quot;/&gt;&lt;isInvalidForFieldText val=&quot;0&quot;/&gt;&lt;Image&gt;&lt;filename val=&quot;C:\Users\delroy\AppData\Local\Temp\CP484013756843Session\CPTrustFolder484013756843\PPTImport484013784218\data\asimages\{714F600C-29FA-4B66-A758-634FBDBD915E}_2.png&quot;/&gt;&lt;left val=&quot;339&quot;/&gt;&lt;top val=&quot;467&quot;/&gt;&lt;width val=&quot;187&quot;/&gt;&lt;height val=&quot;52&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8&quot;/&gt;&lt;/TableIndex&gt;&lt;/ShapeTextInfo&gt;"/>
  <p:tag name="HTML_SHAPEINFO" val="&lt;ThreeDShapeInfo&gt;&lt;uuid val=&quot;{4E37EF8C-5CED-47A3-B7DE-4596F9B7FF77}&quot;/&gt;&lt;isInvalidForFieldText val=&quot;0&quot;/&gt;&lt;Image&gt;&lt;filename val=&quot;C:\Users\delroy\AppData\Local\Temp\CP484013756843Session\CPTrustFolder484013756843\PPTImport484013784218\data\asimages\{4E37EF8C-5CED-47A3-B7DE-4596F9B7FF77}_2.png&quot;/&gt;&lt;left val=&quot;745&quot;/&gt;&lt;top val=&quot;470&quot;/&gt;&lt;width val=&quot;203&quot;/&gt;&lt;height val=&quot;52&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8&quot;/&gt;&lt;lineCharCount val=&quot;11&quot;/&gt;&lt;/TableIndex&gt;&lt;/ShapeTextInfo&gt;"/>
  <p:tag name="HTML_SHAPEINFO" val="&lt;ThreeDShapeInfo&gt;&lt;uuid val=&quot;{E102C77C-9E5A-4457-9A72-203BB65EA3CA}&quot;/&gt;&lt;isInvalidForFieldText val=&quot;0&quot;/&gt;&lt;Image&gt;&lt;filename val=&quot;C:\Users\delroy\AppData\Local\Temp\CP484013756843Session\CPTrustFolder484013756843\PPTImport484013784218\data\asimages\{E102C77C-9E5A-4457-9A72-203BB65EA3CA}_2.png&quot;/&gt;&lt;left val=&quot;546&quot;/&gt;&lt;top val=&quot;518&quot;/&gt;&lt;width val=&quot;194&quot;/&gt;&lt;height val=&quot;80&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9&quot;/&gt;&lt;/TableIndex&gt;&lt;/ShapeTextInfo&gt;"/>
  <p:tag name="HTML_SHAPEINFO" val="&lt;ThreeDShapeInfo&gt;&lt;uuid val=&quot;{BB493D2B-7D67-43A4-A8A9-59E81BF30B97}&quot;/&gt;&lt;isInvalidForFieldText val=&quot;0&quot;/&gt;&lt;Image&gt;&lt;filename val=&quot;C:\Users\delroy\AppData\Local\Temp\CP484013756843Session\CPTrustFolder484013756843\PPTImport484013784218\data\asimages\{BB493D2B-7D67-43A4-A8A9-59E81BF30B97}_3.png&quot;/&gt;&lt;left val=&quot;233&quot;/&gt;&lt;top val=&quot;100&quot;/&gt;&lt;width val=&quot;813&quot;/&gt;&lt;height val=&quot;126&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18&quot;/&gt;&lt;lineCharCount val=&quot;28&quot;/&gt;&lt;lineCharCount val=&quot;38&quot;/&gt;&lt;lineCharCount val=&quot;47&quot;/&gt;&lt;lineCharCount val=&quot;66&quot;/&gt;&lt;lineCharCount val=&quot;81&quot;/&gt;&lt;lineCharCount val=&quot;72&quot;/&gt;&lt;/TableIndex&gt;&lt;/ShapeTextInfo&gt;"/>
  <p:tag name="HTML_SHAPEINFO" val="&lt;ThreeDShapeInfo&gt;&lt;uuid val=&quot;{832549E4-A6DD-48E9-ABB1-714A990D2F22}&quot;/&gt;&lt;isInvalidForFieldText val=&quot;0&quot;/&gt;&lt;Image&gt;&lt;filename val=&quot;C:\Users\delroy\AppData\Local\Temp\CP484013756843Session\CPTrustFolder484013756843\PPTImport484013784218\data\asimages\{832549E4-A6DD-48E9-ABB1-714A990D2F22}_3.png&quot;/&gt;&lt;left val=&quot;229&quot;/&gt;&lt;top val=&quot;273&quot;/&gt;&lt;width val=&quot;817&quot;/&gt;&lt;height val=&quot;329&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1&quot;/&gt;&lt;/TableIndex&gt;&lt;/ShapeTextInfo&gt;"/>
  <p:tag name="HTML_SHAPEINFO" val="&lt;ThreeDShapeInfo&gt;&lt;uuid val=&quot;{1E45F669-7C7D-419D-A120-961F65ABCF57}&quot;/&gt;&lt;isInvalidForFieldText val=&quot;0&quot;/&gt;&lt;Image&gt;&lt;filename val=&quot;C:\Users\delroy\AppData\Local\Temp\CP484013756843Session\CPTrustFolder484013756843\PPTImport484013784218\data\asimages\{1E45F669-7C7D-419D-A120-961F65ABCF57}_4.png&quot;/&gt;&lt;left val=&quot;233&quot;/&gt;&lt;top val=&quot;100&quot;/&gt;&lt;width val=&quot;813&quot;/&gt;&lt;height val=&quot;126&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TableIndex row=&quot;1&quot; col=&quot;2&quot;&gt;&lt;linesCount val=&quot;1&quot;/&gt;&lt;lineCharCount val=&quot;7&quot;/&gt;&lt;/TableIndex&gt;&lt;TableIndex row=&quot;1&quot; col=&quot;3&quot;&gt;&lt;linesCount val=&quot;1&quot;/&gt;&lt;lineCharCount val=&quot;6&quot;/&gt;&lt;/TableIndex&gt;&lt;TableIndex row=&quot;2&quot; col=&quot;1&quot;&gt;&lt;linesCount val=&quot;1&quot;/&gt;&lt;lineCharCount val=&quot;7&quot;/&gt;&lt;/TableIndex&gt;&lt;TableIndex row=&quot;2&quot; col=&quot;2&quot;&gt;&lt;linesCount val=&quot;1&quot;/&gt;&lt;lineCharCount val=&quot;24&quot;/&gt;&lt;/TableIndex&gt;&lt;TableIndex row=&quot;2&quot; col=&quot;3&quot;&gt;&lt;linesCount val=&quot;1&quot;/&gt;&lt;lineCharCount val=&quot;32&quot;/&gt;&lt;/TableIndex&gt;&lt;TableIndex row=&quot;3&quot; col=&quot;1&quot;&gt;&lt;linesCount val=&quot;1&quot;/&gt;&lt;lineCharCount val=&quot;8&quot;/&gt;&lt;/TableIndex&gt;&lt;TableIndex row=&quot;3&quot; col=&quot;2&quot;&gt;&lt;linesCount val=&quot;1&quot;/&gt;&lt;lineCharCount val=&quot;25&quot;/&gt;&lt;/TableIndex&gt;&lt;TableIndex row=&quot;3&quot; col=&quot;3&quot;&gt;&lt;linesCount val=&quot;1&quot;/&gt;&lt;lineCharCount val=&quot;32&quot;/&gt;&lt;/TableIndex&gt;&lt;TableIndex row=&quot;4&quot; col=&quot;1&quot;&gt;&lt;linesCount val=&quot;1&quot;/&gt;&lt;lineCharCount val=&quot;8&quot;/&gt;&lt;/TableIndex&gt;&lt;TableIndex row=&quot;4&quot; col=&quot;2&quot;&gt;&lt;linesCount val=&quot;1&quot;/&gt;&lt;lineCharCount val=&quot;11&quot;/&gt;&lt;/TableIndex&gt;&lt;TableIndex row=&quot;4&quot; col=&quot;3&quot;&gt;&lt;linesCount val=&quot;1&quot;/&gt;&lt;lineCharCount val=&quot;32&quot;/&gt;&lt;/TableIndex&gt;&lt;TableIndex row=&quot;5&quot; col=&quot;1&quot;&gt;&lt;linesCount val=&quot;1&quot;/&gt;&lt;lineCharCount val=&quot;8&quot;/&gt;&lt;/TableIndex&gt;&lt;TableIndex row=&quot;5&quot; col=&quot;2&quot;&gt;&lt;linesCount val=&quot;1&quot;/&gt;&lt;lineCharCount val=&quot;27&quot;/&gt;&lt;/TableIndex&gt;&lt;TableIndex row=&quot;5&quot; col=&quot;3&quot;&gt;&lt;linesCount val=&quot;1&quot;/&gt;&lt;lineCharCount val=&quot;32&quot;/&gt;&lt;/TableIndex&gt;&lt;TableIndex row=&quot;6&quot; col=&quot;1&quot;&gt;&lt;linesCount val=&quot;1&quot;/&gt;&lt;lineCharCount val=&quot;10&quot;/&gt;&lt;/TableIndex&gt;&lt;TableIndex row=&quot;6&quot; col=&quot;2&quot;&gt;&lt;linesCount val=&quot;1&quot;/&gt;&lt;lineCharCount val=&quot;31&quot;/&gt;&lt;/TableIndex&gt;&lt;TableIndex row=&quot;6&quot; col=&quot;3&quot;&gt;&lt;linesCount val=&quot;1&quot;/&gt;&lt;lineCharCount val=&quot;32&quot;/&gt;&lt;/TableIndex&gt;&lt;TableIndex row=&quot;7&quot; col=&quot;1&quot;&gt;&lt;linesCount val=&quot;1&quot;/&gt;&lt;lineCharCount val=&quot;11&quot;/&gt;&lt;/TableIndex&gt;&lt;TableIndex row=&quot;7&quot; col=&quot;2&quot;&gt;&lt;linesCount val=&quot;1&quot;/&gt;&lt;lineCharCount val=&quot;19&quot;/&gt;&lt;/TableIndex&gt;&lt;TableIndex row=&quot;7&quot; col=&quot;3&quot;&gt;&lt;linesCount val=&quot;1&quot;/&gt;&lt;lineCharCount val=&quot;32&quot;/&gt;&lt;/TableIndex&gt;&lt;/ShapeTextInfo&gt;"/>
  <p:tag name="PRESENTER_SHAPEINFO" val="&lt;ThreeDShapeInfo&gt;&lt;uuid val=&quot;{500F4499-A667-4520-A223-20FB0DC71E36}&quot;/&gt;&lt;isInvalidForFieldText val=&quot;0&quot;/&gt;&lt;Image&gt;&lt;filename val=&quot;C:\Users\delroy\AppData\Local\Temp\CP484013756843Session\CPTrustFolder484013756843\PPTImport484013784218\data\asimages\{500F4499-A667-4520-A223-20FB0DC71E36}_4.png&quot;/&gt;&lt;left val=&quot;156&quot;/&gt;&lt;top val=&quot;273&quot;/&gt;&lt;width val=&quot;974&quot;/&gt;&lt;height val=&quot;285&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6&quot;/&gt;&lt;lineCharCount val=&quot;20&quot;/&gt;&lt;/TableIndex&gt;&lt;/ShapeTextInfo&gt;"/>
  <p:tag name="HTML_SHAPEINFO" val="&lt;ThreeDShapeInfo&gt;&lt;uuid val=&quot;{1098F973-6E6E-4893-BCD8-7C8F604B2C5E}&quot;/&gt;&lt;isInvalidForFieldText val=&quot;0&quot;/&gt;&lt;Image&gt;&lt;filename val=&quot;C:\Users\delroy\AppData\Local\Temp\CP484013756843Session\CPTrustFolder484013756843\PPTImport484013784218\data\asimages\{1098F973-6E6E-4893-BCD8-7C8F604B2C5E}_5.png&quot;/&gt;&lt;left val=&quot;233&quot;/&gt;&lt;top val=&quot;100&quot;/&gt;&lt;width val=&quot;813&quot;/&gt;&lt;height val=&quot;126&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TableIndex row=&quot;1&quot; col=&quot;2&quot;&gt;&lt;linesCount val=&quot;1&quot;/&gt;&lt;lineCharCount val=&quot;1&quot;/&gt;&lt;/TableIndex&gt;&lt;TableIndex row=&quot;1&quot; col=&quot;3&quot;&gt;&lt;linesCount val=&quot;1&quot;/&gt;&lt;lineCharCount val=&quot;5&quot;/&gt;&lt;/TableIndex&gt;&lt;TableIndex row=&quot;2&quot; col=&quot;1&quot;&gt;&lt;linesCount val=&quot;1&quot;/&gt;&lt;lineCharCount val=&quot;1&quot;/&gt;&lt;/TableIndex&gt;&lt;TableIndex row=&quot;2&quot; col=&quot;2&quot;&gt;&lt;linesCount val=&quot;1&quot;/&gt;&lt;lineCharCount val=&quot;1&quot;/&gt;&lt;/TableIndex&gt;&lt;TableIndex row=&quot;2&quot; col=&quot;3&quot;&gt;&lt;linesCount val=&quot;1&quot;/&gt;&lt;lineCharCount val=&quot;1&quot;/&gt;&lt;/TableIndex&gt;&lt;TableIndex row=&quot;3&quot; col=&quot;1&quot;&gt;&lt;linesCount val=&quot;1&quot;/&gt;&lt;lineCharCount val=&quot;1&quot;/&gt;&lt;/TableIndex&gt;&lt;TableIndex row=&quot;3&quot; col=&quot;2&quot;&gt;&lt;linesCount val=&quot;1&quot;/&gt;&lt;lineCharCount val=&quot;1&quot;/&gt;&lt;/TableIndex&gt;&lt;TableIndex row=&quot;3&quot; col=&quot;3&quot;&gt;&lt;linesCount val=&quot;1&quot;/&gt;&lt;lineCharCount val=&quot;1&quot;/&gt;&lt;/TableIndex&gt;&lt;TableIndex row=&quot;4&quot; col=&quot;1&quot;&gt;&lt;linesCount val=&quot;1&quot;/&gt;&lt;lineCharCount val=&quot;1&quot;/&gt;&lt;/TableIndex&gt;&lt;TableIndex row=&quot;4&quot; col=&quot;2&quot;&gt;&lt;linesCount val=&quot;1&quot;/&gt;&lt;lineCharCount val=&quot;1&quot;/&gt;&lt;/TableIndex&gt;&lt;TableIndex row=&quot;4&quot; col=&quot;3&quot;&gt;&lt;linesCount val=&quot;1&quot;/&gt;&lt;lineCharCount val=&quot;1&quot;/&gt;&lt;/TableIndex&gt;&lt;TableIndex row=&quot;5&quot; col=&quot;1&quot;&gt;&lt;linesCount val=&quot;1&quot;/&gt;&lt;lineCharCount val=&quot;1&quot;/&gt;&lt;/TableIndex&gt;&lt;TableIndex row=&quot;5&quot; col=&quot;2&quot;&gt;&lt;linesCount val=&quot;1&quot;/&gt;&lt;lineCharCount val=&quot;1&quot;/&gt;&lt;/TableIndex&gt;&lt;TableIndex row=&quot;5&quot; col=&quot;3&quot;&gt;&lt;linesCount val=&quot;1&quot;/&gt;&lt;lineCharCount val=&quot;1&quot;/&gt;&lt;/TableIndex&gt;&lt;/ShapeTextInfo&gt;"/>
  <p:tag name="PRESENTER_SHAPEINFO" val="&lt;ThreeDShapeInfo&gt;&lt;uuid val=&quot;{53A0F908-6140-4D42-B2A2-2D0AAE77A4FB}&quot;/&gt;&lt;isInvalidForFieldText val=&quot;0&quot;/&gt;&lt;Image&gt;&lt;filename val=&quot;C:\Users\delroy\AppData\Local\Temp\CP484013756843Session\CPTrustFolder484013756843\PPTImport484013784218\data\asimages\{53A0F908-6140-4D42-B2A2-2D0AAE77A4FB}_5.png&quot;/&gt;&lt;left val=&quot;164&quot;/&gt;&lt;top val=&quot;275&quot;/&gt;&lt;width val=&quot;453&quot;/&gt;&lt;height val=&quot;171&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TableIndex row=&quot;1&quot; col=&quot;2&quot;&gt;&lt;linesCount val=&quot;1&quot;/&gt;&lt;lineCharCount val=&quot;1&quot;/&gt;&lt;/TableIndex&gt;&lt;TableIndex row=&quot;1&quot; col=&quot;3&quot;&gt;&lt;linesCount val=&quot;1&quot;/&gt;&lt;lineCharCount val=&quot;5&quot;/&gt;&lt;/TableIndex&gt;&lt;TableIndex row=&quot;2&quot; col=&quot;1&quot;&gt;&lt;linesCount val=&quot;1&quot;/&gt;&lt;lineCharCount val=&quot;1&quot;/&gt;&lt;/TableIndex&gt;&lt;TableIndex row=&quot;2&quot; col=&quot;2&quot;&gt;&lt;linesCount val=&quot;1&quot;/&gt;&lt;lineCharCount val=&quot;1&quot;/&gt;&lt;/TableIndex&gt;&lt;TableIndex row=&quot;2&quot; col=&quot;3&quot;&gt;&lt;linesCount val=&quot;1&quot;/&gt;&lt;lineCharCount val=&quot;1&quot;/&gt;&lt;/TableIndex&gt;&lt;TableIndex row=&quot;3&quot; col=&quot;1&quot;&gt;&lt;linesCount val=&quot;1&quot;/&gt;&lt;lineCharCount val=&quot;1&quot;/&gt;&lt;/TableIndex&gt;&lt;TableIndex row=&quot;3&quot; col=&quot;2&quot;&gt;&lt;linesCount val=&quot;1&quot;/&gt;&lt;lineCharCount val=&quot;1&quot;/&gt;&lt;/TableIndex&gt;&lt;TableIndex row=&quot;3&quot; col=&quot;3&quot;&gt;&lt;linesCount val=&quot;1&quot;/&gt;&lt;lineCharCount val=&quot;1&quot;/&gt;&lt;/TableIndex&gt;&lt;TableIndex row=&quot;4&quot; col=&quot;1&quot;&gt;&lt;linesCount val=&quot;1&quot;/&gt;&lt;lineCharCount val=&quot;1&quot;/&gt;&lt;/TableIndex&gt;&lt;TableIndex row=&quot;4&quot; col=&quot;2&quot;&gt;&lt;linesCount val=&quot;1&quot;/&gt;&lt;lineCharCount val=&quot;1&quot;/&gt;&lt;/TableIndex&gt;&lt;TableIndex row=&quot;4&quot; col=&quot;3&quot;&gt;&lt;linesCount val=&quot;1&quot;/&gt;&lt;lineCharCount val=&quot;1&quot;/&gt;&lt;/TableIndex&gt;&lt;TableIndex row=&quot;5&quot; col=&quot;1&quot;&gt;&lt;linesCount val=&quot;1&quot;/&gt;&lt;lineCharCount val=&quot;1&quot;/&gt;&lt;/TableIndex&gt;&lt;TableIndex row=&quot;5&quot; col=&quot;2&quot;&gt;&lt;linesCount val=&quot;1&quot;/&gt;&lt;lineCharCount val=&quot;1&quot;/&gt;&lt;/TableIndex&gt;&lt;TableIndex row=&quot;5&quot; col=&quot;3&quot;&gt;&lt;linesCount val=&quot;1&quot;/&gt;&lt;lineCharCount val=&quot;1&quot;/&gt;&lt;/TableIndex&gt;&lt;/ShapeTextInfo&gt;"/>
  <p:tag name="PRESENTER_SHAPEINFO" val="&lt;ThreeDShapeInfo&gt;&lt;uuid val=&quot;{4B4BC5C0-424E-4192-916F-F1B7CF940896}&quot;/&gt;&lt;isInvalidForFieldText val=&quot;0&quot;/&gt;&lt;Image&gt;&lt;filename val=&quot;C:\Users\delroy\AppData\Local\Temp\CP484013756843Session\CPTrustFolder484013756843\PPTImport484013784218\data\asimages\{4B4BC5C0-424E-4192-916F-F1B7CF940896}_5.png&quot;/&gt;&lt;left val=&quot;664&quot;/&gt;&lt;top val=&quot;275&quot;/&gt;&lt;width val=&quot;453&quot;/&gt;&lt;height val=&quot;171&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8&quot;/&gt;&lt;/TableIndex&gt;&lt;/ShapeTextInfo&gt;"/>
  <p:tag name="HTML_SHAPEINFO" val="&lt;ThreeDShapeInfo&gt;&lt;uuid val=&quot;{3AEF43EB-02B6-450F-8D30-67A816733AA8}&quot;/&gt;&lt;isInvalidForFieldText val=&quot;0&quot;/&gt;&lt;Image&gt;&lt;filename val=&quot;C:\Users\delroy\AppData\Local\Temp\CP484013756843Session\CPTrustFolder484013756843\PPTImport484013784218\data\asimages\{3AEF43EB-02B6-450F-8D30-67A816733AA8}_6.png&quot;/&gt;&lt;left val=&quot;233&quot;/&gt;&lt;top val=&quot;100&quot;/&gt;&lt;width val=&quot;813&quot;/&gt;&lt;height val=&quot;126&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TableIndex row=&quot;1&quot; col=&quot;2&quot;&gt;&lt;linesCount val=&quot;1&quot;/&gt;&lt;lineCharCount val=&quot;8&quot;/&gt;&lt;/TableIndex&gt;&lt;TableIndex row=&quot;1&quot; col=&quot;3&quot;&gt;&lt;linesCount val=&quot;1&quot;/&gt;&lt;lineCharCount val=&quot;11&quot;/&gt;&lt;/TableIndex&gt;&lt;TableIndex row=&quot;2&quot; col=&quot;1&quot;&gt;&lt;linesCount val=&quot;1&quot;/&gt;&lt;lineCharCount val=&quot;7&quot;/&gt;&lt;/TableIndex&gt;&lt;TableIndex row=&quot;2&quot; col=&quot;2&quot;&gt;&lt;linesCount val=&quot;1&quot;/&gt;&lt;lineCharCount val=&quot;6&quot;/&gt;&lt;/TableIndex&gt;&lt;TableIndex row=&quot;2&quot; col=&quot;3&quot;&gt;&lt;linesCount val=&quot;1&quot;/&gt;&lt;lineCharCount val=&quot;47&quot;/&gt;&lt;/TableIndex&gt;&lt;TableIndex row=&quot;3&quot; col=&quot;1&quot;&gt;&lt;linesCount val=&quot;1&quot;/&gt;&lt;lineCharCount val=&quot;6&quot;/&gt;&lt;/TableIndex&gt;&lt;TableIndex row=&quot;3&quot; col=&quot;2&quot;&gt;&lt;linesCount val=&quot;1&quot;/&gt;&lt;lineCharCount val=&quot;5&quot;/&gt;&lt;/TableIndex&gt;&lt;TableIndex row=&quot;3&quot; col=&quot;3&quot;&gt;&lt;linesCount val=&quot;1&quot;/&gt;&lt;lineCharCount val=&quot;49&quot;/&gt;&lt;/TableIndex&gt;&lt;TableIndex row=&quot;4&quot; col=&quot;1&quot;&gt;&lt;linesCount val=&quot;1&quot;/&gt;&lt;lineCharCount val=&quot;7&quot;/&gt;&lt;/TableIndex&gt;&lt;TableIndex row=&quot;4&quot; col=&quot;2&quot;&gt;&lt;linesCount val=&quot;1&quot;/&gt;&lt;lineCharCount val=&quot;6&quot;/&gt;&lt;/TableIndex&gt;&lt;TableIndex row=&quot;4&quot; col=&quot;3&quot;&gt;&lt;linesCount val=&quot;2&quot;/&gt;&lt;lineCharCount val=&quot;56&quot;/&gt;&lt;lineCharCount val=&quot;25&quot;/&gt;&lt;/TableIndex&gt;&lt;TableIndex row=&quot;5&quot; col=&quot;1&quot;&gt;&lt;linesCount val=&quot;1&quot;/&gt;&lt;lineCharCount val=&quot;6&quot;/&gt;&lt;/TableIndex&gt;&lt;TableIndex row=&quot;5&quot; col=&quot;2&quot;&gt;&lt;linesCount val=&quot;1&quot;/&gt;&lt;lineCharCount val=&quot;5&quot;/&gt;&lt;/TableIndex&gt;&lt;TableIndex row=&quot;5&quot; col=&quot;3&quot;&gt;&lt;linesCount val=&quot;1&quot;/&gt;&lt;lineCharCount val=&quot;53&quot;/&gt;&lt;/TableIndex&gt;&lt;TableIndex row=&quot;6&quot; col=&quot;1&quot;&gt;&lt;linesCount val=&quot;0&quot;/&gt;&lt;/TableIndex&gt;&lt;TableIndex row=&quot;6&quot; col=&quot;2&quot;&gt;&lt;linesCount val=&quot;1&quot;/&gt;&lt;lineCharCount val=&quot;7&quot;/&gt;&lt;/TableIndex&gt;&lt;TableIndex row=&quot;6&quot; col=&quot;3&quot;&gt;&lt;linesCount val=&quot;1&quot;/&gt;&lt;lineCharCount val=&quot;49&quot;/&gt;&lt;/TableIndex&gt;&lt;/ShapeTextInfo&gt;"/>
  <p:tag name="PRESENTER_SHAPEINFO" val="&lt;ThreeDShapeInfo&gt;&lt;uuid val=&quot;{E1E00354-6726-4EFD-A50B-C68DACF95DE3}&quot;/&gt;&lt;isInvalidForFieldText val=&quot;0&quot;/&gt;&lt;Image&gt;&lt;filename val=&quot;C:\Users\delroy\AppData\Local\Temp\CP484013756843Session\CPTrustFolder484013756843\PPTImport484013784218\data\asimages\{E1E00354-6726-4EFD-A50B-C68DACF95DE3}_6.png&quot;/&gt;&lt;left val=&quot;232&quot;/&gt;&lt;top val=&quot;273&quot;/&gt;&lt;width val=&quot;816&quot;/&gt;&lt;height val=&quot;275&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3&quot;/&gt;&lt;/TableIndex&gt;&lt;/ShapeTextInfo&gt;"/>
  <p:tag name="HTML_SHAPEINFO" val="&lt;ThreeDShapeInfo&gt;&lt;uuid val=&quot;{6C90D3E0-B83B-4839-8EB8-8E7A266A69C8}&quot;/&gt;&lt;isInvalidForFieldText val=&quot;0&quot;/&gt;&lt;Image&gt;&lt;filename val=&quot;C:\Users\delroy\AppData\Local\Temp\CP484013756843Session\CPTrustFolder484013756843\PPTImport484013784218\data\asimages\{6C90D3E0-B83B-4839-8EB8-8E7A266A69C8}_7.png&quot;/&gt;&lt;left val=&quot;233&quot;/&gt;&lt;top val=&quot;100&quot;/&gt;&lt;width val=&quot;813&quot;/&gt;&lt;height val=&quot;126&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61&quot;/&gt;&lt;lineCharCount val=&quot;35&quot;/&gt;&lt;lineCharCount val=&quot;1&quot;/&gt;&lt;lineCharCount val=&quot;46&quot;/&gt;&lt;lineCharCount val=&quot;12&quot;/&gt;&lt;lineCharCount val=&quot;42&quot;/&gt;&lt;lineCharCount val=&quot;1&quot;/&gt;&lt;lineCharCount val=&quot;47&quot;/&gt;&lt;lineCharCount val=&quot;12&quot;/&gt;&lt;lineCharCount val=&quot;43&quot;/&gt;&lt;/TableIndex&gt;&lt;/ShapeTextInfo&gt;"/>
  <p:tag name="HTML_SHAPEINFO" val="&lt;ThreeDShapeInfo&gt;&lt;uuid val=&quot;{111896B9-272C-453B-A02E-4659BBC723E9}&quot;/&gt;&lt;isInvalidForFieldText val=&quot;0&quot;/&gt;&lt;Image&gt;&lt;filename val=&quot;C:\Users\delroy\AppData\Local\Temp\CP484013756843Session\CPTrustFolder484013756843\PPTImport484013784218\data\asimages\{111896B9-272C-453B-A02E-4659BBC723E9}_7.png&quot;/&gt;&lt;left val=&quot;230&quot;/&gt;&lt;top val=&quot;257&quot;/&gt;&lt;width val=&quot;816&quot;/&gt;&lt;height val=&quot;389&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 name="HTML_SHAPEINFO" val="&lt;ThreeDShapeInfo&gt;&lt;uuid val=&quot;{8219A2E9-2550-4559-8999-69B542565AAE}&quot;/&gt;&lt;isInvalidForFieldText val=&quot;0&quot;/&gt;&lt;Image&gt;&lt;filename val=&quot;C:\Users\delroy\AppData\Local\Temp\CP484013756843Session\CPTrustFolder484013756843\PPTImport484013784218\data\asimages\{8219A2E9-2550-4559-8999-69B542565AAE}_8.png&quot;/&gt;&lt;left val=&quot;233&quot;/&gt;&lt;top val=&quot;100&quot;/&gt;&lt;width val=&quot;813&quot;/&gt;&lt;height val=&quot;126&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26&quot;/&gt;&lt;lineCharCount val=&quot;1&quot;/&gt;&lt;lineCharCount val=&quot;19&quot;/&gt;&lt;lineCharCount val=&quot;2&quot;/&gt;&lt;lineCharCount val=&quot;19&quot;/&gt;&lt;lineCharCount val=&quot;2&quot;/&gt;&lt;lineCharCount val=&quot;1&quot;/&gt;&lt;lineCharCount val=&quot;19&quot;/&gt;&lt;/TableIndex&gt;&lt;/ShapeTextInfo&gt;"/>
  <p:tag name="HTML_SHAPEINFO" val="&lt;ThreeDShapeInfo&gt;&lt;uuid val=&quot;{3C50592D-72BE-4D45-8C11-6390C2E492D0}&quot;/&gt;&lt;isInvalidForFieldText val=&quot;0&quot;/&gt;&lt;Image&gt;&lt;filename val=&quot;C:\Users\delroy\AppData\Local\Temp\CP484013756843Session\CPTrustFolder484013756843\PPTImport484013784218\data\asimages\{3C50592D-72BE-4D45-8C11-6390C2E492D0}_8.png&quot;/&gt;&lt;left val=&quot;160&quot;/&gt;&lt;top val=&quot;273&quot;/&gt;&lt;width val=&quot;454&quot;/&gt;&lt;height val=&quot;329&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26&quot;/&gt;&lt;lineCharCount val=&quot;1&quot;/&gt;&lt;lineCharCount val=&quot;17&quot;/&gt;&lt;lineCharCount val=&quot;2&quot;/&gt;&lt;lineCharCount val=&quot;24&quot;/&gt;&lt;lineCharCount val=&quot;2&quot;/&gt;&lt;lineCharCount val=&quot;5&quot;/&gt;&lt;lineCharCount val=&quot;2&quot;/&gt;&lt;lineCharCount val=&quot;19&quot;/&gt;&lt;lineCharCount val=&quot;1&quot;/&gt;&lt;/TableIndex&gt;&lt;/ShapeTextInfo&gt;"/>
  <p:tag name="HTML_SHAPEINFO" val="&lt;ThreeDShapeInfo&gt;&lt;uuid val=&quot;{D7E35F97-84B1-4C3F-95F7-9C2EC018E74E}&quot;/&gt;&lt;isInvalidForFieldText val=&quot;0&quot;/&gt;&lt;Image&gt;&lt;filename val=&quot;C:\Users\delroy\AppData\Local\Temp\CP484013756843Session\CPTrustFolder484013756843\PPTImport484013784218\data\asimages\{D7E35F97-84B1-4C3F-95F7-9C2EC018E74E}_8.png&quot;/&gt;&lt;left val=&quot;659&quot;/&gt;&lt;top val=&quot;273&quot;/&gt;&lt;width val=&quot;454&quot;/&gt;&lt;height val=&quot;329&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3&quot;/&gt;&lt;/TableIndex&gt;&lt;/ShapeTextInfo&gt;"/>
  <p:tag name="HTML_SHAPEINFO" val="&lt;ThreeDShapeInfo&gt;&lt;uuid val=&quot;{1034B39E-26B4-496C-B849-CABA1387A99F}&quot;/&gt;&lt;isInvalidForFieldText val=&quot;0&quot;/&gt;&lt;Image&gt;&lt;filename val=&quot;C:\Users\delroy\AppData\Local\Temp\CP484013756843Session\CPTrustFolder484013756843\PPTImport484013784218\data\asimages\{1034B39E-26B4-496C-B849-CABA1387A99F}_9.png&quot;/&gt;&lt;left val=&quot;233&quot;/&gt;&lt;top val=&quot;100&quot;/&gt;&lt;width val=&quot;813&quot;/&gt;&lt;height val=&quot;126&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27&quot;/&gt;&lt;lineCharCount val=&quot;18&quot;/&gt;&lt;lineCharCount val=&quot;34&quot;/&gt;&lt;lineCharCount val=&quot;1&quot;/&gt;&lt;lineCharCount val=&quot;1&quot;/&gt;&lt;lineCharCount val=&quot;13&quot;/&gt;&lt;lineCharCount val=&quot;4&quot;/&gt;&lt;lineCharCount val=&quot;33&quot;/&gt;&lt;lineCharCount val=&quot;22&quot;/&gt;&lt;lineCharCount val=&quot;38&quot;/&gt;&lt;lineCharCount val=&quot;3&quot;/&gt;&lt;/TableIndex&gt;&lt;/ShapeTextInfo&gt;"/>
  <p:tag name="HTML_SHAPEINFO" val="&lt;ThreeDShapeInfo&gt;&lt;uuid val=&quot;{0DF5F7F3-7006-4F81-8C04-6A18026F2D19}&quot;/&gt;&lt;isInvalidForFieldText val=&quot;0&quot;/&gt;&lt;Image&gt;&lt;filename val=&quot;C:\Users\delroy\AppData\Local\Temp\CP484013756843Session\CPTrustFolder484013756843\PPTImport484013784218\data\asimages\{0DF5F7F3-7006-4F81-8C04-6A18026F2D19}_9.png&quot;/&gt;&lt;left val=&quot;157&quot;/&gt;&lt;top val=&quot;273&quot;/&gt;&lt;width val=&quot;516&quot;/&gt;&lt;height val=&quot;345&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16&quot;/&gt;&lt;lineCharCount val=&quot;15&quot;/&gt;&lt;lineCharCount val=&quot;4&quot;/&gt;&lt;lineCharCount val=&quot;29&quot;/&gt;&lt;lineCharCount val=&quot;22&quot;/&gt;&lt;lineCharCount val=&quot;21&quot;/&gt;&lt;lineCharCount val=&quot;3&quot;/&gt;&lt;/TableIndex&gt;&lt;/ShapeTextInfo&gt;"/>
  <p:tag name="HTML_SHAPEINFO" val="&lt;ThreeDShapeInfo&gt;&lt;uuid val=&quot;{65CEDBE3-FD24-4309-9530-FD2F73C6512F}&quot;/&gt;&lt;isInvalidForFieldText val=&quot;0&quot;/&gt;&lt;Image&gt;&lt;filename val=&quot;C:\Users\delroy\AppData\Local\Temp\CP484013756843Session\CPTrustFolder484013756843\PPTImport484013784218\data\asimages\{65CEDBE3-FD24-4309-9530-FD2F73C6512F}_9.png&quot;/&gt;&lt;left val=&quot;712&quot;/&gt;&lt;top val=&quot;273&quot;/&gt;&lt;width val=&quot;406&quot;/&gt;&lt;height val=&quot;329&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1143</TotalTime>
  <Words>1562</Words>
  <Application>Microsoft Office PowerPoint</Application>
  <PresentationFormat>Widescreen</PresentationFormat>
  <Paragraphs>162</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Consolas</vt:lpstr>
      <vt:lpstr>Gill Sans MT</vt:lpstr>
      <vt:lpstr>Symbol</vt:lpstr>
      <vt:lpstr>Parcel</vt:lpstr>
      <vt:lpstr>Opening and Closing Files</vt:lpstr>
      <vt:lpstr>C++ programs access files with stream objects</vt:lpstr>
      <vt:lpstr>Configuring Streams</vt:lpstr>
      <vt:lpstr>bitmasks and file configuration</vt:lpstr>
      <vt:lpstr>Bitwise-and &amp; bitwise-or: Managing bit vectors</vt:lpstr>
      <vt:lpstr>stream state flags</vt:lpstr>
      <vt:lpstr>Opening files</vt:lpstr>
      <vt:lpstr>Validating an open file</vt:lpstr>
      <vt:lpstr>Closing Files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Opening and Closing Files</dc:title>
  <dc:creator>Delroy Brinkerhoff</dc:creator>
  <cp:lastModifiedBy>delroy</cp:lastModifiedBy>
  <cp:revision>37</cp:revision>
  <dcterms:created xsi:type="dcterms:W3CDTF">2016-07-13T22:03:45Z</dcterms:created>
  <dcterms:modified xsi:type="dcterms:W3CDTF">2025-05-15T21:55:24Z</dcterms:modified>
</cp:coreProperties>
</file>