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2.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2.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3.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4.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6.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7.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076221-ACDD-46AA-BE70-0D0DEA3193F0}" type="datetimeFigureOut">
              <a:rPr lang="en-US" smtClean="0"/>
              <a:t>5/19/2025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A894C9-4BF2-4912-AF3A-338D376F932A}" type="slidenum">
              <a:rPr lang="en-US" smtClean="0"/>
              <a:t>‹#›</a:t>
            </a:fld>
            <a:endParaRPr lang="en-US"/>
          </a:p>
        </p:txBody>
      </p:sp>
    </p:spTree>
    <p:extLst>
      <p:ext uri="{BB962C8B-B14F-4D97-AF65-F5344CB8AC3E}">
        <p14:creationId xmlns:p14="http://schemas.microsoft.com/office/powerpoint/2010/main" val="3610031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To process something means “to subject [it] to or handle [it] through an established, usually routine set of procedures.” When a program processes a file, it processes the data in transit between the program and the file. Programmers choose the order in which a program accesses the data and the access size. They control file access using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the EOF constant, or an overloaded bool conversion operator. In both the function and the constant names, EOF is short for “end of file.”</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1</a:t>
            </a:fld>
            <a:endParaRPr lang="en-US"/>
          </a:p>
        </p:txBody>
      </p:sp>
    </p:spTree>
    <p:extLst>
      <p:ext uri="{BB962C8B-B14F-4D97-AF65-F5344CB8AC3E}">
        <p14:creationId xmlns:p14="http://schemas.microsoft.com/office/powerpoint/2010/main" val="169169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Programs generally access file data either sequentially or randomly. Sequential access starts at the file’s beginning for reading or writing, with the position pointer set to 0. Each read or write operation transfers a data unit and advances the position pointer by the transferred data’s size, preparing for the next I/O operation. This access order is the easiest to implement and the only one used up to this chapter.</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Random access doesn’t mean a program accesses file data in an unpredictable order. Instead, it can access the data in any order, unconstrained by the limits of sequential access. This order is also known as direct because a program can directly access data by an index value or an address. A third access order, keyed or indexed, is implemented with two or more files using random access.</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2</a:t>
            </a:fld>
            <a:endParaRPr lang="en-US"/>
          </a:p>
        </p:txBody>
      </p:sp>
    </p:spTree>
    <p:extLst>
      <p:ext uri="{BB962C8B-B14F-4D97-AF65-F5344CB8AC3E}">
        <p14:creationId xmlns:p14="http://schemas.microsoft.com/office/powerpoint/2010/main" val="3173116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operating system transfers data between primary and secondary memory (i.e., between main memory and persistent storage) in fixed-sized “chunks” called blocks. Alternatively, programs read and write files in logically-sized units. The units may be single characters, lines of text, or blocks corresponding to program objects – instances of structures or classes.</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3</a:t>
            </a:fld>
            <a:endParaRPr lang="en-US"/>
          </a:p>
        </p:txBody>
      </p:sp>
    </p:spTree>
    <p:extLst>
      <p:ext uri="{BB962C8B-B14F-4D97-AF65-F5344CB8AC3E}">
        <p14:creationId xmlns:p14="http://schemas.microsoft.com/office/powerpoint/2010/main" val="3778929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table summarizes the typical access orders and transfer sizes that programs use to process textual and binary data. The examples appearing throughout the rest of the chapter focus on sequential access, but the text briefly demonstrates random and keyed access at the end of the chapter.</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4</a:t>
            </a:fld>
            <a:endParaRPr lang="en-US"/>
          </a:p>
        </p:txBody>
      </p:sp>
    </p:spTree>
    <p:extLst>
      <p:ext uri="{BB962C8B-B14F-4D97-AF65-F5344CB8AC3E}">
        <p14:creationId xmlns:p14="http://schemas.microsoft.com/office/powerpoint/2010/main" val="2180422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pseudo-code uses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to illustrate a problem arising when programs sequentially read characters from a file. Each stream object maintains four 1-bit flags representing its current state or condition. One of those flags,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is 0 or false until the stream reaches the file’s end. If the read operation at step 2 successfully reads a character, it leaves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unset or 0. It only sets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to 1 or true when it attempts to read a character and finds no remaining unread characters – the stream is at the file’s end.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returns true if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is set, false if it isn’t.</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Therefore, the end-of-file test in step 1 is based on the result of the last read operation in step 2. Although the read operation will detect the end of the file and set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code attempts to process the failed input at step 3 before testing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step 1.</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second example solves the problem by adding a read operation before the loop and rearranging the operations within the loop body. After this change, the test always follows a read operation without an intervening process operation.</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5</a:t>
            </a:fld>
            <a:endParaRPr lang="en-US"/>
          </a:p>
        </p:txBody>
      </p:sp>
    </p:spTree>
    <p:extLst>
      <p:ext uri="{BB962C8B-B14F-4D97-AF65-F5344CB8AC3E}">
        <p14:creationId xmlns:p14="http://schemas.microsoft.com/office/powerpoint/2010/main" val="3175290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example program demonstrates the correct pseudo-code pattern. A concrete read using the inserter operator replaces the pseudo-code’s abstract read operation, while a simple output statement stands in for the file processing.</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example uses the inserter operator to leverage our previous experience with it. However, one of the overloaded get functions is more common. The first version has a reference parameter, allowing it to return a character through the variable. Significantly, it returns a reference to a stream, which a subsequent example uses. The second version returns a character as an integer. The following example demonstrates how to use the returned value.</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6</a:t>
            </a:fld>
            <a:endParaRPr lang="en-US"/>
          </a:p>
        </p:txBody>
      </p:sp>
    </p:spTree>
    <p:extLst>
      <p:ext uri="{BB962C8B-B14F-4D97-AF65-F5344CB8AC3E}">
        <p14:creationId xmlns:p14="http://schemas.microsoft.com/office/powerpoint/2010/main" val="2466398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Two features of this version benefit file processing. First, the test relies on the function’s return value, not on flag settings. Second, the grouping parentheses, highlighted in red, correctly order the read and test sequence: the read and assignment run first, and then the test, without an intervening process operation.</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7</a:t>
            </a:fld>
            <a:endParaRPr lang="en-US"/>
          </a:p>
        </p:txBody>
      </p:sp>
    </p:spTree>
    <p:extLst>
      <p:ext uri="{BB962C8B-B14F-4D97-AF65-F5344CB8AC3E}">
        <p14:creationId xmlns:p14="http://schemas.microsoft.com/office/powerpoint/2010/main" val="1312592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stream classes provide a conversion operator, “operator bool,” that creates an expression converting a stream to a Boolean value. It is more challenging to understand than the other file processing techniques, but using it is straightforward.</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Conversion operators overload the casting operator. They convert or cast an instance of the specifying class to another data type: a class or a fundamental type. The example demonstrated here casts a stream to a Boolean value.</a:t>
            </a:r>
          </a:p>
          <a:p>
            <a:pPr marL="0" marR="0">
              <a:lnSpc>
                <a:spcPct val="115000"/>
              </a:lnSpc>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Like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the conversion operator relies on the stream’s flags, suggesting it suffers from the same lag between setting and testing the flags. Where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depends on the single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eofbit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conversion operator uses two: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failbit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and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badbit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It returns true while both bits remain unset and returns false if one or both are set.</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Recall that this version of the get function returns a stream reference, allowing programmers to nest the read operation inside the loop. The get function returns a stream, and the conversion operator automatically converts it to a Boolean value, driving the loop. The conversion operator ends the loop when it reaches the end of the file. Furthermore, it ends the loop if the read operation encounters other errors and sets either of the error flags.</a:t>
            </a:r>
          </a:p>
          <a:p>
            <a:endParaRPr lang="en-US" dirty="0"/>
          </a:p>
        </p:txBody>
      </p:sp>
      <p:sp>
        <p:nvSpPr>
          <p:cNvPr id="4" name="Slide Number Placeholder 3"/>
          <p:cNvSpPr>
            <a:spLocks noGrp="1"/>
          </p:cNvSpPr>
          <p:nvPr>
            <p:ph type="sldNum" sz="quarter" idx="5"/>
          </p:nvPr>
        </p:nvSpPr>
        <p:spPr/>
        <p:txBody>
          <a:bodyPr/>
          <a:lstStyle/>
          <a:p>
            <a:fld id="{8EA894C9-4BF2-4912-AF3A-338D376F932A}" type="slidenum">
              <a:rPr lang="en-US" smtClean="0"/>
              <a:t>8</a:t>
            </a:fld>
            <a:endParaRPr lang="en-US"/>
          </a:p>
        </p:txBody>
      </p:sp>
    </p:spTree>
    <p:extLst>
      <p:ext uri="{BB962C8B-B14F-4D97-AF65-F5344CB8AC3E}">
        <p14:creationId xmlns:p14="http://schemas.microsoft.com/office/powerpoint/2010/main" val="4198298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9.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5/19/2025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5/19/2025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5/19/2025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5/19/2025</a:t>
            </a:fld>
            <a:endParaRPr lang="en-US"/>
          </a:p>
        </p:txBody>
      </p:sp>
      <p:sp>
        <p:nvSpPr>
          <p:cNvPr id="9" name="Footer Placeholder 8"/>
          <p:cNvSpPr>
            <a:spLocks noGrp="1"/>
          </p:cNvSpPr>
          <p:nvPr>
            <p:ph type="ftr" sz="quarter" idx="11"/>
            <p:custDataLst>
              <p:tags r:id="rId5"/>
            </p:custDataLst>
          </p:nvPr>
        </p:nvSpPr>
        <p:spPr/>
        <p:txBody>
          <a:bodyPr/>
          <a:lstStyle/>
          <a:p>
            <a:endParaRPr lang="en-US"/>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5/19/2025</a:t>
            </a:fld>
            <a:endParaRPr lang="en-US"/>
          </a:p>
        </p:txBody>
      </p:sp>
      <p:sp>
        <p:nvSpPr>
          <p:cNvPr id="8" name="Footer Placeholder 7"/>
          <p:cNvSpPr>
            <a:spLocks noGrp="1"/>
          </p:cNvSpPr>
          <p:nvPr>
            <p:ph type="ftr" sz="quarter" idx="11"/>
            <p:custDataLst>
              <p:tags r:id="rId6"/>
            </p:custDataLst>
          </p:nvPr>
        </p:nvSpPr>
        <p:spPr/>
        <p:txBody>
          <a:bodyPr/>
          <a:lstStyle/>
          <a:p>
            <a:endParaRPr lang="en-US"/>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5/19/2025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5/19/2025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5/19/2025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5/19/2025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5/19/2025</a:t>
            </a:fld>
            <a:endParaRPr lang="en-US"/>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1.pn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2.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tags" Target="../tags/tag41.xml"/><Relationship Id="rId7" Type="http://schemas.openxmlformats.org/officeDocument/2006/relationships/notesSlide" Target="../notesSlides/notesSlide5.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slideLayout" Target="../slideLayouts/slideLayout5.xml"/><Relationship Id="rId5" Type="http://schemas.openxmlformats.org/officeDocument/2006/relationships/tags" Target="../tags/tag43.xml"/><Relationship Id="rId4" Type="http://schemas.openxmlformats.org/officeDocument/2006/relationships/tags" Target="../tags/tag42.xml"/></Relationships>
</file>

<file path=ppt/slides/_rels/slide6.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8.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Processing Files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Access order and size</a:t>
            </a:r>
          </a:p>
          <a:p>
            <a:r>
              <a:rPr lang="en-US" dirty="0"/>
              <a:t>Control: </a:t>
            </a:r>
            <a:r>
              <a:rPr lang="en-US" dirty="0" err="1">
                <a:latin typeface="Consolas" panose="020B0609020204030204" pitchFamily="49" charset="0"/>
              </a:rPr>
              <a:t>eof</a:t>
            </a:r>
            <a:r>
              <a:rPr lang="en-US" dirty="0">
                <a:latin typeface="Consolas" panose="020B0609020204030204" pitchFamily="49" charset="0"/>
              </a:rPr>
              <a:t>()</a:t>
            </a:r>
            <a:r>
              <a:rPr lang="en-US" dirty="0"/>
              <a:t>, </a:t>
            </a:r>
            <a:r>
              <a:rPr lang="en-US" dirty="0">
                <a:latin typeface="Consolas" panose="020B0609020204030204" pitchFamily="49" charset="0"/>
              </a:rPr>
              <a:t>EOF</a:t>
            </a:r>
            <a:r>
              <a:rPr lang="en-US" dirty="0"/>
              <a:t>, and </a:t>
            </a:r>
            <a:r>
              <a:rPr lang="en-US" dirty="0">
                <a:latin typeface="Consolas" panose="020B0609020204030204" pitchFamily="49" charset="0"/>
              </a:rPr>
              <a:t>operator bool</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A729F-C91E-2353-1022-08C07C35EB43}"/>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File Processing Order</a:t>
            </a:r>
          </a:p>
        </p:txBody>
      </p:sp>
      <p:sp>
        <p:nvSpPr>
          <p:cNvPr id="3" name="Content Placeholder 2">
            <a:extLst>
              <a:ext uri="{FF2B5EF4-FFF2-40B4-BE49-F238E27FC236}">
                <a16:creationId xmlns:a16="http://schemas.microsoft.com/office/drawing/2014/main" id="{04E71A3E-4EAC-44C8-A33F-A4560F38A49D}"/>
              </a:ext>
            </a:extLst>
          </p:cNvPr>
          <p:cNvSpPr>
            <a:spLocks noGrp="1"/>
          </p:cNvSpPr>
          <p:nvPr>
            <p:ph sz="half" idx="1"/>
            <p:custDataLst>
              <p:tags r:id="rId2"/>
            </p:custDataLst>
          </p:nvPr>
        </p:nvSpPr>
        <p:spPr>
          <a:xfrm>
            <a:off x="1581912" y="2638044"/>
            <a:ext cx="4271771" cy="3101982"/>
          </a:xfrm>
        </p:spPr>
        <p:txBody>
          <a:bodyPr/>
          <a:lstStyle/>
          <a:p>
            <a:r>
              <a:rPr lang="en-US" dirty="0"/>
              <a:t>Sequential</a:t>
            </a:r>
          </a:p>
          <a:p>
            <a:pPr lvl="1"/>
            <a:r>
              <a:rPr lang="en-US" dirty="0"/>
              <a:t>Reads or writes data from beginning to end</a:t>
            </a:r>
          </a:p>
          <a:p>
            <a:r>
              <a:rPr lang="en-US" dirty="0"/>
              <a:t>Random / Direct</a:t>
            </a:r>
          </a:p>
          <a:p>
            <a:pPr lvl="1"/>
            <a:r>
              <a:rPr lang="en-US" dirty="0"/>
              <a:t>Read or write data in any order</a:t>
            </a:r>
          </a:p>
          <a:p>
            <a:pPr lvl="1"/>
            <a:r>
              <a:rPr lang="en-US" dirty="0"/>
              <a:t>Access data by address</a:t>
            </a:r>
          </a:p>
          <a:p>
            <a:r>
              <a:rPr lang="en-US" dirty="0"/>
              <a:t>Keyed / Indexed</a:t>
            </a:r>
          </a:p>
          <a:p>
            <a:pPr lvl="1"/>
            <a:r>
              <a:rPr lang="en-US" dirty="0"/>
              <a:t>Requires a key or index file</a:t>
            </a:r>
          </a:p>
        </p:txBody>
      </p:sp>
      <p:pic>
        <p:nvPicPr>
          <p:cNvPr id="8" name="Content Placeholder 7">
            <a:extLst>
              <a:ext uri="{FF2B5EF4-FFF2-40B4-BE49-F238E27FC236}">
                <a16:creationId xmlns:a16="http://schemas.microsoft.com/office/drawing/2014/main" id="{50FDE09F-6A38-DE84-FB27-60BD39D57220}"/>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266861" y="2643281"/>
            <a:ext cx="2302652" cy="3250027"/>
          </a:xfrm>
        </p:spPr>
      </p:pic>
    </p:spTree>
    <p:extLst>
      <p:ext uri="{BB962C8B-B14F-4D97-AF65-F5344CB8AC3E}">
        <p14:creationId xmlns:p14="http://schemas.microsoft.com/office/powerpoint/2010/main" val="3049768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52464-34A7-16D7-22EC-06D47A7453C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File processing data size</a:t>
            </a:r>
          </a:p>
        </p:txBody>
      </p:sp>
      <p:sp>
        <p:nvSpPr>
          <p:cNvPr id="9" name="Content Placeholder 8">
            <a:extLst>
              <a:ext uri="{FF2B5EF4-FFF2-40B4-BE49-F238E27FC236}">
                <a16:creationId xmlns:a16="http://schemas.microsoft.com/office/drawing/2014/main" id="{1A29F32C-6FDC-648B-0A2B-FC1AC35C6CBD}"/>
              </a:ext>
            </a:extLst>
          </p:cNvPr>
          <p:cNvSpPr>
            <a:spLocks noGrp="1"/>
          </p:cNvSpPr>
          <p:nvPr>
            <p:ph sz="half" idx="1"/>
            <p:custDataLst>
              <p:tags r:id="rId2"/>
            </p:custDataLst>
          </p:nvPr>
        </p:nvSpPr>
        <p:spPr>
          <a:xfrm>
            <a:off x="1581912" y="2638044"/>
            <a:ext cx="4271771" cy="3101982"/>
          </a:xfrm>
        </p:spPr>
        <p:txBody>
          <a:bodyPr/>
          <a:lstStyle/>
          <a:p>
            <a:r>
              <a:rPr lang="en-US" dirty="0"/>
              <a:t>Physical access in fixed-sized blocks</a:t>
            </a:r>
          </a:p>
          <a:p>
            <a:pPr lvl="1"/>
            <a:r>
              <a:rPr lang="en-US" dirty="0"/>
              <a:t>Operating system </a:t>
            </a:r>
            <a:r>
              <a:rPr lang="en-US" dirty="0">
                <a:latin typeface="Calibri" panose="020F0502020204030204" pitchFamily="34" charset="0"/>
                <a:cs typeface="Calibri" panose="020F0502020204030204" pitchFamily="34" charset="0"/>
              </a:rPr>
              <a:t>↔ hardware storage</a:t>
            </a:r>
            <a:endParaRPr lang="en-US" dirty="0"/>
          </a:p>
          <a:p>
            <a:r>
              <a:rPr lang="en-US" dirty="0"/>
              <a:t>Logical access in convenient units</a:t>
            </a:r>
          </a:p>
          <a:p>
            <a:pPr lvl="1"/>
            <a:r>
              <a:rPr lang="en-US" dirty="0"/>
              <a:t>Characters or bytes</a:t>
            </a:r>
          </a:p>
          <a:p>
            <a:pPr lvl="1"/>
            <a:r>
              <a:rPr lang="en-US" dirty="0"/>
              <a:t>Lines</a:t>
            </a:r>
          </a:p>
          <a:p>
            <a:pPr lvl="1"/>
            <a:r>
              <a:rPr lang="en-US" dirty="0"/>
              <a:t>Logical blocks</a:t>
            </a:r>
          </a:p>
        </p:txBody>
      </p:sp>
      <p:pic>
        <p:nvPicPr>
          <p:cNvPr id="12" name="Content Placeholder 11">
            <a:extLst>
              <a:ext uri="{FF2B5EF4-FFF2-40B4-BE49-F238E27FC236}">
                <a16:creationId xmlns:a16="http://schemas.microsoft.com/office/drawing/2014/main" id="{0B988A33-BDC0-BC61-46AE-6366F5734E8E}"/>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6923462" y="2638043"/>
            <a:ext cx="3101981" cy="3101981"/>
          </a:xfrm>
        </p:spPr>
      </p:pic>
    </p:spTree>
    <p:extLst>
      <p:ext uri="{BB962C8B-B14F-4D97-AF65-F5344CB8AC3E}">
        <p14:creationId xmlns:p14="http://schemas.microsoft.com/office/powerpoint/2010/main" val="2457242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6CF2-B24A-2578-10DC-55F5C7868D2C}"/>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File processing summary</a:t>
            </a:r>
          </a:p>
        </p:txBody>
      </p:sp>
      <p:graphicFrame>
        <p:nvGraphicFramePr>
          <p:cNvPr id="7" name="Content Placeholder 6">
            <a:extLst>
              <a:ext uri="{FF2B5EF4-FFF2-40B4-BE49-F238E27FC236}">
                <a16:creationId xmlns:a16="http://schemas.microsoft.com/office/drawing/2014/main" id="{39D20019-20D6-C239-A0C0-906BA3E17AB7}"/>
              </a:ext>
            </a:extLst>
          </p:cNvPr>
          <p:cNvGraphicFramePr>
            <a:graphicFrameLocks noGrp="1"/>
          </p:cNvGraphicFramePr>
          <p:nvPr>
            <p:ph idx="1"/>
            <p:custDataLst>
              <p:tags r:id="rId2"/>
            </p:custDataLst>
            <p:extLst>
              <p:ext uri="{D42A27DB-BD31-4B8C-83A1-F6EECF244321}">
                <p14:modId xmlns:p14="http://schemas.microsoft.com/office/powerpoint/2010/main" val="2747759655"/>
              </p:ext>
            </p:extLst>
          </p:nvPr>
        </p:nvGraphicFramePr>
        <p:xfrm>
          <a:off x="2230438" y="2638425"/>
          <a:ext cx="7729728" cy="2123440"/>
        </p:xfrm>
        <a:graphic>
          <a:graphicData uri="http://schemas.openxmlformats.org/drawingml/2006/table">
            <a:tbl>
              <a:tblPr firstRow="1" bandRow="1">
                <a:tableStyleId>{21E4AEA4-8DFA-4A89-87EB-49C32662AFE0}</a:tableStyleId>
              </a:tblPr>
              <a:tblGrid>
                <a:gridCol w="2576576">
                  <a:extLst>
                    <a:ext uri="{9D8B030D-6E8A-4147-A177-3AD203B41FA5}">
                      <a16:colId xmlns:a16="http://schemas.microsoft.com/office/drawing/2014/main" val="2554414434"/>
                    </a:ext>
                  </a:extLst>
                </a:gridCol>
                <a:gridCol w="2576576">
                  <a:extLst>
                    <a:ext uri="{9D8B030D-6E8A-4147-A177-3AD203B41FA5}">
                      <a16:colId xmlns:a16="http://schemas.microsoft.com/office/drawing/2014/main" val="2981768457"/>
                    </a:ext>
                  </a:extLst>
                </a:gridCol>
                <a:gridCol w="2576576">
                  <a:extLst>
                    <a:ext uri="{9D8B030D-6E8A-4147-A177-3AD203B41FA5}">
                      <a16:colId xmlns:a16="http://schemas.microsoft.com/office/drawing/2014/main" val="4168210228"/>
                    </a:ext>
                  </a:extLst>
                </a:gridCol>
              </a:tblGrid>
              <a:tr h="370840">
                <a:tc>
                  <a:txBody>
                    <a:bodyPr/>
                    <a:lstStyle/>
                    <a:p>
                      <a:pPr algn="r"/>
                      <a:r>
                        <a:rPr lang="en-US" dirty="0"/>
                        <a:t>Order</a:t>
                      </a:r>
                    </a:p>
                    <a:p>
                      <a:r>
                        <a:rPr lang="en-US" dirty="0"/>
                        <a:t>Size</a:t>
                      </a:r>
                    </a:p>
                  </a:txBody>
                  <a:tcPr>
                    <a:lnTlToBr w="12700" cap="flat" cmpd="sng" algn="ctr">
                      <a:solidFill>
                        <a:schemeClr val="bg1"/>
                      </a:solidFill>
                      <a:prstDash val="solid"/>
                      <a:round/>
                      <a:headEnd type="none" w="med" len="med"/>
                      <a:tailEnd type="none" w="med" len="med"/>
                    </a:lnTlToBr>
                  </a:tcPr>
                </a:tc>
                <a:tc>
                  <a:txBody>
                    <a:bodyPr/>
                    <a:lstStyle/>
                    <a:p>
                      <a:pPr algn="ctr"/>
                      <a:r>
                        <a:rPr lang="en-US" dirty="0"/>
                        <a:t>Sequential</a:t>
                      </a:r>
                    </a:p>
                  </a:txBody>
                  <a:tcPr/>
                </a:tc>
                <a:tc>
                  <a:txBody>
                    <a:bodyPr/>
                    <a:lstStyle/>
                    <a:p>
                      <a:pPr algn="ctr"/>
                      <a:r>
                        <a:rPr lang="en-US" dirty="0"/>
                        <a:t>Random</a:t>
                      </a:r>
                    </a:p>
                  </a:txBody>
                  <a:tcPr/>
                </a:tc>
                <a:extLst>
                  <a:ext uri="{0D108BD9-81ED-4DB2-BD59-A6C34878D82A}">
                    <a16:rowId xmlns:a16="http://schemas.microsoft.com/office/drawing/2014/main" val="4022455186"/>
                  </a:ext>
                </a:extLst>
              </a:tr>
              <a:tr h="370840">
                <a:tc>
                  <a:txBody>
                    <a:bodyPr/>
                    <a:lstStyle/>
                    <a:p>
                      <a:r>
                        <a:rPr lang="en-US" dirty="0"/>
                        <a:t>Character</a:t>
                      </a:r>
                    </a:p>
                  </a:txBody>
                  <a:tcPr/>
                </a:tc>
                <a:tc>
                  <a:txBody>
                    <a:bodyPr/>
                    <a:lstStyle/>
                    <a:p>
                      <a:r>
                        <a:rPr lang="en-US" dirty="0"/>
                        <a:t>Text &amp; Binary</a:t>
                      </a:r>
                    </a:p>
                  </a:txBody>
                  <a:tcPr/>
                </a:tc>
                <a:tc>
                  <a:txBody>
                    <a:bodyPr/>
                    <a:lstStyle/>
                    <a:p>
                      <a:endParaRPr lang="en-US" dirty="0"/>
                    </a:p>
                  </a:txBody>
                  <a:tcPr/>
                </a:tc>
                <a:extLst>
                  <a:ext uri="{0D108BD9-81ED-4DB2-BD59-A6C34878D82A}">
                    <a16:rowId xmlns:a16="http://schemas.microsoft.com/office/drawing/2014/main" val="4241139531"/>
                  </a:ext>
                </a:extLst>
              </a:tr>
              <a:tr h="370840">
                <a:tc>
                  <a:txBody>
                    <a:bodyPr/>
                    <a:lstStyle/>
                    <a:p>
                      <a:r>
                        <a:rPr lang="en-US" dirty="0"/>
                        <a:t>Line</a:t>
                      </a:r>
                    </a:p>
                  </a:txBody>
                  <a:tcPr/>
                </a:tc>
                <a:tc>
                  <a:txBody>
                    <a:bodyPr/>
                    <a:lstStyle/>
                    <a:p>
                      <a:r>
                        <a:rPr lang="en-US" dirty="0"/>
                        <a:t>Text</a:t>
                      </a:r>
                    </a:p>
                  </a:txBody>
                  <a:tcPr/>
                </a:tc>
                <a:tc>
                  <a:txBody>
                    <a:bodyPr/>
                    <a:lstStyle/>
                    <a:p>
                      <a:endParaRPr lang="en-US" dirty="0"/>
                    </a:p>
                  </a:txBody>
                  <a:tcPr/>
                </a:tc>
                <a:extLst>
                  <a:ext uri="{0D108BD9-81ED-4DB2-BD59-A6C34878D82A}">
                    <a16:rowId xmlns:a16="http://schemas.microsoft.com/office/drawing/2014/main" val="1672866600"/>
                  </a:ext>
                </a:extLst>
              </a:tr>
              <a:tr h="370840">
                <a:tc>
                  <a:txBody>
                    <a:bodyPr/>
                    <a:lstStyle/>
                    <a:p>
                      <a:r>
                        <a:rPr lang="en-US" dirty="0"/>
                        <a:t>Block</a:t>
                      </a:r>
                    </a:p>
                  </a:txBody>
                  <a:tcPr/>
                </a:tc>
                <a:tc>
                  <a:txBody>
                    <a:bodyPr/>
                    <a:lstStyle/>
                    <a:p>
                      <a:r>
                        <a:rPr lang="en-US" dirty="0"/>
                        <a:t>Binary (infrequently)</a:t>
                      </a:r>
                    </a:p>
                  </a:txBody>
                  <a:tcPr/>
                </a:tc>
                <a:tc>
                  <a:txBody>
                    <a:bodyPr/>
                    <a:lstStyle/>
                    <a:p>
                      <a:r>
                        <a:rPr lang="en-US" dirty="0"/>
                        <a:t>Binary</a:t>
                      </a:r>
                    </a:p>
                  </a:txBody>
                  <a:tcPr/>
                </a:tc>
                <a:extLst>
                  <a:ext uri="{0D108BD9-81ED-4DB2-BD59-A6C34878D82A}">
                    <a16:rowId xmlns:a16="http://schemas.microsoft.com/office/drawing/2014/main" val="3321404117"/>
                  </a:ext>
                </a:extLst>
              </a:tr>
              <a:tr h="370840">
                <a:tc>
                  <a:txBody>
                    <a:bodyPr/>
                    <a:lstStyle/>
                    <a:p>
                      <a:r>
                        <a:rPr lang="en-US" dirty="0"/>
                        <a:t>Buffer</a:t>
                      </a:r>
                    </a:p>
                  </a:txBody>
                  <a:tcPr/>
                </a:tc>
                <a:tc>
                  <a:txBody>
                    <a:bodyPr/>
                    <a:lstStyle/>
                    <a:p>
                      <a:r>
                        <a:rPr lang="en-US" dirty="0"/>
                        <a:t>Text &amp; Binary</a:t>
                      </a:r>
                    </a:p>
                  </a:txBody>
                  <a:tcPr/>
                </a:tc>
                <a:tc>
                  <a:txBody>
                    <a:bodyPr/>
                    <a:lstStyle/>
                    <a:p>
                      <a:endParaRPr lang="en-US" dirty="0"/>
                    </a:p>
                  </a:txBody>
                  <a:tcPr/>
                </a:tc>
                <a:extLst>
                  <a:ext uri="{0D108BD9-81ED-4DB2-BD59-A6C34878D82A}">
                    <a16:rowId xmlns:a16="http://schemas.microsoft.com/office/drawing/2014/main" val="2992132576"/>
                  </a:ext>
                </a:extLst>
              </a:tr>
            </a:tbl>
          </a:graphicData>
        </a:graphic>
      </p:graphicFrame>
    </p:spTree>
    <p:extLst>
      <p:ext uri="{BB962C8B-B14F-4D97-AF65-F5344CB8AC3E}">
        <p14:creationId xmlns:p14="http://schemas.microsoft.com/office/powerpoint/2010/main" val="4211698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9BBAE3-C20D-58DE-1D82-01C17769ACB0}"/>
              </a:ext>
            </a:extLst>
          </p:cNvPr>
          <p:cNvSpPr>
            <a:spLocks noGrp="1"/>
          </p:cNvSpPr>
          <p:nvPr>
            <p:ph type="body" idx="1"/>
            <p:custDataLst>
              <p:tags r:id="rId1"/>
            </p:custDataLst>
          </p:nvPr>
        </p:nvSpPr>
        <p:spPr>
          <a:xfrm>
            <a:off x="1583436" y="2313433"/>
            <a:ext cx="4270248" cy="704087"/>
          </a:xfrm>
        </p:spPr>
        <p:txBody>
          <a:bodyPr/>
          <a:lstStyle/>
          <a:p>
            <a:r>
              <a:rPr lang="en-US" dirty="0"/>
              <a:t>incorrect</a:t>
            </a:r>
          </a:p>
        </p:txBody>
      </p:sp>
      <p:sp>
        <p:nvSpPr>
          <p:cNvPr id="3" name="Content Placeholder 2">
            <a:extLst>
              <a:ext uri="{FF2B5EF4-FFF2-40B4-BE49-F238E27FC236}">
                <a16:creationId xmlns:a16="http://schemas.microsoft.com/office/drawing/2014/main" id="{FBE91985-5113-F215-007E-9F2C53CEA96A}"/>
              </a:ext>
            </a:extLst>
          </p:cNvPr>
          <p:cNvSpPr>
            <a:spLocks noGrp="1"/>
          </p:cNvSpPr>
          <p:nvPr>
            <p:ph sz="half" idx="2"/>
            <p:custDataLst>
              <p:tags r:id="rId2"/>
            </p:custDataLst>
          </p:nvPr>
        </p:nvSpPr>
        <p:spPr>
          <a:xfrm>
            <a:off x="1583436" y="3143250"/>
            <a:ext cx="4270248" cy="2596776"/>
          </a:xfrm>
        </p:spPr>
        <p:txBody>
          <a:bodyPr/>
          <a:lstStyle/>
          <a:p>
            <a:pPr marL="0" indent="0">
              <a:spcBef>
                <a:spcPts val="0"/>
              </a:spcBef>
              <a:buNone/>
            </a:pPr>
            <a:r>
              <a:rPr lang="en-US" dirty="0" err="1">
                <a:latin typeface="Consolas" panose="020B0609020204030204" pitchFamily="49" charset="0"/>
              </a:rPr>
              <a:t>ifstream</a:t>
            </a:r>
            <a:r>
              <a:rPr lang="en-US" dirty="0">
                <a:latin typeface="Consolas" panose="020B0609020204030204" pitchFamily="49" charset="0"/>
              </a:rPr>
              <a:t> file(</a:t>
            </a:r>
            <a:r>
              <a:rPr lang="en-US" dirty="0" err="1">
                <a:latin typeface="Consolas" panose="020B0609020204030204" pitchFamily="49" charset="0"/>
              </a:rPr>
              <a:t>file_name</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while (</a:t>
            </a:r>
            <a:r>
              <a:rPr lang="en-US" dirty="0">
                <a:solidFill>
                  <a:srgbClr val="FF0000"/>
                </a:solidFill>
                <a:latin typeface="Consolas" panose="020B0609020204030204" pitchFamily="49" charset="0"/>
              </a:rPr>
              <a:t>!</a:t>
            </a:r>
            <a:r>
              <a:rPr lang="en-US" dirty="0">
                <a:latin typeface="Consolas" panose="020B0609020204030204" pitchFamily="49" charset="0"/>
              </a:rPr>
              <a:t> </a:t>
            </a:r>
            <a:r>
              <a:rPr lang="en-US" dirty="0" err="1">
                <a:latin typeface="Consolas" panose="020B0609020204030204" pitchFamily="49" charset="0"/>
              </a:rPr>
              <a:t>file.eof</a:t>
            </a:r>
            <a:r>
              <a:rPr lang="en-US" dirty="0">
                <a:latin typeface="Consolas" panose="020B0609020204030204" pitchFamily="49" charset="0"/>
              </a:rPr>
              <a:t>())	// 1</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read file	// 2</a:t>
            </a:r>
          </a:p>
          <a:p>
            <a:pPr marL="0" indent="0">
              <a:spcBef>
                <a:spcPts val="0"/>
              </a:spcBef>
              <a:buNone/>
            </a:pPr>
            <a:r>
              <a:rPr lang="en-US" dirty="0">
                <a:latin typeface="Consolas" panose="020B0609020204030204" pitchFamily="49" charset="0"/>
              </a:rPr>
              <a:t>    // process data	// 3</a:t>
            </a:r>
          </a:p>
          <a:p>
            <a:pPr marL="0" indent="0">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4E4D5CF4-3D21-5DF1-EA2C-AA0FA8F337B3}"/>
              </a:ext>
            </a:extLst>
          </p:cNvPr>
          <p:cNvSpPr>
            <a:spLocks noGrp="1"/>
          </p:cNvSpPr>
          <p:nvPr>
            <p:ph sz="quarter" idx="4"/>
            <p:custDataLst>
              <p:tags r:id="rId3"/>
            </p:custDataLst>
          </p:nvPr>
        </p:nvSpPr>
        <p:spPr>
          <a:xfrm>
            <a:off x="6338316" y="3143250"/>
            <a:ext cx="4253484" cy="2596776"/>
          </a:xfrm>
        </p:spPr>
        <p:txBody>
          <a:bodyPr/>
          <a:lstStyle/>
          <a:p>
            <a:pPr marL="0" indent="0">
              <a:spcBef>
                <a:spcPts val="0"/>
              </a:spcBef>
              <a:buNone/>
            </a:pPr>
            <a:r>
              <a:rPr lang="en-US" dirty="0" err="1">
                <a:latin typeface="Consolas" panose="020B0609020204030204" pitchFamily="49" charset="0"/>
              </a:rPr>
              <a:t>ifstream</a:t>
            </a:r>
            <a:r>
              <a:rPr lang="en-US" dirty="0">
                <a:latin typeface="Consolas" panose="020B0609020204030204" pitchFamily="49" charset="0"/>
              </a:rPr>
              <a:t> file(</a:t>
            </a:r>
            <a:r>
              <a:rPr lang="en-US" dirty="0" err="1">
                <a:latin typeface="Consolas" panose="020B0609020204030204" pitchFamily="49" charset="0"/>
              </a:rPr>
              <a:t>file_name</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initial file read	// 1</a:t>
            </a:r>
          </a:p>
          <a:p>
            <a:pPr marL="0" indent="0">
              <a:spcBef>
                <a:spcPts val="0"/>
              </a:spcBef>
              <a:buNone/>
            </a:pPr>
            <a:r>
              <a:rPr lang="en-US" dirty="0">
                <a:latin typeface="Consolas" panose="020B0609020204030204" pitchFamily="49" charset="0"/>
              </a:rPr>
              <a:t>while (</a:t>
            </a:r>
            <a:r>
              <a:rPr lang="en-US" dirty="0">
                <a:solidFill>
                  <a:srgbClr val="FF0000"/>
                </a:solidFill>
                <a:latin typeface="Consolas" panose="020B0609020204030204" pitchFamily="49" charset="0"/>
              </a:rPr>
              <a:t>!</a:t>
            </a:r>
            <a:r>
              <a:rPr lang="en-US" dirty="0">
                <a:latin typeface="Consolas" panose="020B0609020204030204" pitchFamily="49" charset="0"/>
              </a:rPr>
              <a:t> </a:t>
            </a:r>
            <a:r>
              <a:rPr lang="en-US" dirty="0" err="1">
                <a:latin typeface="Consolas" panose="020B0609020204030204" pitchFamily="49" charset="0"/>
              </a:rPr>
              <a:t>file.eof</a:t>
            </a:r>
            <a:r>
              <a:rPr lang="en-US" dirty="0">
                <a:latin typeface="Consolas" panose="020B0609020204030204" pitchFamily="49" charset="0"/>
              </a:rPr>
              <a:t>())	// 2</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 process data	// 3</a:t>
            </a:r>
          </a:p>
          <a:p>
            <a:pPr marL="0" indent="0">
              <a:spcBef>
                <a:spcPts val="0"/>
              </a:spcBef>
              <a:buNone/>
            </a:pPr>
            <a:r>
              <a:rPr lang="en-US" dirty="0">
                <a:latin typeface="Consolas" panose="020B0609020204030204" pitchFamily="49" charset="0"/>
              </a:rPr>
              <a:t>    // read file	// 4</a:t>
            </a:r>
          </a:p>
          <a:p>
            <a:pPr marL="0" indent="0">
              <a:spcBef>
                <a:spcPts val="0"/>
              </a:spcBef>
              <a:buNone/>
            </a:pPr>
            <a:r>
              <a:rPr lang="en-US" dirty="0">
                <a:latin typeface="Consolas" panose="020B0609020204030204" pitchFamily="49" charset="0"/>
              </a:rPr>
              <a:t>}</a:t>
            </a:r>
          </a:p>
        </p:txBody>
      </p:sp>
      <p:sp>
        <p:nvSpPr>
          <p:cNvPr id="5" name="Text Placeholder 4">
            <a:extLst>
              <a:ext uri="{FF2B5EF4-FFF2-40B4-BE49-F238E27FC236}">
                <a16:creationId xmlns:a16="http://schemas.microsoft.com/office/drawing/2014/main" id="{1C2F032A-F9FE-59DD-3769-3C4D37C2062C}"/>
              </a:ext>
            </a:extLst>
          </p:cNvPr>
          <p:cNvSpPr>
            <a:spLocks noGrp="1"/>
          </p:cNvSpPr>
          <p:nvPr>
            <p:ph type="body" sz="quarter" idx="13"/>
            <p:custDataLst>
              <p:tags r:id="rId4"/>
            </p:custDataLst>
          </p:nvPr>
        </p:nvSpPr>
        <p:spPr>
          <a:xfrm>
            <a:off x="6338316" y="2313433"/>
            <a:ext cx="4270248" cy="704087"/>
          </a:xfrm>
        </p:spPr>
        <p:txBody>
          <a:bodyPr/>
          <a:lstStyle/>
          <a:p>
            <a:r>
              <a:rPr lang="en-US" dirty="0"/>
              <a:t>correct</a:t>
            </a:r>
          </a:p>
        </p:txBody>
      </p:sp>
      <p:sp>
        <p:nvSpPr>
          <p:cNvPr id="6" name="Title 5">
            <a:extLst>
              <a:ext uri="{FF2B5EF4-FFF2-40B4-BE49-F238E27FC236}">
                <a16:creationId xmlns:a16="http://schemas.microsoft.com/office/drawing/2014/main" id="{0526A32D-14D7-C3C2-28D0-087344C1A122}"/>
              </a:ext>
            </a:extLst>
          </p:cNvPr>
          <p:cNvSpPr>
            <a:spLocks noGrp="1"/>
          </p:cNvSpPr>
          <p:nvPr>
            <p:ph type="title"/>
            <p:custDataLst>
              <p:tags r:id="rId5"/>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the </a:t>
            </a:r>
            <a:r>
              <a:rPr lang="en-US" cap="none" dirty="0" err="1">
                <a:latin typeface="Consolas" panose="020B0609020204030204" pitchFamily="49" charset="0"/>
              </a:rPr>
              <a:t>eof</a:t>
            </a:r>
            <a:r>
              <a:rPr lang="en-US" dirty="0"/>
              <a:t> function</a:t>
            </a:r>
          </a:p>
        </p:txBody>
      </p:sp>
    </p:spTree>
    <p:extLst>
      <p:ext uri="{BB962C8B-B14F-4D97-AF65-F5344CB8AC3E}">
        <p14:creationId xmlns:p14="http://schemas.microsoft.com/office/powerpoint/2010/main" val="1202844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67BBD-7CC5-0DD0-D0DA-5B358395E5E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Sequentially reading characters</a:t>
            </a:r>
          </a:p>
        </p:txBody>
      </p:sp>
      <p:sp>
        <p:nvSpPr>
          <p:cNvPr id="3" name="Content Placeholder 2">
            <a:extLst>
              <a:ext uri="{FF2B5EF4-FFF2-40B4-BE49-F238E27FC236}">
                <a16:creationId xmlns:a16="http://schemas.microsoft.com/office/drawing/2014/main" id="{2292106B-C21E-B335-A082-F08D3976199A}"/>
              </a:ext>
            </a:extLst>
          </p:cNvPr>
          <p:cNvSpPr>
            <a:spLocks noGrp="1"/>
          </p:cNvSpPr>
          <p:nvPr>
            <p:ph sz="half" idx="1"/>
            <p:custDataLst>
              <p:tags r:id="rId2"/>
            </p:custDataLst>
          </p:nvPr>
        </p:nvSpPr>
        <p:spPr>
          <a:xfrm>
            <a:off x="1140737" y="2507811"/>
            <a:ext cx="4955263" cy="3385497"/>
          </a:xfrm>
        </p:spPr>
        <p:txBody>
          <a:bodyPr>
            <a:normAutofit fontScale="92500" lnSpcReduction="20000"/>
          </a:bodyPr>
          <a:lstStyle/>
          <a:p>
            <a:pPr marL="0" indent="0">
              <a:lnSpc>
                <a:spcPct val="110000"/>
              </a:lnSpc>
              <a:spcBef>
                <a:spcPts val="0"/>
              </a:spcBef>
              <a:buNone/>
            </a:pPr>
            <a:r>
              <a:rPr lang="en-US" dirty="0">
                <a:latin typeface="Consolas" panose="020B0609020204030204" pitchFamily="49" charset="0"/>
              </a:rPr>
              <a:t>int main()</a:t>
            </a:r>
          </a:p>
          <a:p>
            <a:pPr marL="0" indent="0">
              <a:lnSpc>
                <a:spcPct val="110000"/>
              </a:lnSpc>
              <a:spcBef>
                <a:spcPts val="0"/>
              </a:spcBef>
              <a:buNone/>
            </a:pPr>
            <a:r>
              <a:rPr lang="en-US" dirty="0">
                <a:latin typeface="Consolas" panose="020B0609020204030204" pitchFamily="49" charset="0"/>
              </a:rPr>
              <a:t>{</a:t>
            </a:r>
          </a:p>
          <a:p>
            <a:pPr marL="0" indent="0">
              <a:lnSpc>
                <a:spcPct val="110000"/>
              </a:lnSpc>
              <a:spcBef>
                <a:spcPts val="0"/>
              </a:spcBef>
              <a:buNone/>
            </a:pPr>
            <a:r>
              <a:rPr lang="en-US" dirty="0">
                <a:latin typeface="Consolas" panose="020B0609020204030204" pitchFamily="49" charset="0"/>
              </a:rPr>
              <a:t>    </a:t>
            </a:r>
            <a:r>
              <a:rPr lang="en-US" dirty="0" err="1">
                <a:latin typeface="Consolas" panose="020B0609020204030204" pitchFamily="49" charset="0"/>
              </a:rPr>
              <a:t>ifstream</a:t>
            </a:r>
            <a:r>
              <a:rPr lang="en-US" dirty="0">
                <a:latin typeface="Consolas" panose="020B0609020204030204" pitchFamily="49" charset="0"/>
              </a:rPr>
              <a:t> in("data.txt");</a:t>
            </a:r>
          </a:p>
          <a:p>
            <a:pPr marL="0" indent="0">
              <a:lnSpc>
                <a:spcPct val="110000"/>
              </a:lnSpc>
              <a:spcBef>
                <a:spcPts val="0"/>
              </a:spcBef>
              <a:buNone/>
            </a:pPr>
            <a:r>
              <a:rPr lang="en-US" dirty="0">
                <a:latin typeface="Consolas" panose="020B0609020204030204" pitchFamily="49" charset="0"/>
              </a:rPr>
              <a:t>    char c;</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    in &gt;&gt; c;</a:t>
            </a:r>
          </a:p>
          <a:p>
            <a:pPr marL="0" indent="0">
              <a:lnSpc>
                <a:spcPct val="110000"/>
              </a:lnSpc>
              <a:spcBef>
                <a:spcPts val="0"/>
              </a:spcBef>
              <a:buNone/>
            </a:pPr>
            <a:r>
              <a:rPr lang="en-US" dirty="0">
                <a:latin typeface="Consolas" panose="020B0609020204030204" pitchFamily="49" charset="0"/>
              </a:rPr>
              <a:t>    while (!</a:t>
            </a:r>
            <a:r>
              <a:rPr lang="en-US" dirty="0" err="1">
                <a:latin typeface="Consolas" panose="020B0609020204030204" pitchFamily="49" charset="0"/>
              </a:rPr>
              <a:t>in.eof</a:t>
            </a:r>
            <a:r>
              <a:rPr lang="en-US" dirty="0">
                <a:latin typeface="Consolas" panose="020B0609020204030204" pitchFamily="49" charset="0"/>
              </a:rPr>
              <a:t>())</a:t>
            </a:r>
          </a:p>
          <a:p>
            <a:pPr marL="0" indent="0">
              <a:lnSpc>
                <a:spcPct val="110000"/>
              </a:lnSpc>
              <a:spcBef>
                <a:spcPts val="0"/>
              </a:spcBef>
              <a:buNone/>
            </a:pPr>
            <a:r>
              <a:rPr lang="en-US" dirty="0">
                <a:latin typeface="Consolas" panose="020B0609020204030204" pitchFamily="49" charset="0"/>
              </a:rPr>
              <a:t>    {</a:t>
            </a:r>
          </a:p>
          <a:p>
            <a:pPr marL="0" indent="0">
              <a:lnSpc>
                <a:spcPct val="110000"/>
              </a:lnSpc>
              <a:spcBef>
                <a:spcPts val="0"/>
              </a:spcBef>
              <a:buNone/>
            </a:pPr>
            <a:r>
              <a:rPr lang="en-US" dirty="0">
                <a:latin typeface="Consolas" panose="020B0609020204030204" pitchFamily="49" charset="0"/>
              </a:rPr>
              <a:t>        </a:t>
            </a:r>
            <a:r>
              <a:rPr lang="en-US" dirty="0" err="1">
                <a:latin typeface="Consolas" panose="020B0609020204030204" pitchFamily="49" charset="0"/>
              </a:rPr>
              <a:t>cout</a:t>
            </a:r>
            <a:r>
              <a:rPr lang="en-US" dirty="0">
                <a:latin typeface="Consolas" panose="020B0609020204030204" pitchFamily="49" charset="0"/>
              </a:rPr>
              <a:t> &lt;&lt; '|' &lt;&lt; c &lt;&lt; '|' &lt;&lt; </a:t>
            </a:r>
            <a:r>
              <a:rPr lang="en-US" dirty="0" err="1">
                <a:latin typeface="Consolas" panose="020B0609020204030204" pitchFamily="49" charset="0"/>
              </a:rPr>
              <a:t>endl</a:t>
            </a:r>
            <a:r>
              <a:rPr lang="en-US" dirty="0">
                <a:latin typeface="Consolas" panose="020B0609020204030204" pitchFamily="49" charset="0"/>
              </a:rPr>
              <a:t>;</a:t>
            </a:r>
          </a:p>
          <a:p>
            <a:pPr marL="0" indent="0">
              <a:lnSpc>
                <a:spcPct val="110000"/>
              </a:lnSpc>
              <a:spcBef>
                <a:spcPts val="0"/>
              </a:spcBef>
              <a:buNone/>
            </a:pPr>
            <a:r>
              <a:rPr lang="en-US" dirty="0">
                <a:latin typeface="Consolas" panose="020B0609020204030204" pitchFamily="49" charset="0"/>
              </a:rPr>
              <a:t>        in &gt;&gt; c;</a:t>
            </a:r>
          </a:p>
          <a:p>
            <a:pPr marL="0" indent="0">
              <a:lnSpc>
                <a:spcPct val="110000"/>
              </a:lnSpc>
              <a:spcBef>
                <a:spcPts val="0"/>
              </a:spcBef>
              <a:buNone/>
            </a:pPr>
            <a:r>
              <a:rPr lang="en-US" dirty="0">
                <a:latin typeface="Consolas" panose="020B0609020204030204" pitchFamily="49" charset="0"/>
              </a:rPr>
              <a:t>    }</a:t>
            </a:r>
          </a:p>
          <a:p>
            <a:pPr marL="0" indent="0">
              <a:lnSpc>
                <a:spcPct val="110000"/>
              </a:lnSpc>
              <a:spcBef>
                <a:spcPts val="0"/>
              </a:spcBef>
              <a:buNone/>
            </a:pPr>
            <a:endParaRPr lang="en-US" dirty="0">
              <a:latin typeface="Consolas" panose="020B0609020204030204" pitchFamily="49" charset="0"/>
            </a:endParaRPr>
          </a:p>
          <a:p>
            <a:pPr marL="0" indent="0">
              <a:lnSpc>
                <a:spcPct val="110000"/>
              </a:lnSpc>
              <a:spcBef>
                <a:spcPts val="0"/>
              </a:spcBef>
              <a:buNone/>
            </a:pPr>
            <a:r>
              <a:rPr lang="en-US" dirty="0">
                <a:latin typeface="Consolas" panose="020B0609020204030204" pitchFamily="49" charset="0"/>
              </a:rPr>
              <a:t>    return 0;</a:t>
            </a:r>
          </a:p>
          <a:p>
            <a:pPr marL="0" indent="0">
              <a:lnSpc>
                <a:spcPct val="110000"/>
              </a:lnSpc>
              <a:spcBef>
                <a:spcPts val="0"/>
              </a:spcBef>
              <a:buNone/>
            </a:pP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8DA80CF2-2D86-3247-A56E-094A89B6FFFF}"/>
              </a:ext>
            </a:extLst>
          </p:cNvPr>
          <p:cNvSpPr>
            <a:spLocks noGrp="1"/>
          </p:cNvSpPr>
          <p:nvPr>
            <p:ph sz="half" idx="2"/>
            <p:custDataLst>
              <p:tags r:id="rId3"/>
            </p:custDataLst>
          </p:nvPr>
        </p:nvSpPr>
        <p:spPr>
          <a:xfrm>
            <a:off x="6338315" y="2638044"/>
            <a:ext cx="4270247" cy="3101982"/>
          </a:xfrm>
        </p:spPr>
        <p:txBody>
          <a:bodyPr>
            <a:normAutofit fontScale="92500" lnSpcReduction="20000"/>
          </a:bodyPr>
          <a:lstStyle/>
          <a:p>
            <a:r>
              <a:rPr lang="en-US" dirty="0" err="1">
                <a:latin typeface="Consolas" panose="020B0609020204030204" pitchFamily="49" charset="0"/>
              </a:rPr>
              <a:t>istream</a:t>
            </a:r>
            <a:r>
              <a:rPr lang="en-US" dirty="0">
                <a:latin typeface="Consolas" panose="020B0609020204030204" pitchFamily="49" charset="0"/>
              </a:rPr>
              <a:t>&amp; operator&gt;&gt;(int&amp; c);</a:t>
            </a:r>
          </a:p>
          <a:p>
            <a:r>
              <a:rPr lang="en-US" dirty="0" err="1">
                <a:latin typeface="Consolas" panose="020B0609020204030204" pitchFamily="49" charset="0"/>
              </a:rPr>
              <a:t>istream</a:t>
            </a:r>
            <a:r>
              <a:rPr lang="en-US" dirty="0">
                <a:latin typeface="Consolas" panose="020B0609020204030204" pitchFamily="49" charset="0"/>
              </a:rPr>
              <a:t>&amp; get(char&amp; c);</a:t>
            </a:r>
          </a:p>
          <a:p>
            <a:r>
              <a:rPr lang="en-US" dirty="0">
                <a:latin typeface="Consolas" panose="020B0609020204030204" pitchFamily="49" charset="0"/>
              </a:rPr>
              <a:t>int get();</a:t>
            </a:r>
          </a:p>
        </p:txBody>
      </p:sp>
    </p:spTree>
    <p:extLst>
      <p:ext uri="{BB962C8B-B14F-4D97-AF65-F5344CB8AC3E}">
        <p14:creationId xmlns:p14="http://schemas.microsoft.com/office/powerpoint/2010/main" val="319266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674E1-FC30-ABF5-34F2-CE1BD8992713}"/>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Character input and </a:t>
            </a:r>
            <a:r>
              <a:rPr lang="en-US" dirty="0">
                <a:latin typeface="Consolas" panose="020B0609020204030204" pitchFamily="49" charset="0"/>
              </a:rPr>
              <a:t>EOF</a:t>
            </a:r>
          </a:p>
        </p:txBody>
      </p:sp>
      <p:sp>
        <p:nvSpPr>
          <p:cNvPr id="5" name="Content Placeholder 4">
            <a:extLst>
              <a:ext uri="{FF2B5EF4-FFF2-40B4-BE49-F238E27FC236}">
                <a16:creationId xmlns:a16="http://schemas.microsoft.com/office/drawing/2014/main" id="{EC2D8BD7-2A0D-7AA2-35CB-1422E3C11BE2}"/>
              </a:ext>
            </a:extLst>
          </p:cNvPr>
          <p:cNvSpPr>
            <a:spLocks noGrp="1"/>
          </p:cNvSpPr>
          <p:nvPr>
            <p:ph idx="1"/>
            <p:custDataLst>
              <p:tags r:id="rId2"/>
            </p:custDataLst>
          </p:nvPr>
        </p:nvSpPr>
        <p:spPr>
          <a:xfrm>
            <a:off x="2231136" y="2638044"/>
            <a:ext cx="7729728" cy="3101983"/>
          </a:xfrm>
        </p:spPr>
        <p:txBody>
          <a:bodyPr>
            <a:normAutofit/>
          </a:bodyPr>
          <a:lstStyle/>
          <a:p>
            <a:pPr marL="0" indent="0">
              <a:spcBef>
                <a:spcPts val="0"/>
              </a:spcBef>
              <a:buNone/>
            </a:pPr>
            <a:r>
              <a:rPr lang="en-US" dirty="0">
                <a:latin typeface="Consolas" panose="020B0609020204030204" pitchFamily="49" charset="0"/>
              </a:rPr>
              <a:t>int main()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ifstream</a:t>
            </a:r>
            <a:r>
              <a:rPr lang="en-US" dirty="0">
                <a:latin typeface="Consolas" panose="020B0609020204030204" pitchFamily="49" charset="0"/>
              </a:rPr>
              <a:t> in("data.txt");</a:t>
            </a:r>
          </a:p>
          <a:p>
            <a:pPr marL="0" indent="0">
              <a:spcBef>
                <a:spcPts val="0"/>
              </a:spcBef>
              <a:buNone/>
            </a:pPr>
            <a:r>
              <a:rPr lang="en-US" dirty="0">
                <a:latin typeface="Consolas" panose="020B0609020204030204" pitchFamily="49" charset="0"/>
              </a:rPr>
              <a:t>    int c;</a:t>
            </a:r>
          </a:p>
          <a:p>
            <a:pPr marL="0" indent="0">
              <a:spcBef>
                <a:spcPts val="0"/>
              </a:spcBef>
              <a:buNone/>
            </a:pPr>
            <a:r>
              <a:rPr lang="en-US" dirty="0">
                <a:latin typeface="Consolas" panose="020B0609020204030204" pitchFamily="49" charset="0"/>
              </a:rPr>
              <a:t>    </a:t>
            </a:r>
          </a:p>
          <a:p>
            <a:pPr marL="0" indent="0">
              <a:spcBef>
                <a:spcPts val="0"/>
              </a:spcBef>
              <a:buNone/>
            </a:pPr>
            <a:r>
              <a:rPr lang="en-US" dirty="0">
                <a:latin typeface="Consolas" panose="020B0609020204030204" pitchFamily="49" charset="0"/>
              </a:rPr>
              <a:t>    while (</a:t>
            </a:r>
            <a:r>
              <a:rPr lang="en-US" dirty="0">
                <a:solidFill>
                  <a:srgbClr val="FF0000"/>
                </a:solidFill>
                <a:latin typeface="Consolas" panose="020B0609020204030204" pitchFamily="49" charset="0"/>
              </a:rPr>
              <a:t>(</a:t>
            </a:r>
            <a:r>
              <a:rPr lang="en-US" dirty="0">
                <a:latin typeface="Consolas" panose="020B0609020204030204" pitchFamily="49" charset="0"/>
              </a:rPr>
              <a:t>c = </a:t>
            </a:r>
            <a:r>
              <a:rPr lang="en-US" dirty="0" err="1">
                <a:latin typeface="Consolas" panose="020B0609020204030204" pitchFamily="49" charset="0"/>
              </a:rPr>
              <a:t>in.get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 != EOF) </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cout</a:t>
            </a:r>
            <a:r>
              <a:rPr lang="en-US" dirty="0">
                <a:latin typeface="Consolas" panose="020B0609020204030204" pitchFamily="49" charset="0"/>
              </a:rPr>
              <a:t> &lt;&lt; (char)c &lt;&lt; </a:t>
            </a:r>
            <a:r>
              <a:rPr lang="en-US" dirty="0" err="1">
                <a:latin typeface="Consolas" panose="020B0609020204030204" pitchFamily="49" charset="0"/>
              </a:rPr>
              <a:t>endl</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return 0;</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1664465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D5F9D-53E3-97E3-01E5-A1545C73F847}"/>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a:latin typeface="Consolas" panose="020B0609020204030204" pitchFamily="49" charset="0"/>
              </a:rPr>
              <a:t>operator bool</a:t>
            </a:r>
          </a:p>
        </p:txBody>
      </p:sp>
      <p:sp>
        <p:nvSpPr>
          <p:cNvPr id="3" name="Content Placeholder 2">
            <a:extLst>
              <a:ext uri="{FF2B5EF4-FFF2-40B4-BE49-F238E27FC236}">
                <a16:creationId xmlns:a16="http://schemas.microsoft.com/office/drawing/2014/main" id="{79D944A8-D3EA-3AAE-CDE0-4D7D23276706}"/>
              </a:ext>
            </a:extLst>
          </p:cNvPr>
          <p:cNvSpPr>
            <a:spLocks noGrp="1"/>
          </p:cNvSpPr>
          <p:nvPr>
            <p:ph sz="half" idx="1"/>
            <p:custDataLst>
              <p:tags r:id="rId2"/>
            </p:custDataLst>
          </p:nvPr>
        </p:nvSpPr>
        <p:spPr>
          <a:xfrm>
            <a:off x="1581912" y="2638044"/>
            <a:ext cx="4271771" cy="3101982"/>
          </a:xfrm>
        </p:spPr>
        <p:txBody>
          <a:bodyPr>
            <a:normAutofit/>
          </a:bodyPr>
          <a:lstStyle/>
          <a:p>
            <a:r>
              <a:rPr lang="en-US" dirty="0">
                <a:latin typeface="Consolas" panose="020B0609020204030204" pitchFamily="49" charset="0"/>
              </a:rPr>
              <a:t>operator bool</a:t>
            </a:r>
          </a:p>
          <a:p>
            <a:pPr lvl="1"/>
            <a:r>
              <a:rPr lang="en-US" dirty="0"/>
              <a:t>Overloaded casting operator</a:t>
            </a:r>
          </a:p>
          <a:p>
            <a:pPr lvl="1"/>
            <a:r>
              <a:rPr lang="en-US" dirty="0"/>
              <a:t>Stream </a:t>
            </a:r>
            <a:r>
              <a:rPr lang="en-US" dirty="0">
                <a:latin typeface="Calibri" panose="020F0502020204030204" pitchFamily="34" charset="0"/>
                <a:cs typeface="Calibri" panose="020F0502020204030204" pitchFamily="34" charset="0"/>
              </a:rPr>
              <a:t>→ Boolean</a:t>
            </a:r>
            <a:endParaRPr lang="en-US" dirty="0"/>
          </a:p>
          <a:p>
            <a:pPr lvl="1"/>
            <a:r>
              <a:rPr lang="en-US" dirty="0" err="1">
                <a:latin typeface="Consolas" panose="020B0609020204030204" pitchFamily="49" charset="0"/>
              </a:rPr>
              <a:t>failbit</a:t>
            </a:r>
            <a:r>
              <a:rPr lang="en-US" dirty="0"/>
              <a:t> set if an I/O operation fails</a:t>
            </a:r>
          </a:p>
          <a:p>
            <a:pPr lvl="1"/>
            <a:r>
              <a:rPr lang="en-US" dirty="0" err="1">
                <a:latin typeface="Consolas" panose="020B0609020204030204" pitchFamily="49" charset="0"/>
              </a:rPr>
              <a:t>badbit</a:t>
            </a:r>
            <a:r>
              <a:rPr lang="en-US" dirty="0"/>
              <a:t> set if a stream is corrupted</a:t>
            </a:r>
          </a:p>
          <a:p>
            <a:pPr lvl="1"/>
            <a:r>
              <a:rPr lang="en-US" dirty="0"/>
              <a:t>The conversion operator returns true if either flag is set, false otherwise</a:t>
            </a:r>
          </a:p>
          <a:p>
            <a:pPr lvl="1"/>
            <a:r>
              <a:rPr lang="en-US" dirty="0"/>
              <a:t>Returns: </a:t>
            </a:r>
            <a:r>
              <a:rPr lang="en-US" dirty="0">
                <a:latin typeface="Consolas" panose="020B0609020204030204" pitchFamily="49" charset="0"/>
              </a:rPr>
              <a:t>!(</a:t>
            </a:r>
            <a:r>
              <a:rPr lang="en-US" dirty="0" err="1">
                <a:latin typeface="Consolas" panose="020B0609020204030204" pitchFamily="49" charset="0"/>
              </a:rPr>
              <a:t>failbit</a:t>
            </a:r>
            <a:r>
              <a:rPr lang="en-US" dirty="0">
                <a:latin typeface="Consolas" panose="020B0609020204030204" pitchFamily="49" charset="0"/>
              </a:rPr>
              <a:t> | </a:t>
            </a:r>
            <a:r>
              <a:rPr lang="en-US" dirty="0" err="1">
                <a:latin typeface="Consolas" panose="020B0609020204030204" pitchFamily="49" charset="0"/>
              </a:rPr>
              <a:t>badbit</a:t>
            </a:r>
            <a:r>
              <a:rPr lang="en-US" dirty="0">
                <a:latin typeface="Consolas" panose="020B0609020204030204" pitchFamily="49" charset="0"/>
              </a:rPr>
              <a:t>)</a:t>
            </a:r>
          </a:p>
        </p:txBody>
      </p:sp>
      <p:sp>
        <p:nvSpPr>
          <p:cNvPr id="4" name="Content Placeholder 3">
            <a:extLst>
              <a:ext uri="{FF2B5EF4-FFF2-40B4-BE49-F238E27FC236}">
                <a16:creationId xmlns:a16="http://schemas.microsoft.com/office/drawing/2014/main" id="{6DB30229-F1A9-FDF2-B99F-08AB489D59F2}"/>
              </a:ext>
            </a:extLst>
          </p:cNvPr>
          <p:cNvSpPr>
            <a:spLocks noGrp="1"/>
          </p:cNvSpPr>
          <p:nvPr>
            <p:ph sz="half" idx="2"/>
            <p:custDataLst>
              <p:tags r:id="rId3"/>
            </p:custDataLst>
          </p:nvPr>
        </p:nvSpPr>
        <p:spPr>
          <a:xfrm>
            <a:off x="6338315" y="2638044"/>
            <a:ext cx="5222960" cy="3101982"/>
          </a:xfrm>
        </p:spPr>
        <p:txBody>
          <a:bodyPr>
            <a:normAutofit/>
          </a:bodyPr>
          <a:lstStyle/>
          <a:p>
            <a:pPr marL="0" indent="0">
              <a:spcBef>
                <a:spcPts val="0"/>
              </a:spcBef>
              <a:buNone/>
            </a:pPr>
            <a:r>
              <a:rPr lang="en-US" dirty="0">
                <a:latin typeface="Consolas" panose="020B0609020204030204" pitchFamily="49" charset="0"/>
              </a:rPr>
              <a:t>int main()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ifstream</a:t>
            </a:r>
            <a:r>
              <a:rPr lang="en-US" dirty="0">
                <a:latin typeface="Consolas" panose="020B0609020204030204" pitchFamily="49" charset="0"/>
              </a:rPr>
              <a:t> in("data.txt");</a:t>
            </a:r>
          </a:p>
          <a:p>
            <a:pPr marL="0" indent="0">
              <a:spcBef>
                <a:spcPts val="0"/>
              </a:spcBef>
              <a:buNone/>
            </a:pPr>
            <a:r>
              <a:rPr lang="en-US" dirty="0">
                <a:latin typeface="Consolas" panose="020B0609020204030204" pitchFamily="49" charset="0"/>
              </a:rPr>
              <a:t>    char c;</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while (</a:t>
            </a:r>
            <a:r>
              <a:rPr lang="en-US" dirty="0" err="1">
                <a:latin typeface="Consolas" panose="020B0609020204030204" pitchFamily="49" charset="0"/>
              </a:rPr>
              <a:t>in.get</a:t>
            </a:r>
            <a:r>
              <a:rPr lang="en-US" dirty="0">
                <a:latin typeface="Consolas" panose="020B0609020204030204" pitchFamily="49" charset="0"/>
              </a:rPr>
              <a:t>(c))</a:t>
            </a:r>
          </a:p>
          <a:p>
            <a:pPr marL="0" indent="0">
              <a:spcBef>
                <a:spcPts val="0"/>
              </a:spcBef>
              <a:buNone/>
            </a:pPr>
            <a:r>
              <a:rPr lang="en-US" dirty="0">
                <a:latin typeface="Consolas" panose="020B0609020204030204" pitchFamily="49" charset="0"/>
              </a:rPr>
              <a:t>        </a:t>
            </a:r>
            <a:r>
              <a:rPr lang="en-US" dirty="0" err="1">
                <a:latin typeface="Consolas" panose="020B0609020204030204" pitchFamily="49" charset="0"/>
              </a:rPr>
              <a:t>cout</a:t>
            </a:r>
            <a:r>
              <a:rPr lang="en-US" dirty="0">
                <a:latin typeface="Consolas" panose="020B0609020204030204" pitchFamily="49" charset="0"/>
              </a:rPr>
              <a:t> &lt;&lt; '|' &lt;&lt; c &lt;&lt; '|' &lt;&lt; </a:t>
            </a:r>
            <a:r>
              <a:rPr lang="en-US" dirty="0" err="1">
                <a:latin typeface="Consolas" panose="020B0609020204030204" pitchFamily="49" charset="0"/>
              </a:rPr>
              <a:t>endl</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return 0;</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1188371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PRESENTER_DUMMYTAG" val="&lt;DummyForForceWrite&gt;&lt;/DummyForForceWrite&gt;"/>
  <p:tag name="HTML_SHAPEINFO" val="&lt;ThreeDShapeInfo&gt;&lt;uuid val=&quot;{18955A72-6D72-45D4-AA73-ACD7BE88CD60}&quot;/&gt;&lt;isInvalidForFieldText val=&quot;0&quot;/&gt;&lt;Image&gt;&lt;filename val=&quot;C:\Users\delroy\AppData\Local\Temp\CP53685740109Session\CPTrustFolder53685740109\PPTImport536816141562\data\asimages\{18955A72-6D72-45D4-AA73-ACD7BE88CD60}_1.png&quot;/&gt;&lt;left val=&quot;167&quot;/&gt;&lt;top val=&quot;249&quot;/&gt;&lt;width val=&quot;945&quot;/&gt;&lt;height val=&quot;174&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2&quot;/&gt;&lt;lineCharCount val=&quot;38&quot;/&gt;&lt;/TableIndex&gt;&lt;/ShapeTextInfo&gt;"/>
  <p:tag name="PRESENTER_DUMMYTAG" val="&lt;DummyForForceWrite&gt;&lt;/DummyForForceWrite&gt;"/>
  <p:tag name="HTML_SHAPEINFO" val="&lt;ThreeDShapeInfo&gt;&lt;uuid val=&quot;{AD6AD9A1-018A-431B-9F47-971B216DBEC0}&quot;/&gt;&lt;isInvalidForFieldText val=&quot;0&quot;/&gt;&lt;Image&gt;&lt;filename val=&quot;C:\Users\delroy\AppData\Local\Temp\CP53685740109Session\CPTrustFolder53685740109\PPTImport536816141562\data\asimages\{AD6AD9A1-018A-431B-9F47-971B216DBEC0}_1.png&quot;/&gt;&lt;left val=&quot;282&quot;/&gt;&lt;top val=&quot;452&quot;/&gt;&lt;width val=&quot;715&quot;/&gt;&lt;height val=&quot;13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26D6448D-E8E7-4400-9978-4E3B806517CC}&quot;/&gt;&lt;isInvalidForFieldText val=&quot;0&quot;/&gt;&lt;Image&gt;&lt;filename val=&quot;C:\Users\delroy\AppData\Local\Temp\CP53685740109Session\CPTrustFolder53685740109\PPTImport536816141562\data\asimages\{26D6448D-E8E7-4400-9978-4E3B806517CC}_1.png&quot;/&gt;&lt;left val=&quot;167&quot;/&gt;&lt;top val=&quot;647&quot;/&gt;&lt;width val=&quot;159&quot;/&gt;&lt;height val=&quot;3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B6B3BFB6-5957-4CDD-8F32-AD0F82178C71}&quot;/&gt;&lt;isInvalidForFieldText val=&quot;0&quot;/&gt;&lt;Image&gt;&lt;filename val=&quot;C:\Users\delroy\AppData\Local\Temp\CP53685740109Session\CPTrustFolder53685740109\PPTImport536816141562\data\asimages\{B6B3BFB6-5957-4CDD-8F32-AD0F82178C71}_2.png&quot;/&gt;&lt;left val=&quot;233&quot;/&gt;&lt;top val=&quot;100&quot;/&gt;&lt;width val=&quot;813&quot;/&gt;&lt;height val=&quot;126&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11&quot;/&gt;&lt;lineCharCount val=&quot;43&quot;/&gt;&lt;lineCharCount val=&quot;16&quot;/&gt;&lt;lineCharCount val=&quot;32&quot;/&gt;&lt;lineCharCount val=&quot;23&quot;/&gt;&lt;lineCharCount val=&quot;16&quot;/&gt;&lt;lineCharCount val=&quot;28&quot;/&gt;&lt;/TableIndex&gt;&lt;/ShapeTextInfo&gt;"/>
  <p:tag name="HTML_SHAPEINFO" val="&lt;ThreeDShapeInfo&gt;&lt;uuid val=&quot;{DE2FF39C-E148-415A-A01D-34E3F4364AD3}&quot;/&gt;&lt;isInvalidForFieldText val=&quot;0&quot;/&gt;&lt;Image&gt;&lt;filename val=&quot;C:\Users\delroy\AppData\Local\Temp\CP53685740109Session\CPTrustFolder53685740109\PPTImport536816141562\data\asimages\{DE2FF39C-E148-415A-A01D-34E3F4364AD3}_2.png&quot;/&gt;&lt;left val=&quot;161&quot;/&gt;&lt;top val=&quot;273&quot;/&gt;&lt;width val=&quot;453&quot;/&gt;&lt;height val=&quot;329&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A2CB53C0-22EA-437D-9C56-11D3482ACBA6}&quot;/&gt;&lt;isInvalidForFieldText val=&quot;0&quot;/&gt;&lt;Image&gt;&lt;filename val=&quot;C:\Users\delroy\AppData\Local\Temp\CP53685740109Session\CPTrustFolder53685740109\PPTImport536816141562\data\asimages\{A2CB53C0-22EA-437D-9C56-11D3482ACBA6}_3.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8&quot;/&gt;&lt;lineCharCount val=&quot;36&quot;/&gt;&lt;lineCharCount val=&quot;35&quot;/&gt;&lt;lineCharCount val=&quot;20&quot;/&gt;&lt;lineCharCount val=&quot;6&quot;/&gt;&lt;lineCharCount val=&quot;14&quot;/&gt;&lt;/TableIndex&gt;&lt;/ShapeTextInfo&gt;"/>
  <p:tag name="HTML_SHAPEINFO" val="&lt;ThreeDShapeInfo&gt;&lt;uuid val=&quot;{A5DD98B6-AA40-4AFE-AA21-1C959B62AAC1}&quot;/&gt;&lt;isInvalidForFieldText val=&quot;0&quot;/&gt;&lt;Image&gt;&lt;filename val=&quot;C:\Users\delroy\AppData\Local\Temp\CP53685740109Session\CPTrustFolder53685740109\PPTImport536816141562\data\asimages\{A5DD98B6-AA40-4AFE-AA21-1C959B62AAC1}_3.png&quot;/&gt;&lt;left val=&quot;161&quot;/&gt;&lt;top val=&quot;273&quot;/&gt;&lt;width val=&quot;453&quot;/&gt;&lt;height val=&quot;329&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F3FB7844-D045-4328-A468-5306C3070A40}&quot;/&gt;&lt;isInvalidForFieldText val=&quot;0&quot;/&gt;&lt;Image&gt;&lt;filename val=&quot;C:\Users\delroy\AppData\Local\Temp\CP53685740109Session\CPTrustFolder53685740109\PPTImport536816141562\data\asimages\{F3FB7844-D045-4328-A468-5306C3070A40}_4.png&quot;/&gt;&lt;left val=&quot;233&quot;/&gt;&lt;top val=&quot;100&quot;/&gt;&lt;width val=&quot;813&quot;/&gt;&lt;height val=&quot;12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6&quot;/&gt;&lt;lineCharCount val=&quot;4&quot;/&gt;&lt;/TableIndex&gt;&lt;TableIndex row=&quot;1&quot; col=&quot;2&quot;&gt;&lt;linesCount val=&quot;1&quot;/&gt;&lt;lineCharCount val=&quot;10&quot;/&gt;&lt;/TableIndex&gt;&lt;TableIndex row=&quot;1&quot; col=&quot;3&quot;&gt;&lt;linesCount val=&quot;1&quot;/&gt;&lt;lineCharCount val=&quot;6&quot;/&gt;&lt;/TableIndex&gt;&lt;TableIndex row=&quot;2&quot; col=&quot;1&quot;&gt;&lt;linesCount val=&quot;1&quot;/&gt;&lt;lineCharCount val=&quot;9&quot;/&gt;&lt;/TableIndex&gt;&lt;TableIndex row=&quot;2&quot; col=&quot;2&quot;&gt;&lt;linesCount val=&quot;1&quot;/&gt;&lt;lineCharCount val=&quot;13&quot;/&gt;&lt;/TableIndex&gt;&lt;TableIndex row=&quot;2&quot; col=&quot;3&quot;&gt;&lt;linesCount val=&quot;0&quot;/&gt;&lt;/TableIndex&gt;&lt;TableIndex row=&quot;3&quot; col=&quot;1&quot;&gt;&lt;linesCount val=&quot;1&quot;/&gt;&lt;lineCharCount val=&quot;4&quot;/&gt;&lt;/TableIndex&gt;&lt;TableIndex row=&quot;3&quot; col=&quot;2&quot;&gt;&lt;linesCount val=&quot;1&quot;/&gt;&lt;lineCharCount val=&quot;4&quot;/&gt;&lt;/TableIndex&gt;&lt;TableIndex row=&quot;3&quot; col=&quot;3&quot;&gt;&lt;linesCount val=&quot;0&quot;/&gt;&lt;/TableIndex&gt;&lt;TableIndex row=&quot;4&quot; col=&quot;1&quot;&gt;&lt;linesCount val=&quot;1&quot;/&gt;&lt;lineCharCount val=&quot;5&quot;/&gt;&lt;/TableIndex&gt;&lt;TableIndex row=&quot;4&quot; col=&quot;2&quot;&gt;&lt;linesCount val=&quot;1&quot;/&gt;&lt;lineCharCount val=&quot;21&quot;/&gt;&lt;/TableIndex&gt;&lt;TableIndex row=&quot;4&quot; col=&quot;3&quot;&gt;&lt;linesCount val=&quot;1&quot;/&gt;&lt;lineCharCount val=&quot;6&quot;/&gt;&lt;/TableIndex&gt;&lt;TableIndex row=&quot;5&quot; col=&quot;1&quot;&gt;&lt;linesCount val=&quot;1&quot;/&gt;&lt;lineCharCount val=&quot;6&quot;/&gt;&lt;/TableIndex&gt;&lt;TableIndex row=&quot;5&quot; col=&quot;2&quot;&gt;&lt;linesCount val=&quot;1&quot;/&gt;&lt;lineCharCount val=&quot;13&quot;/&gt;&lt;/TableIndex&gt;&lt;TableIndex row=&quot;5&quot; col=&quot;3&quot;&gt;&lt;linesCount val=&quot;0&quot;/&gt;&lt;/TableIndex&gt;&lt;/ShapeTextInfo&gt;"/>
  <p:tag name="PRESENTER_SHAPEINFO" val="&lt;ThreeDShapeInfo&gt;&lt;uuid val=&quot;{07ACDC45-6AB3-43A4-BA77-0B27A57DE6DD}&quot;/&gt;&lt;isInvalidForFieldText val=&quot;0&quot;/&gt;&lt;Image&gt;&lt;filename val=&quot;C:\Users\delroy\AppData\Local\Temp\CP53685740109Session\CPTrustFolder53685740109\PPTImport536816141562\data\asimages\{07ACDC45-6AB3-43A4-BA77-0B27A57DE6DD}_4.png&quot;/&gt;&lt;left val=&quot;232&quot;/&gt;&lt;top val=&quot;273&quot;/&gt;&lt;width val=&quot;816&quot;/&gt;&lt;height val=&quot;23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89805FC0-6D81-44BF-9C15-1B85882158E4}&quot;/&gt;&lt;isInvalidForFieldText val=&quot;0&quot;/&gt;&lt;Image&gt;&lt;filename val=&quot;C:\Users\delroy\AppData\Local\Temp\CP53685740109Session\CPTrustFolder53685740109\PPTImport536816141562\data\asimages\{89805FC0-6D81-44BF-9C15-1B85882158E4}_5.png&quot;/&gt;&lt;left val=&quot;165&quot;/&gt;&lt;top val=&quot;242&quot;/&gt;&lt;width val=&quot;449&quot;/&gt;&lt;height val=&quot;8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6&quot;/&gt;&lt;lineCharCount val=&quot;1&quot;/&gt;&lt;lineCharCount val=&quot;26&quot;/&gt;&lt;lineCharCount val=&quot;2&quot;/&gt;&lt;lineCharCount val=&quot;22&quot;/&gt;&lt;lineCharCount val=&quot;25&quot;/&gt;&lt;lineCharCount val=&quot;1&quot;/&gt;&lt;/TableIndex&gt;&lt;/ShapeTextInfo&gt;"/>
  <p:tag name="HTML_SHAPEINFO" val="&lt;ThreeDShapeInfo&gt;&lt;uuid val=&quot;{B89D6B2D-8986-45C4-9281-464F27D3D488}&quot;/&gt;&lt;isInvalidForFieldText val=&quot;0&quot;/&gt;&lt;Image&gt;&lt;filename val=&quot;C:\Users\delroy\AppData\Local\Temp\CP53685740109Session\CPTrustFolder53685740109\PPTImport536816141562\data\asimages\{B89D6B2D-8986-45C4-9281-464F27D3D488}_5.png&quot;/&gt;&lt;left val=&quot;160&quot;/&gt;&lt;top val=&quot;326&quot;/&gt;&lt;width val=&quot;454&quot;/&gt;&lt;height val=&quot;27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6&quot;/&gt;&lt;lineCharCount val=&quot;1&quot;/&gt;&lt;lineCharCount val=&quot;26&quot;/&gt;&lt;lineCharCount val=&quot;26&quot;/&gt;&lt;lineCharCount val=&quot;2&quot;/&gt;&lt;lineCharCount val=&quot;25&quot;/&gt;&lt;lineCharCount val=&quot;22&quot;/&gt;&lt;lineCharCount val=&quot;1&quot;/&gt;&lt;/TableIndex&gt;&lt;/ShapeTextInfo&gt;"/>
  <p:tag name="HTML_SHAPEINFO" val="&lt;ThreeDShapeInfo&gt;&lt;uuid val=&quot;{190F678B-2B1E-4B87-A771-5B27400F8B75}&quot;/&gt;&lt;isInvalidForFieldText val=&quot;0&quot;/&gt;&lt;Image&gt;&lt;filename val=&quot;C:\Users\delroy\AppData\Local\Temp\CP53685740109Session\CPTrustFolder53685740109\PPTImport536816141562\data\asimages\{190F678B-2B1E-4B87-A771-5B27400F8B75}_5.png&quot;/&gt;&lt;left val=&quot;659&quot;/&gt;&lt;top val=&quot;326&quot;/&gt;&lt;width val=&quot;452&quot;/&gt;&lt;height val=&quot;276&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HTML_SHAPEINFO" val="&lt;ThreeDShapeInfo&gt;&lt;uuid val=&quot;{18FB836D-9C6B-4A5B-9591-3CC0275EA73E}&quot;/&gt;&lt;isInvalidForFieldText val=&quot;0&quot;/&gt;&lt;Image&gt;&lt;filename val=&quot;C:\Users\delroy\AppData\Local\Temp\CP53685740109Session\CPTrustFolder53685740109\PPTImport536816141562\data\asimages\{18FB836D-9C6B-4A5B-9591-3CC0275EA73E}_5.png&quot;/&gt;&lt;left val=&quot;664&quot;/&gt;&lt;top val=&quot;242&quot;/&gt;&lt;width val=&quot;449&quot;/&gt;&lt;height val=&quot;85&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6&quot;/&gt;&lt;/TableIndex&gt;&lt;/ShapeTextInfo&gt;"/>
  <p:tag name="HTML_SHAPEINFO" val="&lt;ThreeDShapeInfo&gt;&lt;uuid val=&quot;{B890E4DC-FA3A-4181-84D5-D844FA9F70CB}&quot;/&gt;&lt;isInvalidForFieldText val=&quot;0&quot;/&gt;&lt;Image&gt;&lt;filename val=&quot;C:\Users\delroy\AppData\Local\Temp\CP53685740109Session\CPTrustFolder53685740109\PPTImport536816141562\data\asimages\{B890E4DC-FA3A-4181-84D5-D844FA9F70CB}_5.png&quot;/&gt;&lt;left val=&quot;233&quot;/&gt;&lt;top val=&quot;100&quot;/&gt;&lt;width val=&quot;813&quot;/&gt;&lt;height val=&quot;126&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1&quot;/&gt;&lt;/TableIndex&gt;&lt;/ShapeTextInfo&gt;"/>
  <p:tag name="HTML_SHAPEINFO" val="&lt;ThreeDShapeInfo&gt;&lt;uuid val=&quot;{88C91669-DF27-4D01-AD57-3300895C94CD}&quot;/&gt;&lt;isInvalidForFieldText val=&quot;0&quot;/&gt;&lt;Image&gt;&lt;filename val=&quot;C:\Users\delroy\AppData\Local\Temp\CP53685740109Session\CPTrustFolder53685740109\PPTImport536816141562\data\asimages\{88C91669-DF27-4D01-AD57-3300895C94CD}_6.png&quot;/&gt;&lt;left val=&quot;233&quot;/&gt;&lt;top val=&quot;100&quot;/&gt;&lt;width val=&quot;813&quot;/&gt;&lt;height val=&quot;126&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11&quot;/&gt;&lt;lineCharCount val=&quot;2&quot;/&gt;&lt;lineCharCount val=&quot;29&quot;/&gt;&lt;lineCharCount val=&quot;12&quot;/&gt;&lt;lineCharCount val=&quot;1&quot;/&gt;&lt;lineCharCount val=&quot;13&quot;/&gt;&lt;lineCharCount val=&quot;22&quot;/&gt;&lt;lineCharCount val=&quot;6&quot;/&gt;&lt;lineCharCount val=&quot;41&quot;/&gt;&lt;lineCharCount val=&quot;17&quot;/&gt;&lt;lineCharCount val=&quot;6&quot;/&gt;&lt;lineCharCount val=&quot;1&quot;/&gt;&lt;lineCharCount val=&quot;14&quot;/&gt;&lt;lineCharCount val=&quot;1&quot;/&gt;&lt;/TableIndex&gt;&lt;/ShapeTextInfo&gt;"/>
  <p:tag name="HTML_SHAPEINFO" val="&lt;ThreeDShapeInfo&gt;&lt;uuid val=&quot;{499A2B09-5A48-4C46-AE35-EB9D29B97FA6}&quot;/&gt;&lt;isInvalidForFieldText val=&quot;0&quot;/&gt;&lt;Image&gt;&lt;filename val=&quot;C:\Users\delroy\AppData\Local\Temp\CP53685740109Session\CPTrustFolder53685740109\PPTImport536816141562\data\asimages\{499A2B09-5A48-4C46-AE35-EB9D29B97FA6}_6.png&quot;/&gt;&lt;left val=&quot;114&quot;/&gt;&lt;top val=&quot;257&quot;/&gt;&lt;width val=&quot;528&quot;/&gt;&lt;height val=&quot;367&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9&quot;/&gt;&lt;lineCharCount val=&quot;23&quot;/&gt;&lt;lineCharCount val=&quot;10&quot;/&gt;&lt;/TableIndex&gt;&lt;/ShapeTextInfo&gt;"/>
  <p:tag name="HTML_SHAPEINFO" val="&lt;ThreeDShapeInfo&gt;&lt;uuid val=&quot;{193F6574-0C67-4B3E-83DE-2EA98752DAA2}&quot;/&gt;&lt;isInvalidForFieldText val=&quot;0&quot;/&gt;&lt;Image&gt;&lt;filename val=&quot;C:\Users\delroy\AppData\Local\Temp\CP53685740109Session\CPTrustFolder53685740109\PPTImport536816141562\data\asimages\{193F6574-0C67-4B3E-83DE-2EA98752DAA2}_6.png&quot;/&gt;&lt;left val=&quot;661&quot;/&gt;&lt;top val=&quot;268&quot;/&gt;&lt;width val=&quot;453&quot;/&gt;&lt;height val=&quot;334&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1874B99A-2A98-4091-898D-E3F578938222}&quot;/&gt;&lt;isInvalidForFieldText val=&quot;0&quot;/&gt;&lt;Image&gt;&lt;filename val=&quot;C:\Users\delroy\AppData\Local\Temp\CP53685740109Session\CPTrustFolder53685740109\PPTImport536816141562\data\asimages\{1874B99A-2A98-4091-898D-E3F578938222}_7.png&quot;/&gt;&lt;left val=&quot;233&quot;/&gt;&lt;top val=&quot;100&quot;/&gt;&lt;width val=&quot;813&quot;/&gt;&lt;height val=&quot;126&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11&quot;/&gt;&lt;lineCharCount val=&quot;2&quot;/&gt;&lt;lineCharCount val=&quot;29&quot;/&gt;&lt;lineCharCount val=&quot;11&quot;/&gt;&lt;lineCharCount val=&quot;5&quot;/&gt;&lt;lineCharCount val=&quot;35&quot;/&gt;&lt;lineCharCount val=&quot;33&quot;/&gt;&lt;lineCharCount val=&quot;1&quot;/&gt;&lt;lineCharCount val=&quot;14&quot;/&gt;&lt;lineCharCount val=&quot;1&quot;/&gt;&lt;/TableIndex&gt;&lt;/ShapeTextInfo&gt;"/>
  <p:tag name="HTML_SHAPEINFO" val="&lt;ThreeDShapeInfo&gt;&lt;uuid val=&quot;{43D657F9-8715-4503-B673-C1B6DCD94D17}&quot;/&gt;&lt;isInvalidForFieldText val=&quot;0&quot;/&gt;&lt;Image&gt;&lt;filename val=&quot;C:\Users\delroy\AppData\Local\Temp\CP53685740109Session\CPTrustFolder53685740109\PPTImport536816141562\data\asimages\{43D657F9-8715-4503-B673-C1B6DCD94D17}_7.png&quot;/&gt;&lt;left val=&quot;228&quot;/&gt;&lt;top val=&quot;273&quot;/&gt;&lt;width val=&quot;818&quot;/&gt;&lt;height val=&quot;329&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3D29F69A-80C0-4287-A5D3-1D322C925ABF}&quot;/&gt;&lt;isInvalidForFieldText val=&quot;0&quot;/&gt;&lt;Image&gt;&lt;filename val=&quot;C:\Users\delroy\AppData\Local\Temp\CP53685740109Session\CPTrustFolder53685740109\PPTImport536816141562\data\asimages\{3D29F69A-80C0-4287-A5D3-1D322C925ABF}_8.png&quot;/&gt;&lt;left val=&quot;233&quot;/&gt;&lt;top val=&quot;100&quot;/&gt;&lt;width val=&quot;813&quot;/&gt;&lt;height val=&quot;126&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4&quot;/&gt;&lt;lineCharCount val=&quot;28&quot;/&gt;&lt;lineCharCount val=&quot;17&quot;/&gt;&lt;lineCharCount val=&quot;38&quot;/&gt;&lt;lineCharCount val=&quot;36&quot;/&gt;&lt;lineCharCount val=&quot;40&quot;/&gt;&lt;lineCharCount val=&quot;36&quot;/&gt;&lt;lineCharCount val=&quot;28&quot;/&gt;&lt;/TableIndex&gt;&lt;/ShapeTextInfo&gt;"/>
  <p:tag name="HTML_SHAPEINFO" val="&lt;ThreeDShapeInfo&gt;&lt;uuid val=&quot;{C61F1DDC-46DE-48B1-9E94-687EC37C17F3}&quot;/&gt;&lt;isInvalidForFieldText val=&quot;0&quot;/&gt;&lt;Image&gt;&lt;filename val=&quot;C:\Users\delroy\AppData\Local\Temp\CP53685740109Session\CPTrustFolder53685740109\PPTImport536816141562\data\asimages\{C61F1DDC-46DE-48B1-9E94-687EC37C17F3}_8.png&quot;/&gt;&lt;left val=&quot;161&quot;/&gt;&lt;top val=&quot;273&quot;/&gt;&lt;width val=&quot;453&quot;/&gt;&lt;height val=&quot;329&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11&quot;/&gt;&lt;lineCharCount val=&quot;2&quot;/&gt;&lt;lineCharCount val=&quot;29&quot;/&gt;&lt;lineCharCount val=&quot;12&quot;/&gt;&lt;lineCharCount val=&quot;1&quot;/&gt;&lt;lineCharCount val=&quot;22&quot;/&gt;&lt;lineCharCount val=&quot;41&quot;/&gt;&lt;lineCharCount val=&quot;1&quot;/&gt;&lt;lineCharCount val=&quot;14&quot;/&gt;&lt;lineCharCount val=&quot;1&quot;/&gt;&lt;/TableIndex&gt;&lt;/ShapeTextInfo&gt;"/>
  <p:tag name="HTML_SHAPEINFO" val="&lt;ThreeDShapeInfo&gt;&lt;uuid val=&quot;{B6C87268-CB8E-4D04-BE01-392AACDE1E85}&quot;/&gt;&lt;isInvalidForFieldText val=&quot;0&quot;/&gt;&lt;Image&gt;&lt;filename val=&quot;C:\Users\delroy\AppData\Local\Temp\CP53685740109Session\CPTrustFolder53685740109\PPTImport536816141562\data\asimages\{B6C87268-CB8E-4D04-BE01-392AACDE1E85}_8.png&quot;/&gt;&lt;left val=&quot;659&quot;/&gt;&lt;top val=&quot;273&quot;/&gt;&lt;width val=&quot;557&quot;/&gt;&lt;height val=&quot;329&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813</TotalTime>
  <Words>1393</Words>
  <Application>Microsoft Office PowerPoint</Application>
  <PresentationFormat>Widescreen</PresentationFormat>
  <Paragraphs>121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Consolas</vt:lpstr>
      <vt:lpstr>Gill Sans MT</vt:lpstr>
      <vt:lpstr>Parcel</vt:lpstr>
      <vt:lpstr>Processing Files</vt:lpstr>
      <vt:lpstr>File Processing Order</vt:lpstr>
      <vt:lpstr>File processing data size</vt:lpstr>
      <vt:lpstr>File processing summary</vt:lpstr>
      <vt:lpstr>the eof function</vt:lpstr>
      <vt:lpstr>Sequentially reading characters</vt:lpstr>
      <vt:lpstr>Character input and EOF</vt:lpstr>
      <vt:lpstr>operator bool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Processing Files</dc:title>
  <dc:creator>Delroy Brinkerhoff</dc:creator>
  <cp:lastModifiedBy>delroy</cp:lastModifiedBy>
  <cp:revision>31</cp:revision>
  <dcterms:created xsi:type="dcterms:W3CDTF">2016-07-13T22:03:45Z</dcterms:created>
  <dcterms:modified xsi:type="dcterms:W3CDTF">2025-05-19T14:53:09Z</dcterms:modified>
</cp:coreProperties>
</file>