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heme/theme2.xml" ContentType="application/vnd.openxmlformats-officedocument.them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notesSlides/notesSlide1.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notesSlides/notesSlide2.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notesSlides/notesSlide3.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4.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1DE5B0-009F-42B0-94F1-E0005C0059D5}" type="datetimeFigureOut">
              <a:rPr lang="en-US" smtClean="0"/>
              <a:t>5/21/2025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ACE82C-8096-46B2-9D8A-A9DDE51D28B4}" type="slidenum">
              <a:rPr lang="en-US" smtClean="0"/>
              <a:t>‹#›</a:t>
            </a:fld>
            <a:endParaRPr lang="en-US"/>
          </a:p>
        </p:txBody>
      </p:sp>
    </p:spTree>
    <p:extLst>
      <p:ext uri="{BB962C8B-B14F-4D97-AF65-F5344CB8AC3E}">
        <p14:creationId xmlns:p14="http://schemas.microsoft.com/office/powerpoint/2010/main" val="6326685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Copying a file is a simple but frequently necessary task. It is so essential that all general-purpose operating systems provide one or more implementations, either in a shell, a system utility, or a feature of a graphical file manager. Its simplicity makes it an ideal example of basic file operations.</a:t>
            </a:r>
          </a:p>
          <a:p>
            <a:endParaRPr lang="en-US" dirty="0"/>
          </a:p>
        </p:txBody>
      </p:sp>
      <p:sp>
        <p:nvSpPr>
          <p:cNvPr id="4" name="Slide Number Placeholder 3"/>
          <p:cNvSpPr>
            <a:spLocks noGrp="1"/>
          </p:cNvSpPr>
          <p:nvPr>
            <p:ph type="sldNum" sz="quarter" idx="5"/>
          </p:nvPr>
        </p:nvSpPr>
        <p:spPr/>
        <p:txBody>
          <a:bodyPr/>
          <a:lstStyle/>
          <a:p>
            <a:fld id="{54ACE82C-8096-46B2-9D8A-A9DDE51D28B4}" type="slidenum">
              <a:rPr lang="en-US" smtClean="0"/>
              <a:t>1</a:t>
            </a:fld>
            <a:endParaRPr lang="en-US"/>
          </a:p>
        </p:txBody>
      </p:sp>
    </p:spTree>
    <p:extLst>
      <p:ext uri="{BB962C8B-B14F-4D97-AF65-F5344CB8AC3E}">
        <p14:creationId xmlns:p14="http://schemas.microsoft.com/office/powerpoint/2010/main" val="4285867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Regardless of how we implement the copy operation, most of the program deals with the overhead of opening and validating the files. Fortunately, the overhead is independent of the copy operations, allowing a single description. Also, notice that statements opening and validating the input or source file follow the same pattern as those opening and validating the output or destination file.</a:t>
            </a:r>
          </a:p>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program uses constructors to open both files in binary mode, allowing them to process both binary and text files. The program ensures that both files open successfully. Programmers can choose between the “good” function and the conversion operator. If either file fails to open, the test aborts the program.</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two code blocks run sequentially in all versions of the copy program, with the copy instructions following the second block. If the second file validation fails, the stream destructor closes the file opened in the first block.</a:t>
            </a:r>
          </a:p>
          <a:p>
            <a:endParaRPr lang="en-US" dirty="0"/>
          </a:p>
        </p:txBody>
      </p:sp>
      <p:sp>
        <p:nvSpPr>
          <p:cNvPr id="4" name="Slide Number Placeholder 3"/>
          <p:cNvSpPr>
            <a:spLocks noGrp="1"/>
          </p:cNvSpPr>
          <p:nvPr>
            <p:ph type="sldNum" sz="quarter" idx="5"/>
          </p:nvPr>
        </p:nvSpPr>
        <p:spPr/>
        <p:txBody>
          <a:bodyPr/>
          <a:lstStyle/>
          <a:p>
            <a:fld id="{54ACE82C-8096-46B2-9D8A-A9DDE51D28B4}" type="slidenum">
              <a:rPr lang="en-US" smtClean="0"/>
              <a:t>2</a:t>
            </a:fld>
            <a:endParaRPr lang="en-US"/>
          </a:p>
        </p:txBody>
      </p:sp>
    </p:spTree>
    <p:extLst>
      <p:ext uri="{BB962C8B-B14F-4D97-AF65-F5344CB8AC3E}">
        <p14:creationId xmlns:p14="http://schemas.microsoft.com/office/powerpoint/2010/main" val="4152622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After seeing the steps necessary to open and validate the source and destination files, the code copying the file seems anticlimactic. Programmers can choose between two overloaded versions of the get function, with corresponding variations in the variable definition and loop control.</a:t>
            </a:r>
          </a:p>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In the first version, the get function stores the read character in the variable c, and returns an input stream reference, which the conversion operator converts to a Boolean value, driving the loop. The put function copies the character to the output stream.</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In the second version, the get function returns the character, which the assignment operator saves in c. The get function returns EOF when the stream reaches the end of the file, ending the loop. C++ automatically converts the integer value in c to a character for the put function to write.</a:t>
            </a:r>
          </a:p>
          <a:p>
            <a:endParaRPr lang="en-US" dirty="0"/>
          </a:p>
        </p:txBody>
      </p:sp>
      <p:sp>
        <p:nvSpPr>
          <p:cNvPr id="4" name="Slide Number Placeholder 3"/>
          <p:cNvSpPr>
            <a:spLocks noGrp="1"/>
          </p:cNvSpPr>
          <p:nvPr>
            <p:ph type="sldNum" sz="quarter" idx="5"/>
          </p:nvPr>
        </p:nvSpPr>
        <p:spPr/>
        <p:txBody>
          <a:bodyPr/>
          <a:lstStyle/>
          <a:p>
            <a:fld id="{54ACE82C-8096-46B2-9D8A-A9DDE51D28B4}" type="slidenum">
              <a:rPr lang="en-US" smtClean="0"/>
              <a:t>3</a:t>
            </a:fld>
            <a:endParaRPr lang="en-US"/>
          </a:p>
        </p:txBody>
      </p:sp>
    </p:spTree>
    <p:extLst>
      <p:ext uri="{BB962C8B-B14F-4D97-AF65-F5344CB8AC3E}">
        <p14:creationId xmlns:p14="http://schemas.microsoft.com/office/powerpoint/2010/main" val="34646849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block I/O version of the copy program uses three stream functions. The read and write functions’ first parameter is the address of a buffer, typically implemented as an array. The type of the second parameter,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streamsize</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is a type alias suitable for representing a size value and is the number of bytes to read or write. Both functions return stream references, allowing programs to embed the calls in loops or if-statements. The third function,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gcount</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short for get count, returns the number of bytes the last read operation extracts from the file.</a:t>
            </a:r>
          </a:p>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Programs typically match the block or array size to a program-defined object, such as a structure or class. The copy program doesn’t define or use objects, so it defines an arbitrary but suitable size, typically a multiple of 512, that reflects the hardware’s capacity.</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program attempts to fill the block with the read operation, but queries the system to get the exact read count. The read function saves the data at the address that the “block” variable indicates. It then writes the “count” number of bytes from the block to the output stream. The write function uses the value saved in “count” because the number of bytes in the last read is often less than the requested number. The loop ends when the last read operation doesn’t read any data.</a:t>
            </a:r>
          </a:p>
          <a:p>
            <a:endParaRPr lang="en-US" dirty="0"/>
          </a:p>
        </p:txBody>
      </p:sp>
      <p:sp>
        <p:nvSpPr>
          <p:cNvPr id="4" name="Slide Number Placeholder 3"/>
          <p:cNvSpPr>
            <a:spLocks noGrp="1"/>
          </p:cNvSpPr>
          <p:nvPr>
            <p:ph type="sldNum" sz="quarter" idx="5"/>
          </p:nvPr>
        </p:nvSpPr>
        <p:spPr/>
        <p:txBody>
          <a:bodyPr/>
          <a:lstStyle/>
          <a:p>
            <a:fld id="{54ACE82C-8096-46B2-9D8A-A9DDE51D28B4}" type="slidenum">
              <a:rPr lang="en-US" smtClean="0"/>
              <a:t>4</a:t>
            </a:fld>
            <a:endParaRPr lang="en-US"/>
          </a:p>
        </p:txBody>
      </p:sp>
    </p:spTree>
    <p:extLst>
      <p:ext uri="{BB962C8B-B14F-4D97-AF65-F5344CB8AC3E}">
        <p14:creationId xmlns:p14="http://schemas.microsoft.com/office/powerpoint/2010/main" val="38905143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buffer copy version has limited practical application but is brief and clever, demonstrating that sometimes complex operations have simple implementations. The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rdbuf</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function returns a pointer to the input stream’s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streambuf</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buffer. The overloaded inserter operator extracts the maximum number of bytes from its right-hand operand, sb, and transfers them to the output stream, looping automatically until it transfers all data.</a:t>
            </a:r>
          </a:p>
          <a:p>
            <a:endParaRPr lang="en-US" dirty="0"/>
          </a:p>
        </p:txBody>
      </p:sp>
      <p:sp>
        <p:nvSpPr>
          <p:cNvPr id="4" name="Slide Number Placeholder 3"/>
          <p:cNvSpPr>
            <a:spLocks noGrp="1"/>
          </p:cNvSpPr>
          <p:nvPr>
            <p:ph type="sldNum" sz="quarter" idx="5"/>
          </p:nvPr>
        </p:nvSpPr>
        <p:spPr/>
        <p:txBody>
          <a:bodyPr/>
          <a:lstStyle/>
          <a:p>
            <a:fld id="{54ACE82C-8096-46B2-9D8A-A9DDE51D28B4}" type="slidenum">
              <a:rPr lang="en-US" smtClean="0"/>
              <a:t>5</a:t>
            </a:fld>
            <a:endParaRPr lang="en-US"/>
          </a:p>
        </p:txBody>
      </p:sp>
    </p:spTree>
    <p:extLst>
      <p:ext uri="{BB962C8B-B14F-4D97-AF65-F5344CB8AC3E}">
        <p14:creationId xmlns:p14="http://schemas.microsoft.com/office/powerpoint/2010/main" val="245293278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slideMaster" Target="../slideMasters/slideMaster1.xml"/><Relationship Id="rId5" Type="http://schemas.openxmlformats.org/officeDocument/2006/relationships/tags" Target="../tags/tag10.xml"/><Relationship Id="rId4" Type="http://schemas.openxmlformats.org/officeDocument/2006/relationships/tags" Target="../tags/tag9.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3.xml"/><Relationship Id="rId7" Type="http://schemas.openxmlformats.org/officeDocument/2006/relationships/slideMaster" Target="../slideMasters/slideMaster1.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tags" Target="../tags/tag16.xml"/><Relationship Id="rId5" Type="http://schemas.openxmlformats.org/officeDocument/2006/relationships/tags" Target="../tags/tag15.xml"/><Relationship Id="rId4" Type="http://schemas.openxmlformats.org/officeDocument/2006/relationships/tags" Target="../tags/tag1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custDataLst>
              <p:tags r:id="rId2"/>
            </p:custDataLst>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5/21/2025</a:t>
            </a:fld>
            <a:endParaRPr lang="en-US"/>
          </a:p>
        </p:txBody>
      </p:sp>
      <p:sp>
        <p:nvSpPr>
          <p:cNvPr id="8" name="Footer Placeholder 7"/>
          <p:cNvSpPr>
            <a:spLocks noGrp="1"/>
          </p:cNvSpPr>
          <p:nvPr>
            <p:ph type="ftr" sz="quarter" idx="11"/>
            <p:custDataLst>
              <p:tags r:id="rId4"/>
            </p:custDataLst>
          </p:nvPr>
        </p:nvSpPr>
        <p:spPr/>
        <p:txBody>
          <a:bodyPr/>
          <a:lstStyle/>
          <a:p>
            <a:endParaRPr lang="en-US"/>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3029818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5/21/2025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2913335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5/21/2025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4218505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40FB4B4-2185-4162-9846-7C5876CD7D32}" type="datetimeFigureOut">
              <a:rPr lang="en-US" smtClean="0"/>
              <a:t>5/21/2025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328630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5/21/2025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394196239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Content Placeholder 2"/>
          <p:cNvSpPr>
            <a:spLocks noGrp="1"/>
          </p:cNvSpPr>
          <p:nvPr>
            <p:ph sz="half" idx="1"/>
            <p:custDataLst>
              <p:tags r:id="rId2"/>
            </p:custDataLst>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custDataLst>
              <p:tags r:id="rId3"/>
            </p:custDataLst>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custDataLst>
              <p:tags r:id="rId4"/>
            </p:custDataLst>
          </p:nvPr>
        </p:nvSpPr>
        <p:spPr/>
        <p:txBody>
          <a:bodyPr/>
          <a:lstStyle/>
          <a:p>
            <a:fld id="{B40FB4B4-2185-4162-9846-7C5876CD7D32}" type="datetimeFigureOut">
              <a:rPr lang="en-US" smtClean="0"/>
              <a:t>5/21/2025</a:t>
            </a:fld>
            <a:endParaRPr lang="en-US"/>
          </a:p>
        </p:txBody>
      </p:sp>
      <p:sp>
        <p:nvSpPr>
          <p:cNvPr id="9" name="Footer Placeholder 8"/>
          <p:cNvSpPr>
            <a:spLocks noGrp="1"/>
          </p:cNvSpPr>
          <p:nvPr>
            <p:ph type="ftr" sz="quarter" idx="11"/>
            <p:custDataLst>
              <p:tags r:id="rId5"/>
            </p:custDataLst>
          </p:nvPr>
        </p:nvSpPr>
        <p:spPr/>
        <p:txBody>
          <a:bodyPr/>
          <a:lstStyle/>
          <a:p>
            <a:endParaRPr lang="en-US"/>
          </a:p>
        </p:txBody>
      </p:sp>
      <p:sp>
        <p:nvSpPr>
          <p:cNvPr id="10" name="Slide Number Placeholder 9"/>
          <p:cNvSpPr>
            <a:spLocks noGrp="1"/>
          </p:cNvSpPr>
          <p:nvPr>
            <p:ph type="sldNum" sz="quarter" idx="12"/>
            <p:custDataLst>
              <p:tags r:id="rId6"/>
            </p:custDataLst>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2924236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5/21/2025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345136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0FB4B4-2185-4162-9846-7C5876CD7D32}" type="datetimeFigureOut">
              <a:rPr lang="en-US" smtClean="0"/>
              <a:t>5/21/2025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3211829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0FB4B4-2185-4162-9846-7C5876CD7D32}" type="datetimeFigureOut">
              <a:rPr lang="en-US" smtClean="0"/>
              <a:t>5/21/2025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2690903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B40FB4B4-2185-4162-9846-7C5876CD7D32}" type="datetimeFigureOut">
              <a:rPr lang="en-US" smtClean="0"/>
              <a:t>5/21/2025</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2296919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40FB4B4-2185-4162-9846-7C5876CD7D32}" type="datetimeFigureOut">
              <a:rPr lang="en-US" smtClean="0"/>
              <a:t>5/21/2025</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105980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custDataLst>
              <p:tags r:id="rId13"/>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custDataLst>
              <p:tags r:id="rId14"/>
            </p:custDataLst>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custDataLst>
              <p:tags r:id="rId15"/>
            </p:custDataLst>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40FB4B4-2185-4162-9846-7C5876CD7D32}" type="datetimeFigureOut">
              <a:rPr lang="en-US" smtClean="0"/>
              <a:t>5/21/2025</a:t>
            </a:fld>
            <a:endParaRPr lang="en-US"/>
          </a:p>
        </p:txBody>
      </p:sp>
      <p:sp>
        <p:nvSpPr>
          <p:cNvPr id="5" name="Footer Placeholder 4"/>
          <p:cNvSpPr>
            <a:spLocks noGrp="1"/>
          </p:cNvSpPr>
          <p:nvPr>
            <p:ph type="ftr" sz="quarter" idx="3"/>
            <p:custDataLst>
              <p:tags r:id="rId16"/>
            </p:custDataLst>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custDataLst>
              <p:tags r:id="rId17"/>
            </p:custDataLst>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BD0C1318-927F-4BC9-B599-DD0BEB3764AB}" type="slidenum">
              <a:rPr lang="en-US" smtClean="0"/>
              <a:t>‹#›</a:t>
            </a:fld>
            <a:endParaRPr lang="en-US"/>
          </a:p>
        </p:txBody>
      </p:sp>
    </p:spTree>
    <p:extLst>
      <p:ext uri="{BB962C8B-B14F-4D97-AF65-F5344CB8AC3E}">
        <p14:creationId xmlns:p14="http://schemas.microsoft.com/office/powerpoint/2010/main" val="25452464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tags" Target="../tags/tag20.xml"/><Relationship Id="rId5" Type="http://schemas.openxmlformats.org/officeDocument/2006/relationships/notesSlide" Target="../notesSlides/notesSlide2.xml"/><Relationship Id="rId4"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tags" Target="../tags/tag23.xml"/><Relationship Id="rId5" Type="http://schemas.openxmlformats.org/officeDocument/2006/relationships/notesSlide" Target="../notesSlides/notesSlide3.xml"/><Relationship Id="rId4"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 Id="rId5" Type="http://schemas.openxmlformats.org/officeDocument/2006/relationships/notesSlide" Target="../notesSlides/notesSlide4.xml"/><Relationship Id="rId4"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 Id="rId5" Type="http://schemas.openxmlformats.org/officeDocument/2006/relationships/notesSlide" Target="../notesSlides/notesSlide5.xml"/><Relationship Id="rId4"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prstGeom prst="rect">
            <a:avLst/>
          </a:prstGeom>
          <a:solidFill>
            <a:srgbClr val="FFFFFF"/>
          </a:solidFill>
          <a:ln w="38100" cap="sq">
            <a:solidFill>
              <a:srgbClr val="404040"/>
            </a:solidFill>
            <a:miter lim="800000"/>
          </a:ln>
        </p:spPr>
        <p:txBody>
          <a:bodyPr/>
          <a:lstStyle/>
          <a:p>
            <a:r>
              <a:rPr lang="en-US" cap="none" dirty="0">
                <a:latin typeface="Consolas" panose="020B0609020204030204" pitchFamily="49" charset="0"/>
              </a:rPr>
              <a:t>mycopy.cpp</a:t>
            </a:r>
          </a:p>
        </p:txBody>
      </p:sp>
      <p:sp>
        <p:nvSpPr>
          <p:cNvPr id="3" name="Subtitle 2"/>
          <p:cNvSpPr>
            <a:spLocks noGrp="1"/>
          </p:cNvSpPr>
          <p:nvPr>
            <p:ph type="subTitle" idx="1"/>
            <p:custDataLst>
              <p:tags r:id="rId2"/>
            </p:custDataLst>
          </p:nvPr>
        </p:nvSpPr>
        <p:spPr>
          <a:xfrm>
            <a:off x="2695194" y="4352544"/>
            <a:ext cx="6801612" cy="1239894"/>
          </a:xfrm>
        </p:spPr>
        <p:txBody>
          <a:bodyPr/>
          <a:lstStyle/>
          <a:p>
            <a:r>
              <a:rPr lang="en-US" dirty="0"/>
              <a:t>A File Processing Example</a:t>
            </a:r>
          </a:p>
        </p:txBody>
      </p:sp>
      <p:sp>
        <p:nvSpPr>
          <p:cNvPr id="4" name="TextBox 3"/>
          <p:cNvSpPr txBox="1"/>
          <p:nvPr>
            <p:custDataLst>
              <p:tags r:id="rId3"/>
            </p:custDataLst>
          </p:nvPr>
        </p:nvSpPr>
        <p:spPr>
          <a:xfrm>
            <a:off x="1600200" y="6179127"/>
            <a:ext cx="1506566" cy="276999"/>
          </a:xfrm>
          <a:prstGeom prst="rect">
            <a:avLst/>
          </a:prstGeom>
          <a:noFill/>
        </p:spPr>
        <p:txBody>
          <a:bodyPr wrap="none" rtlCol="0">
            <a:spAutoFit/>
          </a:bodyPr>
          <a:lstStyle/>
          <a:p>
            <a:r>
              <a:rPr lang="en-US" sz="1200" dirty="0"/>
              <a:t>Delroy A. Brinkerhoff</a:t>
            </a:r>
          </a:p>
        </p:txBody>
      </p:sp>
    </p:spTree>
    <p:extLst>
      <p:ext uri="{BB962C8B-B14F-4D97-AF65-F5344CB8AC3E}">
        <p14:creationId xmlns:p14="http://schemas.microsoft.com/office/powerpoint/2010/main" val="2124726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06C50-1324-8EAE-EE58-5EE39878F0AE}"/>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Opening the files</a:t>
            </a:r>
          </a:p>
        </p:txBody>
      </p:sp>
      <p:sp>
        <p:nvSpPr>
          <p:cNvPr id="3" name="Content Placeholder 2">
            <a:extLst>
              <a:ext uri="{FF2B5EF4-FFF2-40B4-BE49-F238E27FC236}">
                <a16:creationId xmlns:a16="http://schemas.microsoft.com/office/drawing/2014/main" id="{FD587808-5ADD-CFA6-B6BC-49EC99A3F30E}"/>
              </a:ext>
            </a:extLst>
          </p:cNvPr>
          <p:cNvSpPr>
            <a:spLocks noGrp="1"/>
          </p:cNvSpPr>
          <p:nvPr>
            <p:ph sz="half" idx="1"/>
            <p:custDataLst>
              <p:tags r:id="rId2"/>
            </p:custDataLst>
          </p:nvPr>
        </p:nvSpPr>
        <p:spPr>
          <a:xfrm>
            <a:off x="1493822" y="2638043"/>
            <a:ext cx="4359861" cy="3337243"/>
          </a:xfrm>
        </p:spPr>
        <p:txBody>
          <a:bodyPr>
            <a:normAutofit fontScale="92500" lnSpcReduction="10000"/>
          </a:bodyPr>
          <a:lstStyle/>
          <a:p>
            <a:pPr marL="0" indent="0">
              <a:spcBef>
                <a:spcPts val="0"/>
              </a:spcBef>
              <a:buNone/>
            </a:pPr>
            <a:r>
              <a:rPr lang="en-US" dirty="0">
                <a:latin typeface="Consolas" panose="020B0609020204030204" pitchFamily="49" charset="0"/>
              </a:rPr>
              <a:t>string input;</a:t>
            </a:r>
          </a:p>
          <a:p>
            <a:pPr marL="0" indent="0">
              <a:spcBef>
                <a:spcPts val="0"/>
              </a:spcBef>
              <a:buNone/>
            </a:pPr>
            <a:r>
              <a:rPr lang="en-US" dirty="0" err="1">
                <a:latin typeface="Consolas" panose="020B0609020204030204" pitchFamily="49" charset="0"/>
              </a:rPr>
              <a:t>cout</a:t>
            </a:r>
            <a:r>
              <a:rPr lang="en-US" dirty="0">
                <a:latin typeface="Consolas" panose="020B0609020204030204" pitchFamily="49" charset="0"/>
              </a:rPr>
              <a:t> &lt;&lt; "Source file: ";</a:t>
            </a:r>
          </a:p>
          <a:p>
            <a:pPr marL="0" indent="0">
              <a:spcBef>
                <a:spcPts val="0"/>
              </a:spcBef>
              <a:buNone/>
            </a:pPr>
            <a:r>
              <a:rPr lang="en-US" dirty="0" err="1">
                <a:latin typeface="Consolas" panose="020B0609020204030204" pitchFamily="49" charset="0"/>
              </a:rPr>
              <a:t>getline</a:t>
            </a:r>
            <a:r>
              <a:rPr lang="en-US" dirty="0">
                <a:latin typeface="Consolas" panose="020B0609020204030204" pitchFamily="49" charset="0"/>
              </a:rPr>
              <a:t>(</a:t>
            </a:r>
            <a:r>
              <a:rPr lang="en-US" dirty="0" err="1">
                <a:latin typeface="Consolas" panose="020B0609020204030204" pitchFamily="49" charset="0"/>
              </a:rPr>
              <a:t>cin</a:t>
            </a:r>
            <a:r>
              <a:rPr lang="en-US" dirty="0">
                <a:latin typeface="Consolas" panose="020B0609020204030204" pitchFamily="49" charset="0"/>
              </a:rPr>
              <a:t>, input);</a:t>
            </a:r>
          </a:p>
          <a:p>
            <a:pPr marL="0" indent="0">
              <a:spcBef>
                <a:spcPts val="0"/>
              </a:spcBef>
              <a:buNone/>
            </a:pPr>
            <a:endParaRPr lang="en-US" dirty="0">
              <a:latin typeface="Consolas" panose="020B0609020204030204" pitchFamily="49" charset="0"/>
            </a:endParaRPr>
          </a:p>
          <a:p>
            <a:pPr marL="0" indent="0">
              <a:spcBef>
                <a:spcPts val="0"/>
              </a:spcBef>
              <a:buNone/>
            </a:pPr>
            <a:r>
              <a:rPr lang="en-US" dirty="0" err="1">
                <a:latin typeface="Consolas" panose="020B0609020204030204" pitchFamily="49" charset="0"/>
              </a:rPr>
              <a:t>ifstream</a:t>
            </a:r>
            <a:r>
              <a:rPr lang="en-US" dirty="0">
                <a:latin typeface="Consolas" panose="020B0609020204030204" pitchFamily="49" charset="0"/>
              </a:rPr>
              <a:t> in(input, </a:t>
            </a:r>
            <a:r>
              <a:rPr lang="en-US" dirty="0" err="1">
                <a:latin typeface="Consolas" panose="020B0609020204030204" pitchFamily="49" charset="0"/>
              </a:rPr>
              <a:t>ios</a:t>
            </a:r>
            <a:r>
              <a:rPr lang="en-US" dirty="0">
                <a:latin typeface="Consolas" panose="020B0609020204030204" pitchFamily="49" charset="0"/>
              </a:rPr>
              <a:t>::binary);</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if (</a:t>
            </a:r>
            <a:r>
              <a:rPr lang="en-US" dirty="0">
                <a:solidFill>
                  <a:srgbClr val="FF0000"/>
                </a:solidFill>
                <a:latin typeface="Consolas" panose="020B0609020204030204" pitchFamily="49" charset="0"/>
              </a:rPr>
              <a:t>!</a:t>
            </a:r>
            <a:r>
              <a:rPr lang="en-US" dirty="0" err="1">
                <a:latin typeface="Consolas" panose="020B0609020204030204" pitchFamily="49" charset="0"/>
              </a:rPr>
              <a:t>in.good</a:t>
            </a: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if (</a:t>
            </a:r>
            <a:r>
              <a:rPr lang="en-US" dirty="0">
                <a:solidFill>
                  <a:srgbClr val="FF0000"/>
                </a:solidFill>
                <a:latin typeface="Consolas" panose="020B0609020204030204" pitchFamily="49" charset="0"/>
              </a:rPr>
              <a:t>!</a:t>
            </a:r>
            <a:r>
              <a:rPr lang="en-US" dirty="0">
                <a:latin typeface="Consolas" panose="020B0609020204030204" pitchFamily="49" charset="0"/>
              </a:rPr>
              <a:t>in)</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a:t>
            </a:r>
            <a:r>
              <a:rPr lang="en-US" dirty="0" err="1">
                <a:latin typeface="Consolas" panose="020B0609020204030204" pitchFamily="49" charset="0"/>
              </a:rPr>
              <a:t>cerr</a:t>
            </a:r>
            <a:r>
              <a:rPr lang="en-US" dirty="0">
                <a:latin typeface="Consolas" panose="020B0609020204030204" pitchFamily="49" charset="0"/>
              </a:rPr>
              <a:t> &lt;&lt; "Unable to open "</a:t>
            </a:r>
          </a:p>
          <a:p>
            <a:pPr marL="0" indent="0">
              <a:spcBef>
                <a:spcPts val="0"/>
              </a:spcBef>
              <a:buNone/>
            </a:pPr>
            <a:r>
              <a:rPr lang="en-US" dirty="0">
                <a:latin typeface="Consolas" panose="020B0609020204030204" pitchFamily="49" charset="0"/>
              </a:rPr>
              <a:t>        &lt;&lt; input &lt;&lt; </a:t>
            </a:r>
            <a:r>
              <a:rPr lang="en-US" dirty="0" err="1">
                <a:latin typeface="Consolas" panose="020B0609020204030204" pitchFamily="49" charset="0"/>
              </a:rPr>
              <a:t>endl</a:t>
            </a: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exit(1);</a:t>
            </a:r>
          </a:p>
          <a:p>
            <a:pPr marL="0" indent="0">
              <a:spcBef>
                <a:spcPts val="0"/>
              </a:spcBef>
              <a:buNone/>
            </a:pPr>
            <a:r>
              <a:rPr lang="en-US" dirty="0">
                <a:latin typeface="Consolas" panose="020B0609020204030204" pitchFamily="49" charset="0"/>
              </a:rPr>
              <a:t>}</a:t>
            </a:r>
          </a:p>
        </p:txBody>
      </p:sp>
      <p:sp>
        <p:nvSpPr>
          <p:cNvPr id="4" name="Content Placeholder 3">
            <a:extLst>
              <a:ext uri="{FF2B5EF4-FFF2-40B4-BE49-F238E27FC236}">
                <a16:creationId xmlns:a16="http://schemas.microsoft.com/office/drawing/2014/main" id="{3D761E50-1C28-8DC7-CA3F-3D5955D36786}"/>
              </a:ext>
            </a:extLst>
          </p:cNvPr>
          <p:cNvSpPr>
            <a:spLocks noGrp="1"/>
          </p:cNvSpPr>
          <p:nvPr>
            <p:ph sz="half" idx="2"/>
            <p:custDataLst>
              <p:tags r:id="rId3"/>
            </p:custDataLst>
          </p:nvPr>
        </p:nvSpPr>
        <p:spPr>
          <a:xfrm>
            <a:off x="6338315" y="2638043"/>
            <a:ext cx="4270247" cy="3400617"/>
          </a:xfrm>
        </p:spPr>
        <p:txBody>
          <a:bodyPr>
            <a:normAutofit fontScale="92500" lnSpcReduction="10000"/>
          </a:bodyPr>
          <a:lstStyle/>
          <a:p>
            <a:pPr marL="0" indent="0">
              <a:spcBef>
                <a:spcPts val="0"/>
              </a:spcBef>
              <a:buNone/>
            </a:pPr>
            <a:r>
              <a:rPr lang="en-US" dirty="0">
                <a:latin typeface="Consolas" panose="020B0609020204030204" pitchFamily="49" charset="0"/>
              </a:rPr>
              <a:t>string output;</a:t>
            </a:r>
          </a:p>
          <a:p>
            <a:pPr marL="0" indent="0">
              <a:spcBef>
                <a:spcPts val="0"/>
              </a:spcBef>
              <a:buNone/>
            </a:pPr>
            <a:r>
              <a:rPr lang="en-US" dirty="0" err="1">
                <a:latin typeface="Consolas" panose="020B0609020204030204" pitchFamily="49" charset="0"/>
              </a:rPr>
              <a:t>cout</a:t>
            </a:r>
            <a:r>
              <a:rPr lang="en-US" dirty="0">
                <a:latin typeface="Consolas" panose="020B0609020204030204" pitchFamily="49" charset="0"/>
              </a:rPr>
              <a:t> &lt;&lt; "Destination file: ";</a:t>
            </a:r>
          </a:p>
          <a:p>
            <a:pPr marL="0" indent="0">
              <a:spcBef>
                <a:spcPts val="0"/>
              </a:spcBef>
              <a:buNone/>
            </a:pPr>
            <a:r>
              <a:rPr lang="en-US" dirty="0" err="1">
                <a:latin typeface="Consolas" panose="020B0609020204030204" pitchFamily="49" charset="0"/>
              </a:rPr>
              <a:t>getline</a:t>
            </a:r>
            <a:r>
              <a:rPr lang="en-US" dirty="0">
                <a:latin typeface="Consolas" panose="020B0609020204030204" pitchFamily="49" charset="0"/>
              </a:rPr>
              <a:t>(</a:t>
            </a:r>
            <a:r>
              <a:rPr lang="en-US" dirty="0" err="1">
                <a:latin typeface="Consolas" panose="020B0609020204030204" pitchFamily="49" charset="0"/>
              </a:rPr>
              <a:t>cin</a:t>
            </a:r>
            <a:r>
              <a:rPr lang="en-US" dirty="0">
                <a:latin typeface="Consolas" panose="020B0609020204030204" pitchFamily="49" charset="0"/>
              </a:rPr>
              <a:t>, output);</a:t>
            </a:r>
          </a:p>
          <a:p>
            <a:pPr marL="0" indent="0">
              <a:spcBef>
                <a:spcPts val="0"/>
              </a:spcBef>
              <a:buNone/>
            </a:pPr>
            <a:endParaRPr lang="en-US" dirty="0">
              <a:latin typeface="Consolas" panose="020B0609020204030204" pitchFamily="49" charset="0"/>
            </a:endParaRPr>
          </a:p>
          <a:p>
            <a:pPr marL="0" indent="0">
              <a:spcBef>
                <a:spcPts val="0"/>
              </a:spcBef>
              <a:buNone/>
            </a:pPr>
            <a:r>
              <a:rPr lang="en-US" dirty="0" err="1">
                <a:latin typeface="Consolas" panose="020B0609020204030204" pitchFamily="49" charset="0"/>
              </a:rPr>
              <a:t>ofstream</a:t>
            </a:r>
            <a:r>
              <a:rPr lang="en-US" dirty="0">
                <a:latin typeface="Consolas" panose="020B0609020204030204" pitchFamily="49" charset="0"/>
              </a:rPr>
              <a:t> out(output, </a:t>
            </a:r>
            <a:r>
              <a:rPr lang="en-US" dirty="0" err="1">
                <a:latin typeface="Consolas" panose="020B0609020204030204" pitchFamily="49" charset="0"/>
              </a:rPr>
              <a:t>ios</a:t>
            </a:r>
            <a:r>
              <a:rPr lang="en-US" dirty="0">
                <a:latin typeface="Consolas" panose="020B0609020204030204" pitchFamily="49" charset="0"/>
              </a:rPr>
              <a:t>::binary);</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if (</a:t>
            </a:r>
            <a:r>
              <a:rPr lang="en-US" dirty="0">
                <a:solidFill>
                  <a:srgbClr val="FF0000"/>
                </a:solidFill>
                <a:latin typeface="Consolas" panose="020B0609020204030204" pitchFamily="49" charset="0"/>
              </a:rPr>
              <a:t>!</a:t>
            </a:r>
            <a:r>
              <a:rPr lang="en-US" dirty="0" err="1">
                <a:latin typeface="Consolas" panose="020B0609020204030204" pitchFamily="49" charset="0"/>
              </a:rPr>
              <a:t>out.good</a:t>
            </a: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if (</a:t>
            </a:r>
            <a:r>
              <a:rPr lang="en-US" dirty="0">
                <a:solidFill>
                  <a:srgbClr val="FF0000"/>
                </a:solidFill>
                <a:latin typeface="Consolas" panose="020B0609020204030204" pitchFamily="49" charset="0"/>
              </a:rPr>
              <a:t>!</a:t>
            </a:r>
            <a:r>
              <a:rPr lang="en-US" dirty="0">
                <a:latin typeface="Consolas" panose="020B0609020204030204" pitchFamily="49" charset="0"/>
              </a:rPr>
              <a:t>in)</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a:t>
            </a:r>
            <a:r>
              <a:rPr lang="en-US" dirty="0" err="1">
                <a:latin typeface="Consolas" panose="020B0609020204030204" pitchFamily="49" charset="0"/>
              </a:rPr>
              <a:t>cerr</a:t>
            </a:r>
            <a:r>
              <a:rPr lang="en-US" dirty="0">
                <a:latin typeface="Consolas" panose="020B0609020204030204" pitchFamily="49" charset="0"/>
              </a:rPr>
              <a:t> &lt;&lt; "Unable to open "</a:t>
            </a:r>
          </a:p>
          <a:p>
            <a:pPr marL="0" indent="0">
              <a:spcBef>
                <a:spcPts val="0"/>
              </a:spcBef>
              <a:buNone/>
            </a:pPr>
            <a:r>
              <a:rPr lang="en-US" dirty="0">
                <a:latin typeface="Consolas" panose="020B0609020204030204" pitchFamily="49" charset="0"/>
              </a:rPr>
              <a:t>        &lt;&lt; output &lt;&lt; </a:t>
            </a:r>
            <a:r>
              <a:rPr lang="en-US" dirty="0" err="1">
                <a:latin typeface="Consolas" panose="020B0609020204030204" pitchFamily="49" charset="0"/>
              </a:rPr>
              <a:t>endl</a:t>
            </a: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exit(1);</a:t>
            </a:r>
          </a:p>
          <a:p>
            <a:pPr marL="0" indent="0">
              <a:spcBef>
                <a:spcPts val="0"/>
              </a:spcBef>
              <a:buNone/>
            </a:pPr>
            <a:r>
              <a:rPr lang="en-US" dirty="0">
                <a:latin typeface="Consolas" panose="020B0609020204030204" pitchFamily="49" charset="0"/>
              </a:rPr>
              <a:t>}</a:t>
            </a:r>
          </a:p>
        </p:txBody>
      </p:sp>
    </p:spTree>
    <p:extLst>
      <p:ext uri="{BB962C8B-B14F-4D97-AF65-F5344CB8AC3E}">
        <p14:creationId xmlns:p14="http://schemas.microsoft.com/office/powerpoint/2010/main" val="3212701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5F554-3BE4-770C-802E-55B8F8665112}"/>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Character I/O</a:t>
            </a:r>
          </a:p>
        </p:txBody>
      </p:sp>
      <p:sp>
        <p:nvSpPr>
          <p:cNvPr id="3" name="Content Placeholder 2">
            <a:extLst>
              <a:ext uri="{FF2B5EF4-FFF2-40B4-BE49-F238E27FC236}">
                <a16:creationId xmlns:a16="http://schemas.microsoft.com/office/drawing/2014/main" id="{D426E513-88F7-434F-B947-E485AA403CA1}"/>
              </a:ext>
            </a:extLst>
          </p:cNvPr>
          <p:cNvSpPr>
            <a:spLocks noGrp="1"/>
          </p:cNvSpPr>
          <p:nvPr>
            <p:ph sz="half" idx="1"/>
            <p:custDataLst>
              <p:tags r:id="rId2"/>
            </p:custDataLst>
          </p:nvPr>
        </p:nvSpPr>
        <p:spPr>
          <a:xfrm>
            <a:off x="1581912" y="2638044"/>
            <a:ext cx="4271771" cy="3101982"/>
          </a:xfrm>
        </p:spPr>
        <p:txBody>
          <a:bodyPr/>
          <a:lstStyle/>
          <a:p>
            <a:pPr marL="0" indent="0">
              <a:spcBef>
                <a:spcPts val="0"/>
              </a:spcBef>
              <a:buNone/>
            </a:pPr>
            <a:r>
              <a:rPr lang="en-US" dirty="0">
                <a:latin typeface="Consolas" panose="020B0609020204030204" pitchFamily="49" charset="0"/>
              </a:rPr>
              <a:t>char c;</a:t>
            </a:r>
          </a:p>
          <a:p>
            <a:pPr marL="0" indent="0">
              <a:spcBef>
                <a:spcPts val="0"/>
              </a:spcBef>
              <a:buNone/>
            </a:pPr>
            <a:r>
              <a:rPr lang="en-US" dirty="0">
                <a:latin typeface="Consolas" panose="020B0609020204030204" pitchFamily="49" charset="0"/>
              </a:rPr>
              <a:t>while (</a:t>
            </a:r>
            <a:r>
              <a:rPr lang="en-US" dirty="0" err="1">
                <a:latin typeface="Consolas" panose="020B0609020204030204" pitchFamily="49" charset="0"/>
              </a:rPr>
              <a:t>in.get</a:t>
            </a:r>
            <a:r>
              <a:rPr lang="en-US" dirty="0">
                <a:latin typeface="Consolas" panose="020B0609020204030204" pitchFamily="49" charset="0"/>
              </a:rPr>
              <a:t>(c))</a:t>
            </a:r>
          </a:p>
          <a:p>
            <a:pPr marL="0" indent="0">
              <a:spcBef>
                <a:spcPts val="0"/>
              </a:spcBef>
              <a:buNone/>
            </a:pPr>
            <a:r>
              <a:rPr lang="en-US" dirty="0">
                <a:latin typeface="Consolas" panose="020B0609020204030204" pitchFamily="49" charset="0"/>
              </a:rPr>
              <a:t>    </a:t>
            </a:r>
            <a:r>
              <a:rPr lang="en-US" dirty="0" err="1">
                <a:latin typeface="Consolas" panose="020B0609020204030204" pitchFamily="49" charset="0"/>
              </a:rPr>
              <a:t>out.put</a:t>
            </a:r>
            <a:r>
              <a:rPr lang="en-US" dirty="0">
                <a:latin typeface="Consolas" panose="020B0609020204030204" pitchFamily="49" charset="0"/>
              </a:rPr>
              <a:t>(c);</a:t>
            </a:r>
          </a:p>
        </p:txBody>
      </p:sp>
      <p:sp>
        <p:nvSpPr>
          <p:cNvPr id="4" name="Content Placeholder 3">
            <a:extLst>
              <a:ext uri="{FF2B5EF4-FFF2-40B4-BE49-F238E27FC236}">
                <a16:creationId xmlns:a16="http://schemas.microsoft.com/office/drawing/2014/main" id="{2599DB00-46BE-3E52-FC48-2E8F13DD5C29}"/>
              </a:ext>
            </a:extLst>
          </p:cNvPr>
          <p:cNvSpPr>
            <a:spLocks noGrp="1"/>
          </p:cNvSpPr>
          <p:nvPr>
            <p:ph sz="half" idx="2"/>
            <p:custDataLst>
              <p:tags r:id="rId3"/>
            </p:custDataLst>
          </p:nvPr>
        </p:nvSpPr>
        <p:spPr>
          <a:xfrm>
            <a:off x="6338315" y="2638044"/>
            <a:ext cx="4270247" cy="3101982"/>
          </a:xfrm>
        </p:spPr>
        <p:txBody>
          <a:bodyPr/>
          <a:lstStyle/>
          <a:p>
            <a:pPr marL="0" indent="0">
              <a:spcBef>
                <a:spcPts val="0"/>
              </a:spcBef>
              <a:buNone/>
            </a:pPr>
            <a:r>
              <a:rPr lang="en-US" dirty="0">
                <a:latin typeface="Consolas" panose="020B0609020204030204" pitchFamily="49" charset="0"/>
              </a:rPr>
              <a:t>int c;</a:t>
            </a:r>
          </a:p>
          <a:p>
            <a:pPr marL="0" indent="0">
              <a:spcBef>
                <a:spcPts val="0"/>
              </a:spcBef>
              <a:buNone/>
            </a:pPr>
            <a:r>
              <a:rPr lang="en-US" dirty="0">
                <a:latin typeface="Consolas" panose="020B0609020204030204" pitchFamily="49" charset="0"/>
              </a:rPr>
              <a:t>while ((c = </a:t>
            </a:r>
            <a:r>
              <a:rPr lang="en-US" dirty="0" err="1">
                <a:latin typeface="Consolas" panose="020B0609020204030204" pitchFamily="49" charset="0"/>
              </a:rPr>
              <a:t>in.get</a:t>
            </a:r>
            <a:r>
              <a:rPr lang="en-US" dirty="0">
                <a:latin typeface="Consolas" panose="020B0609020204030204" pitchFamily="49" charset="0"/>
              </a:rPr>
              <a:t>()) != EOF)</a:t>
            </a:r>
          </a:p>
          <a:p>
            <a:pPr marL="0" indent="0">
              <a:spcBef>
                <a:spcPts val="0"/>
              </a:spcBef>
              <a:buNone/>
            </a:pPr>
            <a:r>
              <a:rPr lang="en-US" dirty="0">
                <a:latin typeface="Consolas" panose="020B0609020204030204" pitchFamily="49" charset="0"/>
              </a:rPr>
              <a:t>    </a:t>
            </a:r>
            <a:r>
              <a:rPr lang="en-US" dirty="0" err="1">
                <a:latin typeface="Consolas" panose="020B0609020204030204" pitchFamily="49" charset="0"/>
              </a:rPr>
              <a:t>out.put</a:t>
            </a:r>
            <a:r>
              <a:rPr lang="en-US" dirty="0">
                <a:latin typeface="Consolas" panose="020B0609020204030204" pitchFamily="49" charset="0"/>
              </a:rPr>
              <a:t>(c);</a:t>
            </a:r>
          </a:p>
        </p:txBody>
      </p:sp>
    </p:spTree>
    <p:extLst>
      <p:ext uri="{BB962C8B-B14F-4D97-AF65-F5344CB8AC3E}">
        <p14:creationId xmlns:p14="http://schemas.microsoft.com/office/powerpoint/2010/main" val="3059217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2EBE1-A61B-CD6C-AB60-36915A8629B1}"/>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Block I/O</a:t>
            </a:r>
          </a:p>
        </p:txBody>
      </p:sp>
      <p:sp>
        <p:nvSpPr>
          <p:cNvPr id="3" name="Content Placeholder 2">
            <a:extLst>
              <a:ext uri="{FF2B5EF4-FFF2-40B4-BE49-F238E27FC236}">
                <a16:creationId xmlns:a16="http://schemas.microsoft.com/office/drawing/2014/main" id="{E6639978-090C-48D1-996F-1729572F4BF8}"/>
              </a:ext>
            </a:extLst>
          </p:cNvPr>
          <p:cNvSpPr>
            <a:spLocks noGrp="1"/>
          </p:cNvSpPr>
          <p:nvPr>
            <p:ph sz="half" idx="1"/>
            <p:custDataLst>
              <p:tags r:id="rId2"/>
            </p:custDataLst>
          </p:nvPr>
        </p:nvSpPr>
        <p:spPr>
          <a:xfrm>
            <a:off x="1445536" y="2638044"/>
            <a:ext cx="4650463" cy="3101982"/>
          </a:xfrm>
        </p:spPr>
        <p:txBody>
          <a:bodyPr/>
          <a:lstStyle/>
          <a:p>
            <a:pPr marL="0" indent="0">
              <a:spcBef>
                <a:spcPts val="0"/>
              </a:spcBef>
              <a:buNone/>
            </a:pPr>
            <a:r>
              <a:rPr lang="en-US" dirty="0" err="1">
                <a:latin typeface="Consolas" panose="020B0609020204030204" pitchFamily="49" charset="0"/>
              </a:rPr>
              <a:t>istream</a:t>
            </a:r>
            <a:r>
              <a:rPr lang="en-US" dirty="0">
                <a:latin typeface="Consolas" panose="020B0609020204030204" pitchFamily="49" charset="0"/>
              </a:rPr>
              <a:t>&amp; read(char* buffer,</a:t>
            </a:r>
          </a:p>
          <a:p>
            <a:pPr marL="0" indent="0">
              <a:spcBef>
                <a:spcPts val="0"/>
              </a:spcBef>
              <a:buNone/>
            </a:pPr>
            <a:r>
              <a:rPr lang="en-US" dirty="0">
                <a:latin typeface="Consolas" panose="020B0609020204030204" pitchFamily="49" charset="0"/>
              </a:rPr>
              <a:t>               </a:t>
            </a:r>
            <a:r>
              <a:rPr lang="en-US" dirty="0" err="1">
                <a:latin typeface="Consolas" panose="020B0609020204030204" pitchFamily="49" charset="0"/>
              </a:rPr>
              <a:t>streamsize</a:t>
            </a:r>
            <a:r>
              <a:rPr lang="en-US" dirty="0">
                <a:latin typeface="Consolas" panose="020B0609020204030204" pitchFamily="49" charset="0"/>
              </a:rPr>
              <a:t> n);</a:t>
            </a:r>
          </a:p>
          <a:p>
            <a:pPr marL="0" indent="0">
              <a:spcBef>
                <a:spcPts val="0"/>
              </a:spcBef>
              <a:buNone/>
            </a:pPr>
            <a:endParaRPr lang="en-US" dirty="0">
              <a:latin typeface="Consolas" panose="020B0609020204030204" pitchFamily="49" charset="0"/>
            </a:endParaRPr>
          </a:p>
          <a:p>
            <a:pPr marL="0" indent="0">
              <a:spcBef>
                <a:spcPts val="0"/>
              </a:spcBef>
              <a:buNone/>
            </a:pPr>
            <a:r>
              <a:rPr lang="en-US" dirty="0" err="1">
                <a:latin typeface="Consolas" panose="020B0609020204030204" pitchFamily="49" charset="0"/>
              </a:rPr>
              <a:t>ostream</a:t>
            </a:r>
            <a:r>
              <a:rPr lang="en-US" dirty="0">
                <a:latin typeface="Consolas" panose="020B0609020204030204" pitchFamily="49" charset="0"/>
              </a:rPr>
              <a:t>&amp; write(const char* buffer,</a:t>
            </a:r>
          </a:p>
          <a:p>
            <a:pPr marL="0" indent="0">
              <a:spcBef>
                <a:spcPts val="0"/>
              </a:spcBef>
              <a:buNone/>
            </a:pPr>
            <a:r>
              <a:rPr lang="en-US" dirty="0">
                <a:latin typeface="Consolas" panose="020B0609020204030204" pitchFamily="49" charset="0"/>
              </a:rPr>
              <a:t>               </a:t>
            </a:r>
            <a:r>
              <a:rPr lang="en-US" dirty="0" err="1">
                <a:latin typeface="Consolas" panose="020B0609020204030204" pitchFamily="49" charset="0"/>
              </a:rPr>
              <a:t>streamsize</a:t>
            </a:r>
            <a:r>
              <a:rPr lang="en-US" dirty="0">
                <a:latin typeface="Consolas" panose="020B0609020204030204" pitchFamily="49" charset="0"/>
              </a:rPr>
              <a:t> n);</a:t>
            </a:r>
          </a:p>
          <a:p>
            <a:pPr marL="0" indent="0">
              <a:spcBef>
                <a:spcPts val="0"/>
              </a:spcBef>
              <a:buNone/>
            </a:pPr>
            <a:endParaRPr lang="en-US" dirty="0">
              <a:latin typeface="Consolas" panose="020B0609020204030204" pitchFamily="49" charset="0"/>
            </a:endParaRPr>
          </a:p>
          <a:p>
            <a:pPr marL="0" indent="0">
              <a:spcBef>
                <a:spcPts val="0"/>
              </a:spcBef>
              <a:buNone/>
            </a:pPr>
            <a:r>
              <a:rPr lang="en-US" dirty="0" err="1">
                <a:latin typeface="Consolas" panose="020B0609020204030204" pitchFamily="49" charset="0"/>
              </a:rPr>
              <a:t>streamsize</a:t>
            </a:r>
            <a:r>
              <a:rPr lang="en-US" dirty="0">
                <a:latin typeface="Consolas" panose="020B0609020204030204" pitchFamily="49" charset="0"/>
              </a:rPr>
              <a:t> </a:t>
            </a:r>
            <a:r>
              <a:rPr lang="en-US" dirty="0" err="1">
                <a:latin typeface="Consolas" panose="020B0609020204030204" pitchFamily="49" charset="0"/>
              </a:rPr>
              <a:t>gcount</a:t>
            </a:r>
            <a:r>
              <a:rPr lang="en-US" dirty="0">
                <a:latin typeface="Consolas" panose="020B0609020204030204" pitchFamily="49" charset="0"/>
              </a:rPr>
              <a:t>()const;</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while (in) …</a:t>
            </a:r>
          </a:p>
          <a:p>
            <a:pPr marL="0" indent="0">
              <a:spcBef>
                <a:spcPts val="0"/>
              </a:spcBef>
              <a:buNone/>
            </a:pPr>
            <a:r>
              <a:rPr lang="en-US" dirty="0">
                <a:latin typeface="Consolas" panose="020B0609020204030204" pitchFamily="49" charset="0"/>
              </a:rPr>
              <a:t>if (out) …</a:t>
            </a:r>
          </a:p>
        </p:txBody>
      </p:sp>
      <p:sp>
        <p:nvSpPr>
          <p:cNvPr id="4" name="Content Placeholder 3">
            <a:extLst>
              <a:ext uri="{FF2B5EF4-FFF2-40B4-BE49-F238E27FC236}">
                <a16:creationId xmlns:a16="http://schemas.microsoft.com/office/drawing/2014/main" id="{15AD25C0-E0E8-3D6D-B799-81D903B0512C}"/>
              </a:ext>
            </a:extLst>
          </p:cNvPr>
          <p:cNvSpPr>
            <a:spLocks noGrp="1"/>
          </p:cNvSpPr>
          <p:nvPr>
            <p:ph sz="half" idx="2"/>
            <p:custDataLst>
              <p:tags r:id="rId3"/>
            </p:custDataLst>
          </p:nvPr>
        </p:nvSpPr>
        <p:spPr>
          <a:xfrm>
            <a:off x="6338315" y="2638044"/>
            <a:ext cx="4408148" cy="3101982"/>
          </a:xfrm>
        </p:spPr>
        <p:txBody>
          <a:bodyPr/>
          <a:lstStyle/>
          <a:p>
            <a:pPr marL="0" indent="0">
              <a:spcBef>
                <a:spcPts val="0"/>
              </a:spcBef>
              <a:buNone/>
            </a:pPr>
            <a:r>
              <a:rPr lang="en-US" dirty="0">
                <a:latin typeface="Consolas" panose="020B0609020204030204" pitchFamily="49" charset="0"/>
              </a:rPr>
              <a:t>char block[512];</a:t>
            </a:r>
          </a:p>
          <a:p>
            <a:pPr marL="0" indent="0">
              <a:spcBef>
                <a:spcPts val="0"/>
              </a:spcBef>
              <a:buNone/>
            </a:pPr>
            <a:r>
              <a:rPr lang="en-US" dirty="0">
                <a:latin typeface="Consolas" panose="020B0609020204030204" pitchFamily="49" charset="0"/>
              </a:rPr>
              <a:t>int  count;</a:t>
            </a:r>
          </a:p>
          <a:p>
            <a:pPr marL="0" indent="0">
              <a:spcBef>
                <a:spcPts val="0"/>
              </a:spcBef>
              <a:buNone/>
            </a:pPr>
            <a:endParaRPr lang="en-US" dirty="0">
              <a:latin typeface="Consolas" panose="020B0609020204030204" pitchFamily="49" charset="0"/>
            </a:endParaRPr>
          </a:p>
          <a:p>
            <a:pPr marL="0" indent="0">
              <a:spcBef>
                <a:spcPts val="0"/>
              </a:spcBef>
              <a:buNone/>
            </a:pPr>
            <a:r>
              <a:rPr lang="en-US" dirty="0" err="1">
                <a:latin typeface="Consolas" panose="020B0609020204030204" pitchFamily="49" charset="0"/>
              </a:rPr>
              <a:t>in.read</a:t>
            </a:r>
            <a:r>
              <a:rPr lang="en-US" dirty="0">
                <a:latin typeface="Consolas" panose="020B0609020204030204" pitchFamily="49" charset="0"/>
              </a:rPr>
              <a:t>(block, 512);</a:t>
            </a:r>
          </a:p>
          <a:p>
            <a:pPr marL="0" indent="0">
              <a:spcBef>
                <a:spcPts val="0"/>
              </a:spcBef>
              <a:buNone/>
            </a:pPr>
            <a:r>
              <a:rPr lang="en-US" dirty="0">
                <a:latin typeface="Consolas" panose="020B0609020204030204" pitchFamily="49" charset="0"/>
              </a:rPr>
              <a:t>while ((count = </a:t>
            </a:r>
            <a:r>
              <a:rPr lang="en-US" dirty="0" err="1">
                <a:latin typeface="Consolas" panose="020B0609020204030204" pitchFamily="49" charset="0"/>
              </a:rPr>
              <a:t>in.gcount</a:t>
            </a:r>
            <a:r>
              <a:rPr lang="en-US" dirty="0">
                <a:latin typeface="Consolas" panose="020B0609020204030204" pitchFamily="49" charset="0"/>
              </a:rPr>
              <a:t>()) &gt; 0)</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a:t>
            </a:r>
            <a:r>
              <a:rPr lang="en-US" dirty="0" err="1">
                <a:latin typeface="Consolas" panose="020B0609020204030204" pitchFamily="49" charset="0"/>
              </a:rPr>
              <a:t>out.write</a:t>
            </a:r>
            <a:r>
              <a:rPr lang="en-US" dirty="0">
                <a:latin typeface="Consolas" panose="020B0609020204030204" pitchFamily="49" charset="0"/>
              </a:rPr>
              <a:t>(block, count);</a:t>
            </a:r>
          </a:p>
          <a:p>
            <a:pPr marL="0" indent="0">
              <a:spcBef>
                <a:spcPts val="0"/>
              </a:spcBef>
              <a:buNone/>
            </a:pPr>
            <a:r>
              <a:rPr lang="en-US" dirty="0">
                <a:latin typeface="Consolas" panose="020B0609020204030204" pitchFamily="49" charset="0"/>
              </a:rPr>
              <a:t>    </a:t>
            </a:r>
            <a:r>
              <a:rPr lang="en-US" dirty="0" err="1">
                <a:latin typeface="Consolas" panose="020B0609020204030204" pitchFamily="49" charset="0"/>
              </a:rPr>
              <a:t>in.read</a:t>
            </a:r>
            <a:r>
              <a:rPr lang="en-US" dirty="0">
                <a:latin typeface="Consolas" panose="020B0609020204030204" pitchFamily="49" charset="0"/>
              </a:rPr>
              <a:t>(block, 512);</a:t>
            </a:r>
          </a:p>
          <a:p>
            <a:pPr marL="0" indent="0">
              <a:spcBef>
                <a:spcPts val="0"/>
              </a:spcBef>
              <a:buNone/>
            </a:pPr>
            <a:r>
              <a:rPr lang="en-US" dirty="0">
                <a:latin typeface="Consolas" panose="020B0609020204030204" pitchFamily="49" charset="0"/>
              </a:rPr>
              <a:t>}</a:t>
            </a:r>
          </a:p>
        </p:txBody>
      </p:sp>
    </p:spTree>
    <p:extLst>
      <p:ext uri="{BB962C8B-B14F-4D97-AF65-F5344CB8AC3E}">
        <p14:creationId xmlns:p14="http://schemas.microsoft.com/office/powerpoint/2010/main" val="3479107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DDCE6-06B9-13E7-21C5-EDEF33FE6F90}"/>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buffer I/O</a:t>
            </a:r>
          </a:p>
        </p:txBody>
      </p:sp>
      <p:sp>
        <p:nvSpPr>
          <p:cNvPr id="3" name="Content Placeholder 2">
            <a:extLst>
              <a:ext uri="{FF2B5EF4-FFF2-40B4-BE49-F238E27FC236}">
                <a16:creationId xmlns:a16="http://schemas.microsoft.com/office/drawing/2014/main" id="{7EF6F3BB-27C4-8409-FA2B-B12C85BA0292}"/>
              </a:ext>
            </a:extLst>
          </p:cNvPr>
          <p:cNvSpPr>
            <a:spLocks noGrp="1"/>
          </p:cNvSpPr>
          <p:nvPr>
            <p:ph sz="half" idx="1"/>
            <p:custDataLst>
              <p:tags r:id="rId2"/>
            </p:custDataLst>
          </p:nvPr>
        </p:nvSpPr>
        <p:spPr>
          <a:xfrm>
            <a:off x="1683945" y="2638044"/>
            <a:ext cx="4169738" cy="3101982"/>
          </a:xfrm>
        </p:spPr>
        <p:txBody>
          <a:bodyPr/>
          <a:lstStyle/>
          <a:p>
            <a:r>
              <a:rPr lang="en-US" dirty="0">
                <a:latin typeface="Consolas" panose="020B0609020204030204" pitchFamily="49" charset="0"/>
              </a:rPr>
              <a:t>out &lt;&lt; </a:t>
            </a:r>
            <a:r>
              <a:rPr lang="en-US" dirty="0" err="1">
                <a:latin typeface="Consolas" panose="020B0609020204030204" pitchFamily="49" charset="0"/>
              </a:rPr>
              <a:t>in.rdbuf</a:t>
            </a:r>
            <a:r>
              <a:rPr lang="en-US" dirty="0">
                <a:latin typeface="Consolas" panose="020B0609020204030204" pitchFamily="49" charset="0"/>
              </a:rPr>
              <a:t>();</a:t>
            </a:r>
          </a:p>
          <a:p>
            <a:endParaRPr lang="en-US" dirty="0">
              <a:latin typeface="Consolas" panose="020B0609020204030204" pitchFamily="49" charset="0"/>
            </a:endParaRPr>
          </a:p>
        </p:txBody>
      </p:sp>
      <p:sp>
        <p:nvSpPr>
          <p:cNvPr id="4" name="Content Placeholder 3">
            <a:extLst>
              <a:ext uri="{FF2B5EF4-FFF2-40B4-BE49-F238E27FC236}">
                <a16:creationId xmlns:a16="http://schemas.microsoft.com/office/drawing/2014/main" id="{0F41086C-B543-C9B6-C060-0B69B6FD27E5}"/>
              </a:ext>
            </a:extLst>
          </p:cNvPr>
          <p:cNvSpPr>
            <a:spLocks noGrp="1"/>
          </p:cNvSpPr>
          <p:nvPr>
            <p:ph sz="half" idx="2"/>
            <p:custDataLst>
              <p:tags r:id="rId3"/>
            </p:custDataLst>
          </p:nvPr>
        </p:nvSpPr>
        <p:spPr>
          <a:xfrm>
            <a:off x="6338315" y="2638044"/>
            <a:ext cx="4270247" cy="3101982"/>
          </a:xfrm>
        </p:spPr>
        <p:txBody>
          <a:bodyPr/>
          <a:lstStyle/>
          <a:p>
            <a:r>
              <a:rPr lang="en-US" dirty="0"/>
              <a:t>Clever but limited application</a:t>
            </a:r>
          </a:p>
          <a:p>
            <a:r>
              <a:rPr lang="en-US" dirty="0" err="1">
                <a:latin typeface="Consolas" panose="020B0609020204030204" pitchFamily="49" charset="0"/>
              </a:rPr>
              <a:t>streambuf</a:t>
            </a:r>
            <a:r>
              <a:rPr lang="en-US" dirty="0">
                <a:latin typeface="Consolas" panose="020B0609020204030204" pitchFamily="49" charset="0"/>
              </a:rPr>
              <a:t>* </a:t>
            </a:r>
            <a:r>
              <a:rPr lang="en-US" dirty="0" err="1">
                <a:latin typeface="Consolas" panose="020B0609020204030204" pitchFamily="49" charset="0"/>
              </a:rPr>
              <a:t>rdbuf</a:t>
            </a:r>
            <a:r>
              <a:rPr lang="en-US" dirty="0">
                <a:latin typeface="Consolas" panose="020B0609020204030204" pitchFamily="49" charset="0"/>
              </a:rPr>
              <a:t>() const;</a:t>
            </a:r>
          </a:p>
          <a:p>
            <a:r>
              <a:rPr lang="en-US" dirty="0" err="1">
                <a:latin typeface="Consolas" panose="020B0609020204030204" pitchFamily="49" charset="0"/>
              </a:rPr>
              <a:t>ostream</a:t>
            </a:r>
            <a:r>
              <a:rPr lang="en-US" dirty="0">
                <a:latin typeface="Consolas" panose="020B0609020204030204" pitchFamily="49" charset="0"/>
              </a:rPr>
              <a:t>&amp; operator&lt;&lt;</a:t>
            </a:r>
          </a:p>
          <a:p>
            <a:pPr marL="0" indent="0">
              <a:spcBef>
                <a:spcPts val="0"/>
              </a:spcBef>
              <a:buNone/>
            </a:pPr>
            <a:r>
              <a:rPr lang="en-US" dirty="0">
                <a:latin typeface="Consolas" panose="020B0609020204030204" pitchFamily="49" charset="0"/>
              </a:rPr>
              <a:t>     (</a:t>
            </a:r>
            <a:r>
              <a:rPr lang="en-US" dirty="0" err="1">
                <a:latin typeface="Consolas" panose="020B0609020204030204" pitchFamily="49" charset="0"/>
              </a:rPr>
              <a:t>streambuf</a:t>
            </a:r>
            <a:r>
              <a:rPr lang="en-US" dirty="0">
                <a:latin typeface="Consolas" panose="020B0609020204030204" pitchFamily="49" charset="0"/>
              </a:rPr>
              <a:t>* sb );</a:t>
            </a:r>
          </a:p>
          <a:p>
            <a:endParaRPr lang="en-US" dirty="0"/>
          </a:p>
        </p:txBody>
      </p:sp>
    </p:spTree>
    <p:extLst>
      <p:ext uri="{BB962C8B-B14F-4D97-AF65-F5344CB8AC3E}">
        <p14:creationId xmlns:p14="http://schemas.microsoft.com/office/powerpoint/2010/main" val="138480657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 name="PRESENTER_DUMMYTAG" val="&lt;DummyForForceWrite&gt;&lt;/DummyForForceWrite&gt;"/>
  <p:tag name="HTML_SHAPEINFO" val="&lt;ThreeDShapeInfo&gt;&lt;uuid val=&quot;{5BDE2BCD-24DF-4D24-8BF5-FAF3C7404D53}&quot;/&gt;&lt;isInvalidForFieldText val=&quot;0&quot;/&gt;&lt;Image&gt;&lt;filename val=&quot;C:\Users\delroy\AppData\Local\Temp\CP196243553125Session\CPTrustFolder196243553125\PPTImport196243597968\data\asimages\{5BDE2BCD-24DF-4D24-8BF5-FAF3C7404D53}_1.png&quot;/&gt;&lt;left val=&quot;167&quot;/&gt;&lt;top val=&quot;249&quot;/&gt;&lt;width val=&quot;945&quot;/&gt;&lt;height val=&quot;174&quot;/&gt;&lt;hasText val=&quot;1&quot;/&gt;&lt;/Image&gt;&lt;/ThreeDShape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5&quot;/&gt;&lt;/TableIndex&gt;&lt;/ShapeTextInfo&gt;"/>
  <p:tag name="PRESENTER_DUMMYTAG" val="&lt;DummyForForceWrite&gt;&lt;/DummyForForceWrite&gt;"/>
  <p:tag name="HTML_SHAPEINFO" val="&lt;ThreeDShapeInfo&gt;&lt;uuid val=&quot;{E95132F7-D7DA-4DE1-AF36-9CC68D7EF5D1}&quot;/&gt;&lt;isInvalidForFieldText val=&quot;0&quot;/&gt;&lt;Image&gt;&lt;filename val=&quot;C:\Users\delroy\AppData\Local\Temp\CP196243553125Session\CPTrustFolder196243553125\PPTImport196243597968\data\asimages\{E95132F7-D7DA-4DE1-AF36-9CC68D7EF5D1}_1.png&quot;/&gt;&lt;left val=&quot;282&quot;/&gt;&lt;top val=&quot;452&quot;/&gt;&lt;width val=&quot;715&quot;/&gt;&lt;height val=&quot;135&quot;/&gt;&lt;hasText val=&quot;1&quot;/&gt;&lt;/Image&gt;&lt;/ThreeDShape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PRESENTER_DUMMYTAG" val="&lt;DummyForForceWrite&gt;&lt;/DummyForForceWrite&gt;"/>
  <p:tag name="HTML_SHAPEINFO" val="&lt;ThreeDShapeInfo&gt;&lt;uuid val=&quot;{111F4581-F195-4548-BB41-7991ECB2C78B}&quot;/&gt;&lt;isInvalidForFieldText val=&quot;0&quot;/&gt;&lt;Image&gt;&lt;filename val=&quot;C:\Users\delroy\AppData\Local\Temp\CP196243553125Session\CPTrustFolder196243553125\PPTImport196243597968\data\asimages\{111F4581-F195-4548-BB41-7991ECB2C78B}_1.png&quot;/&gt;&lt;left val=&quot;167&quot;/&gt;&lt;top val=&quot;647&quot;/&gt;&lt;width val=&quot;159&quot;/&gt;&lt;height val=&quot;35&quot;/&gt;&lt;hasText val=&quot;1&quot;/&gt;&lt;/Image&gt;&lt;/ThreeDShape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7&quot;/&gt;&lt;/TableIndex&gt;&lt;/ShapeTextInfo&gt;"/>
  <p:tag name="HTML_SHAPEINFO" val="&lt;ThreeDShapeInfo&gt;&lt;uuid val=&quot;{9FF2A7A9-1A60-42A3-B634-95BB9BA77AC1}&quot;/&gt;&lt;isInvalidForFieldText val=&quot;0&quot;/&gt;&lt;Image&gt;&lt;filename val=&quot;C:\Users\delroy\AppData\Local\Temp\CP196243553125Session\CPTrustFolder196243553125\PPTImport196243597968\data\asimages\{9FF2A7A9-1A60-42A3-B634-95BB9BA77AC1}_2.png&quot;/&gt;&lt;left val=&quot;233&quot;/&gt;&lt;top val=&quot;100&quot;/&gt;&lt;width val=&quot;813&quot;/&gt;&lt;height val=&quot;126&quot;/&gt;&lt;hasText val=&quot;1&quot;/&gt;&lt;/Image&gt;&lt;/ThreeDShape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3&quot;/&gt;&lt;lineCharCount val=&quot;14&quot;/&gt;&lt;lineCharCount val=&quot;25&quot;/&gt;&lt;lineCharCount val=&quot;21&quot;/&gt;&lt;lineCharCount val=&quot;1&quot;/&gt;&lt;lineCharCount val=&quot;33&quot;/&gt;&lt;lineCharCount val=&quot;1&quot;/&gt;&lt;lineCharCount val=&quot;16&quot;/&gt;&lt;lineCharCount val=&quot;12&quot;/&gt;&lt;lineCharCount val=&quot;2&quot;/&gt;&lt;lineCharCount val=&quot;30&quot;/&gt;&lt;lineCharCount val=&quot;26&quot;/&gt;&lt;lineCharCount val=&quot;13&quot;/&gt;&lt;lineCharCount val=&quot;1&quot;/&gt;&lt;/TableIndex&gt;&lt;/ShapeTextInfo&gt;"/>
  <p:tag name="HTML_SHAPEINFO" val="&lt;ThreeDShapeInfo&gt;&lt;uuid val=&quot;{7AB4744D-85C2-43F4-98E7-52D9489014EE}&quot;/&gt;&lt;isInvalidForFieldText val=&quot;0&quot;/&gt;&lt;Image&gt;&lt;filename val=&quot;C:\Users\delroy\AppData\Local\Temp\CP196243553125Session\CPTrustFolder196243553125\PPTImport196243597968\data\asimages\{7AB4744D-85C2-43F4-98E7-52D9489014EE}_2.png&quot;/&gt;&lt;left val=&quot;152&quot;/&gt;&lt;top val=&quot;271&quot;/&gt;&lt;width val=&quot;463&quot;/&gt;&lt;height val=&quot;356&quot;/&gt;&lt;hasText val=&quot;1&quot;/&gt;&lt;/Image&gt;&lt;/ThreeDShape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3&quot;/&gt;&lt;lineCharCount val=&quot;15&quot;/&gt;&lt;lineCharCount val=&quot;30&quot;/&gt;&lt;lineCharCount val=&quot;22&quot;/&gt;&lt;lineCharCount val=&quot;1&quot;/&gt;&lt;lineCharCount val=&quot;35&quot;/&gt;&lt;lineCharCount val=&quot;1&quot;/&gt;&lt;lineCharCount val=&quot;17&quot;/&gt;&lt;lineCharCount val=&quot;12&quot;/&gt;&lt;lineCharCount val=&quot;2&quot;/&gt;&lt;lineCharCount val=&quot;30&quot;/&gt;&lt;lineCharCount val=&quot;27&quot;/&gt;&lt;lineCharCount val=&quot;13&quot;/&gt;&lt;lineCharCount val=&quot;1&quot;/&gt;&lt;/TableIndex&gt;&lt;/ShapeTextInfo&gt;"/>
  <p:tag name="HTML_SHAPEINFO" val="&lt;ThreeDShapeInfo&gt;&lt;uuid val=&quot;{5FADC1F4-8593-417B-AF6D-4AB62B498376}&quot;/&gt;&lt;isInvalidForFieldText val=&quot;0&quot;/&gt;&lt;Image&gt;&lt;filename val=&quot;C:\Users\delroy\AppData\Local\Temp\CP196243553125Session\CPTrustFolder196243553125\PPTImport196243597968\data\asimages\{5FADC1F4-8593-417B-AF6D-4AB62B498376}_2.png&quot;/&gt;&lt;left val=&quot;660&quot;/&gt;&lt;top val=&quot;271&quot;/&gt;&lt;width val=&quot;454&quot;/&gt;&lt;height val=&quot;363&quot;/&gt;&lt;hasText val=&quot;1&quot;/&gt;&lt;/Image&gt;&lt;/ThreeDShape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3&quot;/&gt;&lt;/TableIndex&gt;&lt;/ShapeTextInfo&gt;"/>
  <p:tag name="HTML_SHAPEINFO" val="&lt;ThreeDShapeInfo&gt;&lt;uuid val=&quot;{7D3420CB-5F7B-422C-A998-D825E7C59BCC}&quot;/&gt;&lt;isInvalidForFieldText val=&quot;0&quot;/&gt;&lt;Image&gt;&lt;filename val=&quot;C:\Users\delroy\AppData\Local\Temp\CP196243553125Session\CPTrustFolder196243553125\PPTImport196243597968\data\asimages\{7D3420CB-5F7B-422C-A998-D825E7C59BCC}_3.png&quot;/&gt;&lt;left val=&quot;233&quot;/&gt;&lt;top val=&quot;100&quot;/&gt;&lt;width val=&quot;813&quot;/&gt;&lt;height val=&quot;126&quot;/&gt;&lt;hasText val=&quot;1&quot;/&gt;&lt;/Image&gt;&lt;/ThreeDShape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8&quot;/&gt;&lt;lineCharCount val=&quot;18&quot;/&gt;&lt;lineCharCount val=&quot;15&quot;/&gt;&lt;/TableIndex&gt;&lt;/ShapeTextInfo&gt;"/>
  <p:tag name="HTML_SHAPEINFO" val="&lt;ThreeDShapeInfo&gt;&lt;uuid val=&quot;{61085EB3-73E3-43E3-8BCA-BB9AD0F95630}&quot;/&gt;&lt;isInvalidForFieldText val=&quot;0&quot;/&gt;&lt;Image&gt;&lt;filename val=&quot;C:\Users\delroy\AppData\Local\Temp\CP196243553125Session\CPTrustFolder196243553125\PPTImport196243597968\data\asimages\{61085EB3-73E3-43E3-8BCA-BB9AD0F95630}_3.png&quot;/&gt;&lt;left val=&quot;160&quot;/&gt;&lt;top val=&quot;273&quot;/&gt;&lt;width val=&quot;454&quot;/&gt;&lt;height val=&quot;329&quot;/&gt;&lt;hasText val=&quot;1&quot;/&gt;&lt;/Image&gt;&lt;/ThreeDShape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7&quot;/&gt;&lt;lineCharCount val=&quot;30&quot;/&gt;&lt;lineCharCount val=&quot;15&quot;/&gt;&lt;/TableIndex&gt;&lt;/ShapeTextInfo&gt;"/>
  <p:tag name="HTML_SHAPEINFO" val="&lt;ThreeDShapeInfo&gt;&lt;uuid val=&quot;{766C9DDD-68F9-4ED7-BDA5-55E4A449FDB0}&quot;/&gt;&lt;isInvalidForFieldText val=&quot;0&quot;/&gt;&lt;Image&gt;&lt;filename val=&quot;C:\Users\delroy\AppData\Local\Temp\CP196243553125Session\CPTrustFolder196243553125\PPTImport196243597968\data\asimages\{766C9DDD-68F9-4ED7-BDA5-55E4A449FDB0}_3.png&quot;/&gt;&lt;left val=&quot;659&quot;/&gt;&lt;top val=&quot;273&quot;/&gt;&lt;width val=&quot;454&quot;/&gt;&lt;height val=&quot;329&quot;/&gt;&lt;hasText val=&quot;1&quot;/&gt;&lt;/Image&gt;&lt;/ThreeDShape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0FD8068F-9059-4401-903F-2216064B4FC2}&quot;/&gt;&lt;isInvalidForFieldText val=&quot;0&quot;/&gt;&lt;Image&gt;&lt;filename val=&quot;C:\Users\delroy\AppData\Local\Temp\CP196243553125Session\CPTrustFolder196243553125\PPTImport196243597968\data\asimages\{0FD8068F-9059-4401-903F-2216064B4FC2}_4.png&quot;/&gt;&lt;left val=&quot;233&quot;/&gt;&lt;top val=&quot;100&quot;/&gt;&lt;width val=&quot;813&quot;/&gt;&lt;height val=&quot;126&quot;/&gt;&lt;hasText val=&quot;1&quot;/&gt;&lt;/Image&gt;&lt;/ThreeDShape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0&quot;/&gt;&lt;lineCharCount val=&quot;28&quot;/&gt;&lt;lineCharCount val=&quot;30&quot;/&gt;&lt;lineCharCount val=&quot;1&quot;/&gt;&lt;lineCharCount val=&quot;35&quot;/&gt;&lt;lineCharCount val=&quot;30&quot;/&gt;&lt;lineCharCount val=&quot;1&quot;/&gt;&lt;lineCharCount val=&quot;26&quot;/&gt;&lt;lineCharCount val=&quot;1&quot;/&gt;&lt;lineCharCount val=&quot;13&quot;/&gt;&lt;lineCharCount val=&quot;10&quot;/&gt;&lt;/TableIndex&gt;&lt;/ShapeTextInfo&gt;"/>
  <p:tag name="HTML_SHAPEINFO" val="&lt;ThreeDShapeInfo&gt;&lt;uuid val=&quot;{C8ABA65A-D898-4E5D-81F1-FD377FD62A2F}&quot;/&gt;&lt;isInvalidForFieldText val=&quot;0&quot;/&gt;&lt;Image&gt;&lt;filename val=&quot;C:\Users\delroy\AppData\Local\Temp\CP196243553125Session\CPTrustFolder196243553125\PPTImport196243597968\data\asimages\{C8ABA65A-D898-4E5D-81F1-FD377FD62A2F}_4.png&quot;/&gt;&lt;left val=&quot;146&quot;/&gt;&lt;top val=&quot;273&quot;/&gt;&lt;width val=&quot;494&quot;/&gt;&lt;height val=&quot;329&quot;/&gt;&lt;hasText val=&quot;1&quot;/&gt;&lt;/Image&gt;&lt;/ThreeDShape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9&quot;/&gt;&lt;lineCharCount val=&quot;17&quot;/&gt;&lt;lineCharCount val=&quot;12&quot;/&gt;&lt;lineCharCount val=&quot;1&quot;/&gt;&lt;lineCharCount val=&quot;21&quot;/&gt;&lt;lineCharCount val=&quot;34&quot;/&gt;&lt;lineCharCount val=&quot;2&quot;/&gt;&lt;lineCharCount val=&quot;29&quot;/&gt;&lt;lineCharCount val=&quot;25&quot;/&gt;&lt;lineCharCount val=&quot;1&quot;/&gt;&lt;/TableIndex&gt;&lt;/ShapeTextInfo&gt;"/>
  <p:tag name="HTML_SHAPEINFO" val="&lt;ThreeDShapeInfo&gt;&lt;uuid val=&quot;{3336D1DB-0383-4BF1-9F13-F3692F320BB8}&quot;/&gt;&lt;isInvalidForFieldText val=&quot;0&quot;/&gt;&lt;Image&gt;&lt;filename val=&quot;C:\Users\delroy\AppData\Local\Temp\CP196243553125Session\CPTrustFolder196243553125\PPTImport196243597968\data\asimages\{3336D1DB-0383-4BF1-9F13-F3692F320BB8}_4.png&quot;/&gt;&lt;left val=&quot;659&quot;/&gt;&lt;top val=&quot;273&quot;/&gt;&lt;width val=&quot;469&quot;/&gt;&lt;height val=&quot;329&quot;/&gt;&lt;hasText val=&quot;1&quot;/&gt;&lt;/Image&gt;&lt;/ThreeDShape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 name="HTML_SHAPEINFO" val="&lt;ThreeDShapeInfo&gt;&lt;uuid val=&quot;{FBA1BD64-9008-488C-84E6-E108F9135CFE}&quot;/&gt;&lt;isInvalidForFieldText val=&quot;0&quot;/&gt;&lt;Image&gt;&lt;filename val=&quot;C:\Users\delroy\AppData\Local\Temp\CP196243553125Session\CPTrustFolder196243553125\PPTImport196243597968\data\asimages\{FBA1BD64-9008-488C-84E6-E108F9135CFE}_5.png&quot;/&gt;&lt;left val=&quot;233&quot;/&gt;&lt;top val=&quot;100&quot;/&gt;&lt;width val=&quot;813&quot;/&gt;&lt;height val=&quot;126&quot;/&gt;&lt;hasText val=&quot;1&quot;/&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9&quot;/&gt;&lt;/TableIndex&gt;&lt;/ShapeTextInfo&gt;"/>
  <p:tag name="HTML_SHAPEINFO" val="&lt;ThreeDShapeInfo&gt;&lt;uuid val=&quot;{D81ACDF1-F067-4C7A-B279-E3473ED07F2B}&quot;/&gt;&lt;isInvalidForFieldText val=&quot;0&quot;/&gt;&lt;Image&gt;&lt;filename val=&quot;C:\Users\delroy\AppData\Local\Temp\CP196243553125Session\CPTrustFolder196243553125\PPTImport196243597968\data\asimages\{D81ACDF1-F067-4C7A-B279-E3473ED07F2B}_5.png&quot;/&gt;&lt;left val=&quot;172&quot;/&gt;&lt;top val=&quot;273&quot;/&gt;&lt;width val=&quot;443&quot;/&gt;&lt;height val=&quot;329&quot;/&gt;&lt;hasText val=&quot;1&quot;/&gt;&lt;/Image&gt;&lt;/ThreeDShape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31&quot;/&gt;&lt;lineCharCount val=&quot;26&quot;/&gt;&lt;lineCharCount val=&quot;20&quot;/&gt;&lt;lineCharCount val=&quot;23&quot;/&gt;&lt;/TableIndex&gt;&lt;/ShapeTextInfo&gt;"/>
  <p:tag name="HTML_SHAPEINFO" val="&lt;ThreeDShapeInfo&gt;&lt;uuid val=&quot;{A7D1E848-8946-408F-AF72-11ED9B053136}&quot;/&gt;&lt;isInvalidForFieldText val=&quot;0&quot;/&gt;&lt;Image&gt;&lt;filename val=&quot;C:\Users\delroy\AppData\Local\Temp\CP196243553125Session\CPTrustFolder196243553125\PPTImport196243597968\data\asimages\{A7D1E848-8946-408F-AF72-11ED9B053136}_5.png&quot;/&gt;&lt;left val=&quot;660&quot;/&gt;&lt;top val=&quot;273&quot;/&gt;&lt;width val=&quot;453&quot;/&gt;&lt;height val=&quot;329&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7&quot;/&gt;&lt;lineCharCount val=&quot;5&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398</TotalTime>
  <Words>1004</Words>
  <Application>Microsoft Office PowerPoint</Application>
  <PresentationFormat>Widescreen</PresentationFormat>
  <Paragraphs>79</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Consolas</vt:lpstr>
      <vt:lpstr>Gill Sans MT</vt:lpstr>
      <vt:lpstr>Parcel</vt:lpstr>
      <vt:lpstr>mycopy.cpp</vt:lpstr>
      <vt:lpstr>Opening the files</vt:lpstr>
      <vt:lpstr>Character I/O</vt:lpstr>
      <vt:lpstr>Block I/O</vt:lpstr>
      <vt:lpstr>buffer I/O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mycopy</dc:title>
  <dc:creator>Delroy Brinkerhoff</dc:creator>
  <cp:lastModifiedBy>delroy</cp:lastModifiedBy>
  <cp:revision>13</cp:revision>
  <dcterms:created xsi:type="dcterms:W3CDTF">2016-07-13T22:03:45Z</dcterms:created>
  <dcterms:modified xsi:type="dcterms:W3CDTF">2025-05-21T14:46:44Z</dcterms:modified>
</cp:coreProperties>
</file>