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5.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6.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2"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46" autoAdjust="0"/>
  </p:normalViewPr>
  <p:slideViewPr>
    <p:cSldViewPr snapToGrid="0">
      <p:cViewPr varScale="1">
        <p:scale>
          <a:sx n="66" d="100"/>
          <a:sy n="66" d="100"/>
        </p:scale>
        <p:origin x="4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C5433-9836-4ACC-9ED6-F714C1BBB8EA}" type="datetimeFigureOut">
              <a:rPr lang="en-US" smtClean="0"/>
              <a:t>6/13/2025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DD09C-09AC-4A31-9DA7-E0BB457692A9}" type="slidenum">
              <a:rPr lang="en-US" smtClean="0"/>
              <a:t>‹#›</a:t>
            </a:fld>
            <a:endParaRPr lang="en-US"/>
          </a:p>
        </p:txBody>
      </p:sp>
    </p:spTree>
    <p:extLst>
      <p:ext uri="{BB962C8B-B14F-4D97-AF65-F5344CB8AC3E}">
        <p14:creationId xmlns:p14="http://schemas.microsoft.com/office/powerpoint/2010/main" val="4112759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Sometimes, programs need to process a file’s contents one character at a time. For example, C++ compilers read individual characters from source code files, building meaning until they can generate machine code. This video details some crucial character I/O concepts, reviewing and extending those introduced in the </a:t>
            </a:r>
            <a:r>
              <a:rPr lang="en-US" sz="1200" kern="1200" dirty="0" err="1">
                <a:solidFill>
                  <a:schemeClr val="tx1"/>
                </a:solidFill>
                <a:effectLst/>
                <a:latin typeface="+mn-lt"/>
                <a:ea typeface="+mn-ea"/>
                <a:cs typeface="+mn-cs"/>
              </a:rPr>
              <a:t>mycopy</a:t>
            </a:r>
            <a:r>
              <a:rPr lang="en-US" sz="1200" kern="1200" dirty="0">
                <a:solidFill>
                  <a:schemeClr val="tx1"/>
                </a:solidFill>
                <a:effectLst/>
                <a:latin typeface="+mn-lt"/>
                <a:ea typeface="+mn-ea"/>
                <a:cs typeface="+mn-cs"/>
              </a:rPr>
              <a:t> demonstration.</a:t>
            </a:r>
          </a:p>
          <a:p>
            <a:endParaRPr lang="en-US" dirty="0"/>
          </a:p>
        </p:txBody>
      </p:sp>
      <p:sp>
        <p:nvSpPr>
          <p:cNvPr id="4" name="Slide Number Placeholder 3"/>
          <p:cNvSpPr>
            <a:spLocks noGrp="1"/>
          </p:cNvSpPr>
          <p:nvPr>
            <p:ph type="sldNum" sz="quarter" idx="5"/>
          </p:nvPr>
        </p:nvSpPr>
        <p:spPr/>
        <p:txBody>
          <a:bodyPr/>
          <a:lstStyle/>
          <a:p>
            <a:fld id="{CF7DD09C-09AC-4A31-9DA7-E0BB457692A9}" type="slidenum">
              <a:rPr lang="en-US" smtClean="0"/>
              <a:t>1</a:t>
            </a:fld>
            <a:endParaRPr lang="en-US"/>
          </a:p>
        </p:txBody>
      </p:sp>
    </p:spTree>
    <p:extLst>
      <p:ext uri="{BB962C8B-B14F-4D97-AF65-F5344CB8AC3E}">
        <p14:creationId xmlns:p14="http://schemas.microsoft.com/office/powerpoint/2010/main" val="2301639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 programs can open files with constructors or the open function in either text or binary mode. Programmers can specify the file name as an absolute or relative pathname. The examples use the illustrated stream names throughout the video. The video focuses on three functions: “put,” and two overloaded “get” versions.</a:t>
            </a:r>
          </a:p>
          <a:p>
            <a:r>
              <a:rPr lang="en-US" sz="1200" kern="1200" dirty="0">
                <a:solidFill>
                  <a:schemeClr val="tx1"/>
                </a:solidFill>
                <a:effectLst/>
                <a:latin typeface="+mn-lt"/>
                <a:ea typeface="+mn-ea"/>
                <a:cs typeface="+mn-cs"/>
              </a:rPr>
              <a:t>The “get” functions’ return types are significant. The first returns a character as a non-negative integer, while the second passes the character back through the reference parameter and returns an input stream. An overloaded stream conversion operator converts the returned input stream to a Boolean value. The following examples demonstrate the effect of the return types.</a:t>
            </a:r>
          </a:p>
          <a:p>
            <a:endParaRPr lang="en-US" dirty="0"/>
          </a:p>
        </p:txBody>
      </p:sp>
      <p:sp>
        <p:nvSpPr>
          <p:cNvPr id="4" name="Slide Number Placeholder 3"/>
          <p:cNvSpPr>
            <a:spLocks noGrp="1"/>
          </p:cNvSpPr>
          <p:nvPr>
            <p:ph type="sldNum" sz="quarter" idx="5"/>
          </p:nvPr>
        </p:nvSpPr>
        <p:spPr/>
        <p:txBody>
          <a:bodyPr/>
          <a:lstStyle/>
          <a:p>
            <a:fld id="{CF7DD09C-09AC-4A31-9DA7-E0BB457692A9}" type="slidenum">
              <a:rPr lang="en-US" smtClean="0"/>
              <a:t>2</a:t>
            </a:fld>
            <a:endParaRPr lang="en-US"/>
          </a:p>
        </p:txBody>
      </p:sp>
    </p:spTree>
    <p:extLst>
      <p:ext uri="{BB962C8B-B14F-4D97-AF65-F5344CB8AC3E}">
        <p14:creationId xmlns:p14="http://schemas.microsoft.com/office/powerpoint/2010/main" val="2152709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begin by reviewing three concepts. First, the character type is an integer, and programs can represent character data with integers of various lengths. Furthermore, C++ can automatically convert between a single-byte character and longer integers. Second, streams maintain their current status with state flags indicating errors or an end-of-file condition. Finally, the “get” functions only sets the state flags on a failed read operation.</a:t>
            </a:r>
          </a:p>
          <a:p>
            <a:r>
              <a:rPr lang="en-US" sz="1200" kern="1200" dirty="0">
                <a:solidFill>
                  <a:schemeClr val="tx1"/>
                </a:solidFill>
                <a:effectLst/>
                <a:latin typeface="+mn-lt"/>
                <a:ea typeface="+mn-ea"/>
                <a:cs typeface="+mn-cs"/>
              </a:rPr>
              <a:t>These examples combine and sequence the read and test operations, incorporating them into the loop. Consequently, each pattern only requires one read operation. To understand the behavior of the loops, imagine that the program is about to read the last character. Both “get” functions succeed, returning the character and leaving the flags unset. The loops process the character and begin their next iteration with another read. The read, performed with a “get” function call, fails, setting the error flags. In the first example, “get” returns EOF, ending the loop. In a few moments, we’ll discuss how binary data affects this version of “get” and the EOF constant. The second example returns an input stream, which the conversion operator automatically converts to a Boolean “false,” ending the loop.</a:t>
            </a:r>
          </a:p>
          <a:p>
            <a:r>
              <a:rPr lang="en-US" sz="1200" kern="1200" dirty="0">
                <a:solidFill>
                  <a:schemeClr val="tx1"/>
                </a:solidFill>
                <a:effectLst/>
                <a:latin typeface="+mn-lt"/>
                <a:ea typeface="+mn-ea"/>
                <a:cs typeface="+mn-cs"/>
              </a:rPr>
              <a:t>The examples represent the processed data as the variable “c” for convenience. The data may be unchanged from the input, modified, or replaced with a different value. The specific processing the program performs depends on the problem that it solves.</a:t>
            </a:r>
          </a:p>
          <a:p>
            <a:endParaRPr lang="en-US" dirty="0"/>
          </a:p>
        </p:txBody>
      </p:sp>
      <p:sp>
        <p:nvSpPr>
          <p:cNvPr id="4" name="Slide Number Placeholder 3"/>
          <p:cNvSpPr>
            <a:spLocks noGrp="1"/>
          </p:cNvSpPr>
          <p:nvPr>
            <p:ph type="sldNum" sz="quarter" idx="5"/>
          </p:nvPr>
        </p:nvSpPr>
        <p:spPr/>
        <p:txBody>
          <a:bodyPr/>
          <a:lstStyle/>
          <a:p>
            <a:fld id="{CF7DD09C-09AC-4A31-9DA7-E0BB457692A9}" type="slidenum">
              <a:rPr lang="en-US" smtClean="0"/>
              <a:t>3</a:t>
            </a:fld>
            <a:endParaRPr lang="en-US"/>
          </a:p>
        </p:txBody>
      </p:sp>
    </p:spTree>
    <p:extLst>
      <p:ext uri="{BB962C8B-B14F-4D97-AF65-F5344CB8AC3E}">
        <p14:creationId xmlns:p14="http://schemas.microsoft.com/office/powerpoint/2010/main" val="616226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examples separate the read and test operations. Consequently, they require two read operations to ensure that the test, based on the stream’s state flags, always immediately follows a read in execution order. The first example uses the “</a:t>
            </a:r>
            <a:r>
              <a:rPr lang="en-US" sz="1200" kern="1200" dirty="0" err="1">
                <a:solidFill>
                  <a:schemeClr val="tx1"/>
                </a:solidFill>
                <a:effectLst/>
                <a:latin typeface="+mn-lt"/>
                <a:ea typeface="+mn-ea"/>
                <a:cs typeface="+mn-cs"/>
              </a:rPr>
              <a:t>eof</a:t>
            </a:r>
            <a:r>
              <a:rPr lang="en-US" sz="1200" kern="1200" dirty="0">
                <a:solidFill>
                  <a:schemeClr val="tx1"/>
                </a:solidFill>
                <a:effectLst/>
                <a:latin typeface="+mn-lt"/>
                <a:ea typeface="+mn-ea"/>
                <a:cs typeface="+mn-cs"/>
              </a:rPr>
              <a:t>” function but could compare “c” to the EOF constant, as illustrated previously. The second example automatically calls the conversion operator to convert the stream to a Boolean value, driving the loop.</a:t>
            </a:r>
          </a:p>
          <a:p>
            <a:endParaRPr lang="en-US" dirty="0"/>
          </a:p>
        </p:txBody>
      </p:sp>
      <p:sp>
        <p:nvSpPr>
          <p:cNvPr id="4" name="Slide Number Placeholder 3"/>
          <p:cNvSpPr>
            <a:spLocks noGrp="1"/>
          </p:cNvSpPr>
          <p:nvPr>
            <p:ph type="sldNum" sz="quarter" idx="5"/>
          </p:nvPr>
        </p:nvSpPr>
        <p:spPr/>
        <p:txBody>
          <a:bodyPr/>
          <a:lstStyle/>
          <a:p>
            <a:fld id="{CF7DD09C-09AC-4A31-9DA7-E0BB457692A9}" type="slidenum">
              <a:rPr lang="en-US" smtClean="0"/>
              <a:t>4</a:t>
            </a:fld>
            <a:endParaRPr lang="en-US"/>
          </a:p>
        </p:txBody>
      </p:sp>
    </p:spTree>
    <p:extLst>
      <p:ext uri="{BB962C8B-B14F-4D97-AF65-F5344CB8AC3E}">
        <p14:creationId xmlns:p14="http://schemas.microsoft.com/office/powerpoint/2010/main" val="100918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 supports integers of various lengths. For example, characters consist of one byte or eight bits. The length of other integers depends on the compiler and the computer’s hardware, but 32 and 64 bits are typical, matching the computer’s word size. When the “put” function writes an integer longer than one byte, it only writes the bits in the least significant byte or LSB, discarding the most significant and following bytes. However, reading characters or bytes from a file with the “get” function is more complicated.</a:t>
            </a:r>
          </a:p>
          <a:p>
            <a:r>
              <a:rPr lang="en-US" sz="1200" kern="1200" dirty="0">
                <a:solidFill>
                  <a:schemeClr val="tx1"/>
                </a:solidFill>
                <a:effectLst/>
                <a:latin typeface="+mn-lt"/>
                <a:ea typeface="+mn-ea"/>
                <a:cs typeface="+mn-cs"/>
              </a:rPr>
              <a:t>We interpret a decimal or base-10 number as a sum of terms. Each term is a product of one digit and a power of ten, where the power corresponds to the digit’s position in the number. For example, three hundred forty five equals three times ten squared, plus four times ten, plus five.</a:t>
            </a:r>
          </a:p>
          <a:p>
            <a:r>
              <a:rPr lang="en-US" sz="1200" kern="1200" dirty="0">
                <a:solidFill>
                  <a:schemeClr val="tx1"/>
                </a:solidFill>
                <a:effectLst/>
                <a:latin typeface="+mn-lt"/>
                <a:ea typeface="+mn-ea"/>
                <a:cs typeface="+mn-cs"/>
              </a:rPr>
              <a:t>Similarly, a binary or base-2 number is a sum of terms. Each term is a product of a binary digit or bit and a power of two, where the power corresponds to the bit’s position in the number. The most significant bit, also abbreviated MSB, corresponds to the position with the highest power of two. How they interpret this bit is the key to understanding the “get” functions’ behavior.</a:t>
            </a:r>
          </a:p>
          <a:p>
            <a:endParaRPr lang="en-US" dirty="0"/>
          </a:p>
        </p:txBody>
      </p:sp>
      <p:sp>
        <p:nvSpPr>
          <p:cNvPr id="4" name="Slide Number Placeholder 3"/>
          <p:cNvSpPr>
            <a:spLocks noGrp="1"/>
          </p:cNvSpPr>
          <p:nvPr>
            <p:ph type="sldNum" sz="quarter" idx="5"/>
          </p:nvPr>
        </p:nvSpPr>
        <p:spPr/>
        <p:txBody>
          <a:bodyPr/>
          <a:lstStyle/>
          <a:p>
            <a:fld id="{CF7DD09C-09AC-4A31-9DA7-E0BB457692A9}" type="slidenum">
              <a:rPr lang="en-US" smtClean="0"/>
              <a:t>5</a:t>
            </a:fld>
            <a:endParaRPr lang="en-US"/>
          </a:p>
        </p:txBody>
      </p:sp>
    </p:spTree>
    <p:extLst>
      <p:ext uri="{BB962C8B-B14F-4D97-AF65-F5344CB8AC3E}">
        <p14:creationId xmlns:p14="http://schemas.microsoft.com/office/powerpoint/2010/main" val="3327362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Modern computers use the most significant bit as the sign bit (shown in red) to indicate a number’s sign, with “1” indicating a negative value. This interpretation doesn’t affect the “put” function: it writes all eight bits to a file. The “get” functions also read eight bits but differ in how they interpret the most significant or sign bit.</a:t>
            </a:r>
          </a:p>
          <a:p>
            <a:r>
              <a:rPr lang="en-US" sz="1200" kern="1200" dirty="0">
                <a:solidFill>
                  <a:schemeClr val="tx1"/>
                </a:solidFill>
                <a:effectLst/>
                <a:latin typeface="+mn-lt"/>
                <a:ea typeface="+mn-ea"/>
                <a:cs typeface="+mn-cs"/>
              </a:rPr>
              <a:t>When the parameterized “get” function reads a character or byte from a file, it retains its sign – it interprets the most significant bit as the sign bit. So, if the program reads a negative value from a binary file, “get” interprets it as a negative value. If the program converts the character to a longer integer, it “sign extends” the MSB to fill the additional bit positions. “Sign extend” copies the most significant or sign bit, filling positive values with 0s and negative values with 1s.</a:t>
            </a:r>
          </a:p>
          <a:p>
            <a:r>
              <a:rPr lang="en-US" sz="1200" kern="1200" dirty="0">
                <a:solidFill>
                  <a:schemeClr val="tx1"/>
                </a:solidFill>
                <a:effectLst/>
                <a:latin typeface="+mn-lt"/>
                <a:ea typeface="+mn-ea"/>
                <a:cs typeface="+mn-cs"/>
              </a:rPr>
              <a:t>The </a:t>
            </a:r>
            <a:r>
              <a:rPr lang="en-US" sz="1200" kern="1200" dirty="0" err="1">
                <a:solidFill>
                  <a:schemeClr val="tx1"/>
                </a:solidFill>
                <a:effectLst/>
                <a:latin typeface="+mn-lt"/>
                <a:ea typeface="+mn-ea"/>
                <a:cs typeface="+mn-cs"/>
              </a:rPr>
              <a:t>parameterless</a:t>
            </a:r>
            <a:r>
              <a:rPr lang="en-US" sz="1200" kern="1200" dirty="0">
                <a:solidFill>
                  <a:schemeClr val="tx1"/>
                </a:solidFill>
                <a:effectLst/>
                <a:latin typeface="+mn-lt"/>
                <a:ea typeface="+mn-ea"/>
                <a:cs typeface="+mn-cs"/>
              </a:rPr>
              <a:t> “get” function also reads eight bits from a file but returns them as an unsigned integer. It interprets the MSB as part of the number’s magnitude rather than interpreting it as the sign bit, so it pads the additional bits with 0s.</a:t>
            </a:r>
          </a:p>
          <a:p>
            <a:endParaRPr lang="en-US" dirty="0"/>
          </a:p>
        </p:txBody>
      </p:sp>
      <p:sp>
        <p:nvSpPr>
          <p:cNvPr id="4" name="Slide Number Placeholder 3"/>
          <p:cNvSpPr>
            <a:spLocks noGrp="1"/>
          </p:cNvSpPr>
          <p:nvPr>
            <p:ph type="sldNum" sz="quarter" idx="5"/>
          </p:nvPr>
        </p:nvSpPr>
        <p:spPr/>
        <p:txBody>
          <a:bodyPr/>
          <a:lstStyle/>
          <a:p>
            <a:fld id="{CF7DD09C-09AC-4A31-9DA7-E0BB457692A9}" type="slidenum">
              <a:rPr lang="en-US" smtClean="0"/>
              <a:t>6</a:t>
            </a:fld>
            <a:endParaRPr lang="en-US"/>
          </a:p>
        </p:txBody>
      </p:sp>
    </p:spTree>
    <p:extLst>
      <p:ext uri="{BB962C8B-B14F-4D97-AF65-F5344CB8AC3E}">
        <p14:creationId xmlns:p14="http://schemas.microsoft.com/office/powerpoint/2010/main" val="2931311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table illustrates the “put” and “get” functions using a few critical values. The first two columns represent the data a program might create, shown in both decimal and binary formats. Imagine that the program writes this data to a file with the “put” function. The first “get” function reads the data, preserving its sign. The second “get” function reads the data, returning it as an unsigned value, with the MSB contributing to the number’s magnitude rather than encoding its sign.</a:t>
            </a:r>
          </a:p>
          <a:p>
            <a:r>
              <a:rPr lang="en-US" sz="1200" kern="1200" dirty="0">
                <a:solidFill>
                  <a:schemeClr val="tx1"/>
                </a:solidFill>
                <a:effectLst/>
                <a:latin typeface="+mn-lt"/>
                <a:ea typeface="+mn-ea"/>
                <a:cs typeface="+mn-cs"/>
              </a:rPr>
              <a:t>C++ implements the symbolic constant, EOF, as a negative value, typically -1. Programs can use the “get” function’s return value to drive loops reading binary files by comparing it to EOF because the only time the returned value is less than 0 is when it reaches the end of the file. Programs can calculate the original value by subtracting 256 from returned values greater than 127.</a:t>
            </a:r>
          </a:p>
          <a:p>
            <a:endParaRPr lang="en-US" dirty="0"/>
          </a:p>
        </p:txBody>
      </p:sp>
      <p:sp>
        <p:nvSpPr>
          <p:cNvPr id="4" name="Slide Number Placeholder 3"/>
          <p:cNvSpPr>
            <a:spLocks noGrp="1"/>
          </p:cNvSpPr>
          <p:nvPr>
            <p:ph type="sldNum" sz="quarter" idx="5"/>
          </p:nvPr>
        </p:nvSpPr>
        <p:spPr/>
        <p:txBody>
          <a:bodyPr/>
          <a:lstStyle/>
          <a:p>
            <a:fld id="{CF7DD09C-09AC-4A31-9DA7-E0BB457692A9}" type="slidenum">
              <a:rPr lang="en-US" smtClean="0"/>
              <a:t>7</a:t>
            </a:fld>
            <a:endParaRPr lang="en-US"/>
          </a:p>
        </p:txBody>
      </p:sp>
    </p:spTree>
    <p:extLst>
      <p:ext uri="{BB962C8B-B14F-4D97-AF65-F5344CB8AC3E}">
        <p14:creationId xmlns:p14="http://schemas.microsoft.com/office/powerpoint/2010/main" val="16277632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6/13/2025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6/13/2025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6/13/2025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6/13/2025</a:t>
            </a:fld>
            <a:endParaRPr lang="en-US"/>
          </a:p>
        </p:txBody>
      </p:sp>
      <p:sp>
        <p:nvSpPr>
          <p:cNvPr id="9" name="Footer Placeholder 8"/>
          <p:cNvSpPr>
            <a:spLocks noGrp="1"/>
          </p:cNvSpPr>
          <p:nvPr>
            <p:ph type="ftr" sz="quarter" idx="11"/>
            <p:custDataLst>
              <p:tags r:id="rId5"/>
            </p:custDataLst>
          </p:nvPr>
        </p:nvSpPr>
        <p:spPr/>
        <p:txBody>
          <a:bodyPr/>
          <a:lstStyle/>
          <a:p>
            <a:endParaRPr lang="en-US"/>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6/13/2025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6/13/2025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6/13/2025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6/13/2025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6/13/2025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6/13/2025</a:t>
            </a:fld>
            <a:endParaRPr lang="en-US"/>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notesSlide" Target="../notesSlides/notesSlide3.xml"/><Relationship Id="rId5" Type="http://schemas.openxmlformats.org/officeDocument/2006/relationships/slideLayout" Target="../slideLayouts/slideLayout4.xml"/><Relationship Id="rId4" Type="http://schemas.openxmlformats.org/officeDocument/2006/relationships/tags" Target="../tags/tag31.xml"/></Relationships>
</file>

<file path=ppt/slides/_rels/slide4.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1.png"/><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2.png"/><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Character I/O</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Reading and writing files one character at a time</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C96E4-C2F7-530A-71AC-5CBA12E40A0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Streams and Functions</a:t>
            </a:r>
          </a:p>
        </p:txBody>
      </p:sp>
      <p:sp>
        <p:nvSpPr>
          <p:cNvPr id="3" name="Content Placeholder 2">
            <a:extLst>
              <a:ext uri="{FF2B5EF4-FFF2-40B4-BE49-F238E27FC236}">
                <a16:creationId xmlns:a16="http://schemas.microsoft.com/office/drawing/2014/main" id="{36BB6CA6-0A02-C5F8-5917-7A120AE8A4BF}"/>
              </a:ext>
            </a:extLst>
          </p:cNvPr>
          <p:cNvSpPr>
            <a:spLocks noGrp="1"/>
          </p:cNvSpPr>
          <p:nvPr>
            <p:ph sz="half" idx="1"/>
            <p:custDataLst>
              <p:tags r:id="rId2"/>
            </p:custDataLst>
          </p:nvPr>
        </p:nvSpPr>
        <p:spPr>
          <a:xfrm>
            <a:off x="1581912" y="2638044"/>
            <a:ext cx="4271771" cy="3101982"/>
          </a:xfrm>
        </p:spPr>
        <p:txBody>
          <a:bodyPr/>
          <a:lstStyle/>
          <a:p>
            <a:r>
              <a:rPr lang="en-US" dirty="0" err="1">
                <a:latin typeface="Consolas" panose="020B0609020204030204" pitchFamily="49" charset="0"/>
              </a:rPr>
              <a:t>ifstream</a:t>
            </a:r>
            <a:r>
              <a:rPr lang="en-US" dirty="0">
                <a:latin typeface="Consolas" panose="020B0609020204030204" pitchFamily="49" charset="0"/>
              </a:rPr>
              <a:t> in("input.txt");</a:t>
            </a:r>
          </a:p>
          <a:p>
            <a:r>
              <a:rPr lang="en-US" dirty="0" err="1">
                <a:latin typeface="Consolas" panose="020B0609020204030204" pitchFamily="49" charset="0"/>
              </a:rPr>
              <a:t>ofstream</a:t>
            </a:r>
            <a:r>
              <a:rPr lang="en-US" dirty="0">
                <a:latin typeface="Consolas" panose="020B0609020204030204" pitchFamily="49" charset="0"/>
              </a:rPr>
              <a:t> out("output.txt);</a:t>
            </a:r>
          </a:p>
          <a:p>
            <a:endParaRPr lang="en-US" dirty="0">
              <a:latin typeface="Consolas" panose="020B0609020204030204" pitchFamily="49" charset="0"/>
            </a:endParaRPr>
          </a:p>
          <a:p>
            <a:r>
              <a:rPr lang="en-US" dirty="0" err="1">
                <a:latin typeface="Consolas" panose="020B0609020204030204" pitchFamily="49" charset="0"/>
              </a:rPr>
              <a:t>in.open</a:t>
            </a:r>
            <a:r>
              <a:rPr lang="en-US" dirty="0">
                <a:latin typeface="Consolas" panose="020B0609020204030204" pitchFamily="49" charset="0"/>
              </a:rPr>
              <a:t>("input.txt");</a:t>
            </a:r>
          </a:p>
          <a:p>
            <a:r>
              <a:rPr lang="en-US" dirty="0" err="1">
                <a:latin typeface="Consolas" panose="020B0609020204030204" pitchFamily="49" charset="0"/>
              </a:rPr>
              <a:t>out.open</a:t>
            </a:r>
            <a:r>
              <a:rPr lang="en-US" dirty="0">
                <a:latin typeface="Consolas" panose="020B0609020204030204" pitchFamily="49" charset="0"/>
              </a:rPr>
              <a:t>("output.txt");</a:t>
            </a:r>
          </a:p>
          <a:p>
            <a:endParaRPr lang="en-US" dirty="0">
              <a:latin typeface="Consolas" panose="020B0609020204030204" pitchFamily="49" charset="0"/>
            </a:endParaRPr>
          </a:p>
          <a:p>
            <a:r>
              <a:rPr lang="en-US" dirty="0">
                <a:latin typeface="Consolas" panose="020B0609020204030204" pitchFamily="49" charset="0"/>
              </a:rPr>
              <a:t>Text and binary</a:t>
            </a:r>
          </a:p>
        </p:txBody>
      </p:sp>
      <p:sp>
        <p:nvSpPr>
          <p:cNvPr id="4" name="Content Placeholder 3">
            <a:extLst>
              <a:ext uri="{FF2B5EF4-FFF2-40B4-BE49-F238E27FC236}">
                <a16:creationId xmlns:a16="http://schemas.microsoft.com/office/drawing/2014/main" id="{BCA64277-67D7-B782-4F39-AF35816B24B2}"/>
              </a:ext>
            </a:extLst>
          </p:cNvPr>
          <p:cNvSpPr>
            <a:spLocks noGrp="1"/>
          </p:cNvSpPr>
          <p:nvPr>
            <p:ph sz="half" idx="2"/>
            <p:custDataLst>
              <p:tags r:id="rId3"/>
            </p:custDataLst>
          </p:nvPr>
        </p:nvSpPr>
        <p:spPr>
          <a:xfrm>
            <a:off x="6338315" y="2638044"/>
            <a:ext cx="4270247" cy="3101982"/>
          </a:xfrm>
        </p:spPr>
        <p:txBody>
          <a:bodyPr/>
          <a:lstStyle/>
          <a:p>
            <a:r>
              <a:rPr lang="en-US" dirty="0" err="1">
                <a:latin typeface="Consolas" panose="020B0609020204030204" pitchFamily="49" charset="0"/>
              </a:rPr>
              <a:t>ostream</a:t>
            </a:r>
            <a:r>
              <a:rPr lang="en-US" dirty="0">
                <a:latin typeface="Consolas" panose="020B0609020204030204" pitchFamily="49" charset="0"/>
              </a:rPr>
              <a:t>&amp; put(char c);</a:t>
            </a:r>
          </a:p>
          <a:p>
            <a:endParaRPr lang="en-US" dirty="0">
              <a:latin typeface="Consolas" panose="020B0609020204030204" pitchFamily="49" charset="0"/>
            </a:endParaRPr>
          </a:p>
          <a:p>
            <a:r>
              <a:rPr lang="en-US" dirty="0">
                <a:latin typeface="Consolas" panose="020B0609020204030204" pitchFamily="49" charset="0"/>
              </a:rPr>
              <a:t>int get();</a:t>
            </a:r>
          </a:p>
          <a:p>
            <a:r>
              <a:rPr lang="en-US" dirty="0" err="1">
                <a:latin typeface="Consolas" panose="020B0609020204030204" pitchFamily="49" charset="0"/>
              </a:rPr>
              <a:t>istream</a:t>
            </a:r>
            <a:r>
              <a:rPr lang="en-US" dirty="0">
                <a:latin typeface="Consolas" panose="020B0609020204030204" pitchFamily="49" charset="0"/>
              </a:rPr>
              <a:t>&amp; get(char&amp; c);</a:t>
            </a:r>
          </a:p>
          <a:p>
            <a:pPr lvl="1"/>
            <a:r>
              <a:rPr lang="en-US" dirty="0">
                <a:latin typeface="Consolas" panose="020B0609020204030204" pitchFamily="49" charset="0"/>
              </a:rPr>
              <a:t>operator bool()</a:t>
            </a:r>
          </a:p>
        </p:txBody>
      </p:sp>
    </p:spTree>
    <p:extLst>
      <p:ext uri="{BB962C8B-B14F-4D97-AF65-F5344CB8AC3E}">
        <p14:creationId xmlns:p14="http://schemas.microsoft.com/office/powerpoint/2010/main" val="1504473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93548-CBB8-BA1F-0E6F-364973F3BE6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One-read patterns</a:t>
            </a:r>
          </a:p>
        </p:txBody>
      </p:sp>
      <p:sp>
        <p:nvSpPr>
          <p:cNvPr id="3" name="Content Placeholder 2">
            <a:extLst>
              <a:ext uri="{FF2B5EF4-FFF2-40B4-BE49-F238E27FC236}">
                <a16:creationId xmlns:a16="http://schemas.microsoft.com/office/drawing/2014/main" id="{2FF0F211-B868-A8E8-C96E-6E7BAB8B324A}"/>
              </a:ext>
            </a:extLst>
          </p:cNvPr>
          <p:cNvSpPr>
            <a:spLocks noGrp="1"/>
          </p:cNvSpPr>
          <p:nvPr>
            <p:ph sz="half" idx="1"/>
            <p:custDataLst>
              <p:tags r:id="rId2"/>
            </p:custDataLst>
          </p:nvPr>
        </p:nvSpPr>
        <p:spPr>
          <a:xfrm>
            <a:off x="1581912" y="2638044"/>
            <a:ext cx="4271771" cy="1743833"/>
          </a:xfrm>
        </p:spPr>
        <p:txBody>
          <a:bodyPr/>
          <a:lstStyle/>
          <a:p>
            <a:pPr marL="0" indent="0">
              <a:spcBef>
                <a:spcPts val="0"/>
              </a:spcBef>
              <a:buNone/>
            </a:pPr>
            <a:r>
              <a:rPr lang="en-US" dirty="0">
                <a:latin typeface="Consolas" panose="020B0609020204030204" pitchFamily="49" charset="0"/>
              </a:rPr>
              <a:t>int c;</a:t>
            </a:r>
          </a:p>
          <a:p>
            <a:pPr marL="0" indent="0">
              <a:spcBef>
                <a:spcPts val="0"/>
              </a:spcBef>
              <a:buNone/>
            </a:pPr>
            <a:r>
              <a:rPr lang="en-US" dirty="0">
                <a:latin typeface="Consolas" panose="020B0609020204030204" pitchFamily="49" charset="0"/>
              </a:rPr>
              <a:t>while ((c = </a:t>
            </a:r>
            <a:r>
              <a:rPr lang="en-US" dirty="0" err="1">
                <a:latin typeface="Consolas" panose="020B0609020204030204" pitchFamily="49" charset="0"/>
              </a:rPr>
              <a:t>in.get</a:t>
            </a:r>
            <a:r>
              <a:rPr lang="en-US" dirty="0">
                <a:latin typeface="Consolas" panose="020B0609020204030204" pitchFamily="49" charset="0"/>
              </a:rPr>
              <a:t>()) != EOF)</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c</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out.put</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E82DBDAA-B5D2-F31B-8D3F-3A497112BB97}"/>
              </a:ext>
            </a:extLst>
          </p:cNvPr>
          <p:cNvSpPr>
            <a:spLocks noGrp="1"/>
          </p:cNvSpPr>
          <p:nvPr>
            <p:ph sz="half" idx="2"/>
            <p:custDataLst>
              <p:tags r:id="rId3"/>
            </p:custDataLst>
          </p:nvPr>
        </p:nvSpPr>
        <p:spPr>
          <a:xfrm>
            <a:off x="6338315" y="2638044"/>
            <a:ext cx="4270247" cy="1743833"/>
          </a:xfrm>
        </p:spPr>
        <p:txBody>
          <a:bodyPr/>
          <a:lstStyle/>
          <a:p>
            <a:pPr marL="0" indent="0">
              <a:spcBef>
                <a:spcPts val="0"/>
              </a:spcBef>
              <a:buNone/>
            </a:pPr>
            <a:r>
              <a:rPr lang="en-US" dirty="0">
                <a:latin typeface="Consolas" panose="020B0609020204030204" pitchFamily="49" charset="0"/>
              </a:rPr>
              <a:t>char c;</a:t>
            </a:r>
          </a:p>
          <a:p>
            <a:pPr marL="0" indent="0">
              <a:spcBef>
                <a:spcPts val="0"/>
              </a:spcBef>
              <a:buNone/>
            </a:pPr>
            <a:r>
              <a:rPr lang="en-US" dirty="0">
                <a:latin typeface="Consolas" panose="020B0609020204030204" pitchFamily="49" charset="0"/>
              </a:rPr>
              <a:t>while (</a:t>
            </a:r>
            <a:r>
              <a:rPr lang="en-US" dirty="0" err="1">
                <a:latin typeface="Consolas" panose="020B0609020204030204" pitchFamily="49" charset="0"/>
              </a:rPr>
              <a:t>input.get</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c</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out.put</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a:t>
            </a:r>
          </a:p>
        </p:txBody>
      </p:sp>
      <p:sp>
        <p:nvSpPr>
          <p:cNvPr id="5" name="TextBox 4">
            <a:extLst>
              <a:ext uri="{FF2B5EF4-FFF2-40B4-BE49-F238E27FC236}">
                <a16:creationId xmlns:a16="http://schemas.microsoft.com/office/drawing/2014/main" id="{833F9497-12A5-0709-23A7-E86F7D3E3F45}"/>
              </a:ext>
            </a:extLst>
          </p:cNvPr>
          <p:cNvSpPr txBox="1"/>
          <p:nvPr>
            <p:custDataLst>
              <p:tags r:id="rId4"/>
            </p:custDataLst>
          </p:nvPr>
        </p:nvSpPr>
        <p:spPr>
          <a:xfrm>
            <a:off x="3349782" y="4381877"/>
            <a:ext cx="5495454" cy="1200329"/>
          </a:xfrm>
          <a:prstGeom prst="rect">
            <a:avLst/>
          </a:prstGeom>
          <a:noFill/>
        </p:spPr>
        <p:txBody>
          <a:bodyPr wrap="square" rtlCol="0">
            <a:spAutoFit/>
          </a:bodyPr>
          <a:lstStyle/>
          <a:p>
            <a:pPr marL="285750" indent="-285750">
              <a:buFont typeface="Arial" panose="020B0604020202020204" pitchFamily="34" charset="0"/>
              <a:buChar char="•"/>
            </a:pPr>
            <a:r>
              <a:rPr lang="en-US" dirty="0"/>
              <a:t>The char type is an integer, and programs can represent characters with integers of various lengths</a:t>
            </a:r>
          </a:p>
          <a:p>
            <a:pPr marL="285750" indent="-285750">
              <a:buFont typeface="Arial" panose="020B0604020202020204" pitchFamily="34" charset="0"/>
              <a:buChar char="•"/>
            </a:pPr>
            <a:r>
              <a:rPr lang="en-US" dirty="0"/>
              <a:t>Streams maintain their status with state flags</a:t>
            </a:r>
          </a:p>
          <a:p>
            <a:pPr marL="285750" indent="-285750">
              <a:buFont typeface="Arial" panose="020B0604020202020204" pitchFamily="34" charset="0"/>
              <a:buChar char="•"/>
            </a:pPr>
            <a:r>
              <a:rPr lang="en-US" dirty="0"/>
              <a:t>Functions set the state flags on failed I/O operations</a:t>
            </a:r>
          </a:p>
        </p:txBody>
      </p:sp>
    </p:spTree>
    <p:extLst>
      <p:ext uri="{BB962C8B-B14F-4D97-AF65-F5344CB8AC3E}">
        <p14:creationId xmlns:p14="http://schemas.microsoft.com/office/powerpoint/2010/main" val="288688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94C84-4B27-C7F4-DB8A-EBA39F1F5512}"/>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two-read patterns</a:t>
            </a:r>
          </a:p>
        </p:txBody>
      </p:sp>
      <p:sp>
        <p:nvSpPr>
          <p:cNvPr id="3" name="Content Placeholder 2">
            <a:extLst>
              <a:ext uri="{FF2B5EF4-FFF2-40B4-BE49-F238E27FC236}">
                <a16:creationId xmlns:a16="http://schemas.microsoft.com/office/drawing/2014/main" id="{932C9A59-7707-EF1C-CDEB-6522911A1390}"/>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latin typeface="Consolas" panose="020B0609020204030204" pitchFamily="49" charset="0"/>
              </a:rPr>
              <a:t>int c = </a:t>
            </a:r>
            <a:r>
              <a:rPr lang="en-US" dirty="0" err="1">
                <a:latin typeface="Consolas" panose="020B0609020204030204" pitchFamily="49" charset="0"/>
              </a:rPr>
              <a:t>in.get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while (! </a:t>
            </a:r>
            <a:r>
              <a:rPr lang="en-US" dirty="0" err="1">
                <a:latin typeface="Consolas" panose="020B0609020204030204" pitchFamily="49" charset="0"/>
              </a:rPr>
              <a:t>in.eof</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the data</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out.put</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    c = </a:t>
            </a:r>
            <a:r>
              <a:rPr lang="en-US" dirty="0" err="1">
                <a:latin typeface="Consolas" panose="020B0609020204030204" pitchFamily="49" charset="0"/>
              </a:rPr>
              <a:t>in.get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331967A0-3F4D-4565-C08D-70C35293EAE8}"/>
              </a:ext>
            </a:extLst>
          </p:cNvPr>
          <p:cNvSpPr>
            <a:spLocks noGrp="1"/>
          </p:cNvSpPr>
          <p:nvPr>
            <p:ph sz="half" idx="2"/>
            <p:custDataLst>
              <p:tags r:id="rId3"/>
            </p:custDataLst>
          </p:nvPr>
        </p:nvSpPr>
        <p:spPr>
          <a:xfrm>
            <a:off x="6338315" y="2638044"/>
            <a:ext cx="4270247" cy="3101982"/>
          </a:xfrm>
        </p:spPr>
        <p:txBody>
          <a:bodyPr/>
          <a:lstStyle/>
          <a:p>
            <a:pPr marL="0" indent="0">
              <a:spcBef>
                <a:spcPts val="0"/>
              </a:spcBef>
              <a:buNone/>
            </a:pPr>
            <a:r>
              <a:rPr lang="en-US" dirty="0">
                <a:latin typeface="Consolas" panose="020B0609020204030204" pitchFamily="49" charset="0"/>
              </a:rPr>
              <a:t>int c = </a:t>
            </a:r>
            <a:r>
              <a:rPr lang="en-US" dirty="0" err="1">
                <a:latin typeface="Consolas" panose="020B0609020204030204" pitchFamily="49" charset="0"/>
              </a:rPr>
              <a:t>in.get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while (in)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the data</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out.put</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    c = </a:t>
            </a:r>
            <a:r>
              <a:rPr lang="en-US" dirty="0" err="1">
                <a:latin typeface="Consolas" panose="020B0609020204030204" pitchFamily="49" charset="0"/>
              </a:rPr>
              <a:t>in.get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422281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E5E63-06C6-73DF-D3AF-0478808601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FDC0C8-5ADF-D4C3-791B-4A2846FA469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Computer Data Storage</a:t>
            </a:r>
          </a:p>
        </p:txBody>
      </p:sp>
      <p:sp>
        <p:nvSpPr>
          <p:cNvPr id="9" name="Content Placeholder 8">
            <a:extLst>
              <a:ext uri="{FF2B5EF4-FFF2-40B4-BE49-F238E27FC236}">
                <a16:creationId xmlns:a16="http://schemas.microsoft.com/office/drawing/2014/main" id="{D8EA3CC4-6A21-F5ED-95BB-AF8B70C89513}"/>
              </a:ext>
            </a:extLst>
          </p:cNvPr>
          <p:cNvSpPr>
            <a:spLocks noGrp="1"/>
          </p:cNvSpPr>
          <p:nvPr>
            <p:ph sz="half" idx="2"/>
            <p:custDataLst>
              <p:tags r:id="rId2"/>
            </p:custDataLst>
          </p:nvPr>
        </p:nvSpPr>
        <p:spPr>
          <a:xfrm>
            <a:off x="6338315" y="2638044"/>
            <a:ext cx="4529382" cy="3101982"/>
          </a:xfrm>
        </p:spPr>
        <p:txBody>
          <a:bodyPr>
            <a:normAutofit/>
          </a:bodyPr>
          <a:lstStyle/>
          <a:p>
            <a:r>
              <a:rPr lang="en-US" dirty="0"/>
              <a:t>Integers vary in length</a:t>
            </a:r>
          </a:p>
          <a:p>
            <a:pPr lvl="1"/>
            <a:r>
              <a:rPr lang="en-US" dirty="0"/>
              <a:t>char is 8 bits or one byte</a:t>
            </a:r>
          </a:p>
          <a:p>
            <a:pPr lvl="1"/>
            <a:r>
              <a:rPr lang="en-US" dirty="0"/>
              <a:t>short is typically 16 bits</a:t>
            </a:r>
          </a:p>
          <a:p>
            <a:pPr lvl="1"/>
            <a:r>
              <a:rPr lang="en-US" dirty="0"/>
              <a:t>int and long typically 32 or 64 bits</a:t>
            </a:r>
          </a:p>
          <a:p>
            <a:r>
              <a:rPr lang="en-US" sz="2000" dirty="0">
                <a:latin typeface="Consolas" panose="020B0609020204030204" pitchFamily="49" charset="0"/>
              </a:rPr>
              <a:t>put(char)</a:t>
            </a:r>
            <a:endParaRPr lang="en-US" sz="2000" dirty="0"/>
          </a:p>
          <a:p>
            <a:pPr lvl="1"/>
            <a:r>
              <a:rPr lang="en-US" sz="1800" dirty="0"/>
              <a:t>Writes the least significant byte (LSB)</a:t>
            </a:r>
          </a:p>
          <a:p>
            <a:pPr lvl="1"/>
            <a:r>
              <a:rPr lang="en-US" sz="1800" dirty="0"/>
              <a:t>Discards higher-order bits</a:t>
            </a:r>
          </a:p>
        </p:txBody>
      </p:sp>
      <p:pic>
        <p:nvPicPr>
          <p:cNvPr id="7" name="Content Placeholder 6">
            <a:extLst>
              <a:ext uri="{FF2B5EF4-FFF2-40B4-BE49-F238E27FC236}">
                <a16:creationId xmlns:a16="http://schemas.microsoft.com/office/drawing/2014/main" id="{FA2F5FA0-C2BC-2558-2E0F-86FF52BA202D}"/>
              </a:ext>
            </a:extLst>
          </p:cNvPr>
          <p:cNvPicPr>
            <a:picLocks noGrp="1" noChangeAspect="1"/>
          </p:cNvPicPr>
          <p:nvPr>
            <p:ph sz="half" idx="1"/>
          </p:nvPr>
        </p:nvPicPr>
        <p:blipFill>
          <a:blip r:embed="rId6">
            <a:extLst>
              <a:ext uri="{28A0092B-C50C-407E-A947-70E740481C1C}">
                <a14:useLocalDpi xmlns:a14="http://schemas.microsoft.com/office/drawing/2010/main" val="0"/>
              </a:ext>
            </a:extLst>
          </a:blip>
          <a:stretch>
            <a:fillRect/>
          </a:stretch>
        </p:blipFill>
        <p:spPr>
          <a:xfrm>
            <a:off x="1795740" y="2638044"/>
            <a:ext cx="4057946" cy="2643613"/>
          </a:xfrm>
        </p:spPr>
      </p:pic>
      <p:sp>
        <p:nvSpPr>
          <p:cNvPr id="11" name="TextBox 10">
            <a:extLst>
              <a:ext uri="{FF2B5EF4-FFF2-40B4-BE49-F238E27FC236}">
                <a16:creationId xmlns:a16="http://schemas.microsoft.com/office/drawing/2014/main" id="{809CF3E8-DC5F-76B2-A905-447EC1DFF5C6}"/>
              </a:ext>
            </a:extLst>
          </p:cNvPr>
          <p:cNvSpPr txBox="1"/>
          <p:nvPr>
            <p:custDataLst>
              <p:tags r:id="rId3"/>
            </p:custDataLst>
          </p:nvPr>
        </p:nvSpPr>
        <p:spPr>
          <a:xfrm>
            <a:off x="2175465" y="5416860"/>
            <a:ext cx="3298496" cy="646331"/>
          </a:xfrm>
          <a:prstGeom prst="rect">
            <a:avLst/>
          </a:prstGeom>
          <a:noFill/>
        </p:spPr>
        <p:txBody>
          <a:bodyPr wrap="square" rtlCol="0">
            <a:spAutoFit/>
          </a:bodyPr>
          <a:lstStyle/>
          <a:p>
            <a:r>
              <a:rPr lang="en-US" dirty="0"/>
              <a:t>MSB = Most Significant Byte / Bit</a:t>
            </a:r>
          </a:p>
          <a:p>
            <a:r>
              <a:rPr lang="en-US" dirty="0"/>
              <a:t>LSB = Least Significant Byte / Bit</a:t>
            </a:r>
          </a:p>
        </p:txBody>
      </p:sp>
    </p:spTree>
    <p:extLst>
      <p:ext uri="{BB962C8B-B14F-4D97-AF65-F5344CB8AC3E}">
        <p14:creationId xmlns:p14="http://schemas.microsoft.com/office/powerpoint/2010/main" val="318352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E775E-37DE-E7BF-F60F-AF1EA3ED14C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character data input</a:t>
            </a:r>
          </a:p>
        </p:txBody>
      </p:sp>
      <p:pic>
        <p:nvPicPr>
          <p:cNvPr id="7" name="Content Placeholder 6">
            <a:extLst>
              <a:ext uri="{FF2B5EF4-FFF2-40B4-BE49-F238E27FC236}">
                <a16:creationId xmlns:a16="http://schemas.microsoft.com/office/drawing/2014/main" id="{EED6E531-6C30-4865-687D-FB1310C9E568}"/>
              </a:ext>
            </a:extLst>
          </p:cNvPr>
          <p:cNvPicPr>
            <a:picLocks noGrp="1" noChangeAspect="1"/>
          </p:cNvPicPr>
          <p:nvPr>
            <p:ph sz="half" idx="1"/>
          </p:nvPr>
        </p:nvPicPr>
        <p:blipFill>
          <a:blip r:embed="rId6">
            <a:extLst>
              <a:ext uri="{28A0092B-C50C-407E-A947-70E740481C1C}">
                <a14:useLocalDpi xmlns:a14="http://schemas.microsoft.com/office/drawing/2010/main" val="0"/>
              </a:ext>
            </a:extLst>
          </a:blip>
          <a:stretch>
            <a:fillRect/>
          </a:stretch>
        </p:blipFill>
        <p:spPr>
          <a:xfrm>
            <a:off x="1528954" y="2641528"/>
            <a:ext cx="4324732" cy="2154725"/>
          </a:xfrm>
        </p:spPr>
      </p:pic>
      <p:sp>
        <p:nvSpPr>
          <p:cNvPr id="9" name="Content Placeholder 8">
            <a:extLst>
              <a:ext uri="{FF2B5EF4-FFF2-40B4-BE49-F238E27FC236}">
                <a16:creationId xmlns:a16="http://schemas.microsoft.com/office/drawing/2014/main" id="{68A259EB-CE33-0A8A-69C8-DEE9F0EF2298}"/>
              </a:ext>
            </a:extLst>
          </p:cNvPr>
          <p:cNvSpPr>
            <a:spLocks noGrp="1"/>
          </p:cNvSpPr>
          <p:nvPr>
            <p:ph sz="half" idx="2"/>
            <p:custDataLst>
              <p:tags r:id="rId2"/>
            </p:custDataLst>
          </p:nvPr>
        </p:nvSpPr>
        <p:spPr>
          <a:xfrm>
            <a:off x="6338315" y="2638043"/>
            <a:ext cx="4534898" cy="3445885"/>
          </a:xfrm>
        </p:spPr>
        <p:txBody>
          <a:bodyPr>
            <a:normAutofit/>
          </a:bodyPr>
          <a:lstStyle/>
          <a:p>
            <a:r>
              <a:rPr lang="en-US" sz="2000" dirty="0">
                <a:latin typeface="Consolas" panose="020B0609020204030204" pitchFamily="49" charset="0"/>
              </a:rPr>
              <a:t>put(char)</a:t>
            </a:r>
            <a:endParaRPr lang="en-US" sz="2000" dirty="0"/>
          </a:p>
          <a:p>
            <a:r>
              <a:rPr lang="en-US" sz="2000" dirty="0">
                <a:latin typeface="Consolas" panose="020B0609020204030204" pitchFamily="49" charset="0"/>
              </a:rPr>
              <a:t>get(char)</a:t>
            </a:r>
            <a:r>
              <a:rPr lang="en-US" sz="2000" dirty="0"/>
              <a:t>: retains sign</a:t>
            </a:r>
          </a:p>
          <a:p>
            <a:pPr lvl="1"/>
            <a:r>
              <a:rPr lang="en-US" sz="1800" dirty="0">
                <a:latin typeface="Consolas" panose="020B0609020204030204" pitchFamily="49" charset="0"/>
              </a:rPr>
              <a:t>(int) char</a:t>
            </a:r>
            <a:endParaRPr lang="en-US" sz="1800" dirty="0"/>
          </a:p>
          <a:p>
            <a:pPr lvl="1"/>
            <a:r>
              <a:rPr lang="en-US" sz="1800" dirty="0"/>
              <a:t>Sign extension copies the MSB to fill the higher-order bits</a:t>
            </a:r>
          </a:p>
          <a:p>
            <a:r>
              <a:rPr lang="en-US" sz="2000" dirty="0">
                <a:latin typeface="Consolas" panose="020B0609020204030204" pitchFamily="49" charset="0"/>
              </a:rPr>
              <a:t>int get()</a:t>
            </a:r>
          </a:p>
          <a:p>
            <a:pPr lvl="1"/>
            <a:r>
              <a:rPr lang="en-US" sz="1800" dirty="0">
                <a:latin typeface="Consolas" panose="020B0609020204030204" pitchFamily="49" charset="0"/>
              </a:rPr>
              <a:t>U</a:t>
            </a:r>
            <a:r>
              <a:rPr lang="en-US" sz="1800" dirty="0"/>
              <a:t>nsigned</a:t>
            </a:r>
          </a:p>
          <a:p>
            <a:pPr lvl="1"/>
            <a:r>
              <a:rPr lang="en-US" sz="1800" dirty="0"/>
              <a:t> The MSB is part of the magnitude</a:t>
            </a:r>
          </a:p>
        </p:txBody>
      </p:sp>
      <p:sp>
        <p:nvSpPr>
          <p:cNvPr id="8" name="TextBox 7">
            <a:extLst>
              <a:ext uri="{FF2B5EF4-FFF2-40B4-BE49-F238E27FC236}">
                <a16:creationId xmlns:a16="http://schemas.microsoft.com/office/drawing/2014/main" id="{21E83D70-8D57-E568-793A-22BA29FD8D95}"/>
              </a:ext>
            </a:extLst>
          </p:cNvPr>
          <p:cNvSpPr txBox="1"/>
          <p:nvPr>
            <p:custDataLst>
              <p:tags r:id="rId3"/>
            </p:custDataLst>
          </p:nvPr>
        </p:nvSpPr>
        <p:spPr>
          <a:xfrm>
            <a:off x="1934407" y="5099703"/>
            <a:ext cx="3513826" cy="369332"/>
          </a:xfrm>
          <a:prstGeom prst="rect">
            <a:avLst/>
          </a:prstGeom>
          <a:noFill/>
        </p:spPr>
        <p:txBody>
          <a:bodyPr wrap="square" rtlCol="0">
            <a:spAutoFit/>
          </a:bodyPr>
          <a:lstStyle/>
          <a:p>
            <a:r>
              <a:rPr lang="en-US" dirty="0"/>
              <a:t>M/LSB = Most / Least Significant Bit</a:t>
            </a:r>
          </a:p>
        </p:txBody>
      </p:sp>
    </p:spTree>
    <p:extLst>
      <p:ext uri="{BB962C8B-B14F-4D97-AF65-F5344CB8AC3E}">
        <p14:creationId xmlns:p14="http://schemas.microsoft.com/office/powerpoint/2010/main" val="43929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273CA-82F8-2643-945E-5B4BF3D7B20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The </a:t>
            </a:r>
            <a:r>
              <a:rPr lang="en-US" cap="none" dirty="0">
                <a:latin typeface="Consolas" panose="020B0609020204030204" pitchFamily="49" charset="0"/>
              </a:rPr>
              <a:t>get</a:t>
            </a:r>
            <a:r>
              <a:rPr lang="en-US" dirty="0"/>
              <a:t> functions</a:t>
            </a:r>
          </a:p>
        </p:txBody>
      </p:sp>
      <p:graphicFrame>
        <p:nvGraphicFramePr>
          <p:cNvPr id="4" name="Content Placeholder 3">
            <a:extLst>
              <a:ext uri="{FF2B5EF4-FFF2-40B4-BE49-F238E27FC236}">
                <a16:creationId xmlns:a16="http://schemas.microsoft.com/office/drawing/2014/main" id="{27D0265F-B59F-4FDE-417A-5FFB68F5CEFC}"/>
              </a:ext>
            </a:extLst>
          </p:cNvPr>
          <p:cNvGraphicFramePr>
            <a:graphicFrameLocks noGrp="1"/>
          </p:cNvGraphicFramePr>
          <p:nvPr>
            <p:ph idx="1"/>
            <p:custDataLst>
              <p:tags r:id="rId2"/>
            </p:custDataLst>
            <p:extLst>
              <p:ext uri="{D42A27DB-BD31-4B8C-83A1-F6EECF244321}">
                <p14:modId xmlns:p14="http://schemas.microsoft.com/office/powerpoint/2010/main" val="2975601205"/>
              </p:ext>
            </p:extLst>
          </p:nvPr>
        </p:nvGraphicFramePr>
        <p:xfrm>
          <a:off x="2230438" y="2638425"/>
          <a:ext cx="7731124" cy="2595880"/>
        </p:xfrm>
        <a:graphic>
          <a:graphicData uri="http://schemas.openxmlformats.org/drawingml/2006/table">
            <a:tbl>
              <a:tblPr firstRow="1" bandRow="1">
                <a:tableStyleId>{5C22544A-7EE6-4342-B048-85BDC9FD1C3A}</a:tableStyleId>
              </a:tblPr>
              <a:tblGrid>
                <a:gridCol w="1932781">
                  <a:extLst>
                    <a:ext uri="{9D8B030D-6E8A-4147-A177-3AD203B41FA5}">
                      <a16:colId xmlns:a16="http://schemas.microsoft.com/office/drawing/2014/main" val="3660174526"/>
                    </a:ext>
                  </a:extLst>
                </a:gridCol>
                <a:gridCol w="1932781">
                  <a:extLst>
                    <a:ext uri="{9D8B030D-6E8A-4147-A177-3AD203B41FA5}">
                      <a16:colId xmlns:a16="http://schemas.microsoft.com/office/drawing/2014/main" val="1418767303"/>
                    </a:ext>
                  </a:extLst>
                </a:gridCol>
                <a:gridCol w="1932781">
                  <a:extLst>
                    <a:ext uri="{9D8B030D-6E8A-4147-A177-3AD203B41FA5}">
                      <a16:colId xmlns:a16="http://schemas.microsoft.com/office/drawing/2014/main" val="2977089835"/>
                    </a:ext>
                  </a:extLst>
                </a:gridCol>
                <a:gridCol w="1932781">
                  <a:extLst>
                    <a:ext uri="{9D8B030D-6E8A-4147-A177-3AD203B41FA5}">
                      <a16:colId xmlns:a16="http://schemas.microsoft.com/office/drawing/2014/main" val="284595973"/>
                    </a:ext>
                  </a:extLst>
                </a:gridCol>
              </a:tblGrid>
              <a:tr h="370840">
                <a:tc>
                  <a:txBody>
                    <a:bodyPr/>
                    <a:lstStyle/>
                    <a:p>
                      <a:pPr algn="ctr"/>
                      <a:r>
                        <a:rPr lang="en-US" dirty="0"/>
                        <a:t>Decimal</a:t>
                      </a:r>
                    </a:p>
                  </a:txBody>
                  <a:tcPr/>
                </a:tc>
                <a:tc>
                  <a:txBody>
                    <a:bodyPr/>
                    <a:lstStyle/>
                    <a:p>
                      <a:pPr algn="ctr"/>
                      <a:r>
                        <a:rPr lang="en-US" dirty="0"/>
                        <a:t>Binary</a:t>
                      </a:r>
                    </a:p>
                  </a:txBody>
                  <a:tcPr/>
                </a:tc>
                <a:tc>
                  <a:txBody>
                    <a:bodyPr/>
                    <a:lstStyle/>
                    <a:p>
                      <a:pPr algn="ctr"/>
                      <a:r>
                        <a:rPr lang="en-US" dirty="0">
                          <a:latin typeface="Consolas" panose="020B0609020204030204" pitchFamily="49" charset="0"/>
                        </a:rPr>
                        <a:t>get(char)</a:t>
                      </a:r>
                    </a:p>
                  </a:txBody>
                  <a:tcPr/>
                </a:tc>
                <a:tc>
                  <a:txBody>
                    <a:bodyPr/>
                    <a:lstStyle/>
                    <a:p>
                      <a:pPr algn="ctr"/>
                      <a:r>
                        <a:rPr lang="en-US" dirty="0">
                          <a:latin typeface="Consolas" panose="020B0609020204030204" pitchFamily="49" charset="0"/>
                        </a:rPr>
                        <a:t>int get()</a:t>
                      </a:r>
                    </a:p>
                  </a:txBody>
                  <a:tcPr/>
                </a:tc>
                <a:extLst>
                  <a:ext uri="{0D108BD9-81ED-4DB2-BD59-A6C34878D82A}">
                    <a16:rowId xmlns:a16="http://schemas.microsoft.com/office/drawing/2014/main" val="4206680597"/>
                  </a:ext>
                </a:extLst>
              </a:tr>
              <a:tr h="370840">
                <a:tc>
                  <a:txBody>
                    <a:bodyPr/>
                    <a:lstStyle/>
                    <a:p>
                      <a:pPr algn="r"/>
                      <a:r>
                        <a:rPr lang="en-US" dirty="0">
                          <a:latin typeface="Consolas" panose="020B0609020204030204" pitchFamily="49" charset="0"/>
                        </a:rPr>
                        <a:t>-128</a:t>
                      </a:r>
                    </a:p>
                  </a:txBody>
                  <a:tcPr/>
                </a:tc>
                <a:tc>
                  <a:txBody>
                    <a:bodyPr/>
                    <a:lstStyle/>
                    <a:p>
                      <a:pPr algn="r"/>
                      <a:r>
                        <a:rPr lang="en-US" dirty="0">
                          <a:latin typeface="Consolas" panose="020B0609020204030204" pitchFamily="49" charset="0"/>
                        </a:rPr>
                        <a:t>1000 0000</a:t>
                      </a:r>
                    </a:p>
                  </a:txBody>
                  <a:tcPr/>
                </a:tc>
                <a:tc>
                  <a:txBody>
                    <a:bodyPr/>
                    <a:lstStyle/>
                    <a:p>
                      <a:pPr algn="r"/>
                      <a:r>
                        <a:rPr lang="en-US" dirty="0">
                          <a:latin typeface="Consolas" panose="020B0609020204030204" pitchFamily="49" charset="0"/>
                        </a:rPr>
                        <a:t>-128</a:t>
                      </a:r>
                    </a:p>
                  </a:txBody>
                  <a:tcPr/>
                </a:tc>
                <a:tc>
                  <a:txBody>
                    <a:bodyPr/>
                    <a:lstStyle/>
                    <a:p>
                      <a:pPr algn="r"/>
                      <a:r>
                        <a:rPr lang="en-US" dirty="0">
                          <a:latin typeface="Consolas" panose="020B0609020204030204" pitchFamily="49" charset="0"/>
                        </a:rPr>
                        <a:t>128</a:t>
                      </a:r>
                    </a:p>
                  </a:txBody>
                  <a:tcPr/>
                </a:tc>
                <a:extLst>
                  <a:ext uri="{0D108BD9-81ED-4DB2-BD59-A6C34878D82A}">
                    <a16:rowId xmlns:a16="http://schemas.microsoft.com/office/drawing/2014/main" val="574246107"/>
                  </a:ext>
                </a:extLst>
              </a:tr>
              <a:tr h="370840">
                <a:tc>
                  <a:txBody>
                    <a:bodyPr/>
                    <a:lstStyle/>
                    <a:p>
                      <a:pPr algn="r"/>
                      <a:r>
                        <a:rPr lang="en-US" dirty="0">
                          <a:latin typeface="Consolas" panose="020B0609020204030204" pitchFamily="49" charset="0"/>
                        </a:rPr>
                        <a:t>-127</a:t>
                      </a:r>
                    </a:p>
                  </a:txBody>
                  <a:tcPr/>
                </a:tc>
                <a:tc>
                  <a:txBody>
                    <a:bodyPr/>
                    <a:lstStyle/>
                    <a:p>
                      <a:pPr algn="r"/>
                      <a:r>
                        <a:rPr lang="en-US" dirty="0">
                          <a:latin typeface="Consolas" panose="020B0609020204030204" pitchFamily="49" charset="0"/>
                        </a:rPr>
                        <a:t>1000 0001</a:t>
                      </a:r>
                    </a:p>
                  </a:txBody>
                  <a:tcPr/>
                </a:tc>
                <a:tc>
                  <a:txBody>
                    <a:bodyPr/>
                    <a:lstStyle/>
                    <a:p>
                      <a:pPr algn="r"/>
                      <a:r>
                        <a:rPr lang="en-US" dirty="0">
                          <a:latin typeface="Consolas" panose="020B0609020204030204" pitchFamily="49" charset="0"/>
                        </a:rPr>
                        <a:t>-127</a:t>
                      </a:r>
                    </a:p>
                  </a:txBody>
                  <a:tcPr/>
                </a:tc>
                <a:tc>
                  <a:txBody>
                    <a:bodyPr/>
                    <a:lstStyle/>
                    <a:p>
                      <a:pPr algn="r"/>
                      <a:r>
                        <a:rPr lang="en-US" dirty="0">
                          <a:latin typeface="Consolas" panose="020B0609020204030204" pitchFamily="49" charset="0"/>
                        </a:rPr>
                        <a:t>129</a:t>
                      </a:r>
                    </a:p>
                  </a:txBody>
                  <a:tcPr/>
                </a:tc>
                <a:extLst>
                  <a:ext uri="{0D108BD9-81ED-4DB2-BD59-A6C34878D82A}">
                    <a16:rowId xmlns:a16="http://schemas.microsoft.com/office/drawing/2014/main" val="988166000"/>
                  </a:ext>
                </a:extLst>
              </a:tr>
              <a:tr h="370840">
                <a:tc>
                  <a:txBody>
                    <a:bodyPr/>
                    <a:lstStyle/>
                    <a:p>
                      <a:pPr algn="r"/>
                      <a:r>
                        <a:rPr lang="en-US" dirty="0">
                          <a:latin typeface="Consolas" panose="020B0609020204030204" pitchFamily="49" charset="0"/>
                        </a:rPr>
                        <a:t>-1</a:t>
                      </a:r>
                    </a:p>
                  </a:txBody>
                  <a:tcPr/>
                </a:tc>
                <a:tc>
                  <a:txBody>
                    <a:bodyPr/>
                    <a:lstStyle/>
                    <a:p>
                      <a:pPr algn="r"/>
                      <a:r>
                        <a:rPr lang="en-US" dirty="0">
                          <a:latin typeface="Consolas" panose="020B0609020204030204" pitchFamily="49" charset="0"/>
                        </a:rPr>
                        <a:t>1111 1111</a:t>
                      </a:r>
                    </a:p>
                  </a:txBody>
                  <a:tcPr/>
                </a:tc>
                <a:tc>
                  <a:txBody>
                    <a:bodyPr/>
                    <a:lstStyle/>
                    <a:p>
                      <a:pPr algn="r"/>
                      <a:r>
                        <a:rPr lang="en-US" dirty="0">
                          <a:latin typeface="Consolas" panose="020B0609020204030204" pitchFamily="49" charset="0"/>
                        </a:rPr>
                        <a:t>-1</a:t>
                      </a:r>
                    </a:p>
                  </a:txBody>
                  <a:tcPr/>
                </a:tc>
                <a:tc>
                  <a:txBody>
                    <a:bodyPr/>
                    <a:lstStyle/>
                    <a:p>
                      <a:pPr algn="r"/>
                      <a:r>
                        <a:rPr lang="en-US" dirty="0">
                          <a:latin typeface="Consolas" panose="020B0609020204030204" pitchFamily="49" charset="0"/>
                        </a:rPr>
                        <a:t>255</a:t>
                      </a:r>
                    </a:p>
                  </a:txBody>
                  <a:tcPr/>
                </a:tc>
                <a:extLst>
                  <a:ext uri="{0D108BD9-81ED-4DB2-BD59-A6C34878D82A}">
                    <a16:rowId xmlns:a16="http://schemas.microsoft.com/office/drawing/2014/main" val="162432625"/>
                  </a:ext>
                </a:extLst>
              </a:tr>
              <a:tr h="370840">
                <a:tc>
                  <a:txBody>
                    <a:bodyPr/>
                    <a:lstStyle/>
                    <a:p>
                      <a:pPr algn="r"/>
                      <a:r>
                        <a:rPr lang="en-US" dirty="0">
                          <a:latin typeface="Consolas" panose="020B0609020204030204" pitchFamily="49" charset="0"/>
                        </a:rPr>
                        <a:t>0</a:t>
                      </a:r>
                    </a:p>
                  </a:txBody>
                  <a:tcPr/>
                </a:tc>
                <a:tc>
                  <a:txBody>
                    <a:bodyPr/>
                    <a:lstStyle/>
                    <a:p>
                      <a:pPr algn="r"/>
                      <a:r>
                        <a:rPr lang="en-US" dirty="0">
                          <a:latin typeface="Consolas" panose="020B0609020204030204" pitchFamily="49" charset="0"/>
                        </a:rPr>
                        <a:t>0000 0000</a:t>
                      </a:r>
                    </a:p>
                  </a:txBody>
                  <a:tcPr/>
                </a:tc>
                <a:tc>
                  <a:txBody>
                    <a:bodyPr/>
                    <a:lstStyle/>
                    <a:p>
                      <a:pPr algn="r"/>
                      <a:r>
                        <a:rPr lang="en-US" dirty="0">
                          <a:latin typeface="Consolas" panose="020B0609020204030204" pitchFamily="49" charset="0"/>
                        </a:rPr>
                        <a:t>0</a:t>
                      </a:r>
                    </a:p>
                  </a:txBody>
                  <a:tcPr/>
                </a:tc>
                <a:tc>
                  <a:txBody>
                    <a:bodyPr/>
                    <a:lstStyle/>
                    <a:p>
                      <a:pPr algn="r"/>
                      <a:r>
                        <a:rPr lang="en-US" dirty="0">
                          <a:latin typeface="Consolas" panose="020B0609020204030204" pitchFamily="49" charset="0"/>
                        </a:rPr>
                        <a:t>0</a:t>
                      </a:r>
                    </a:p>
                  </a:txBody>
                  <a:tcPr/>
                </a:tc>
                <a:extLst>
                  <a:ext uri="{0D108BD9-81ED-4DB2-BD59-A6C34878D82A}">
                    <a16:rowId xmlns:a16="http://schemas.microsoft.com/office/drawing/2014/main" val="1951873578"/>
                  </a:ext>
                </a:extLst>
              </a:tr>
              <a:tr h="370840">
                <a:tc>
                  <a:txBody>
                    <a:bodyPr/>
                    <a:lstStyle/>
                    <a:p>
                      <a:pPr algn="r"/>
                      <a:r>
                        <a:rPr lang="en-US" dirty="0">
                          <a:latin typeface="Consolas" panose="020B0609020204030204" pitchFamily="49" charset="0"/>
                        </a:rPr>
                        <a:t>1</a:t>
                      </a:r>
                    </a:p>
                  </a:txBody>
                  <a:tcPr/>
                </a:tc>
                <a:tc>
                  <a:txBody>
                    <a:bodyPr/>
                    <a:lstStyle/>
                    <a:p>
                      <a:pPr algn="r"/>
                      <a:r>
                        <a:rPr lang="en-US" dirty="0">
                          <a:latin typeface="Consolas" panose="020B0609020204030204" pitchFamily="49" charset="0"/>
                        </a:rPr>
                        <a:t>0000 0001</a:t>
                      </a:r>
                    </a:p>
                  </a:txBody>
                  <a:tcPr/>
                </a:tc>
                <a:tc>
                  <a:txBody>
                    <a:bodyPr/>
                    <a:lstStyle/>
                    <a:p>
                      <a:pPr algn="r"/>
                      <a:r>
                        <a:rPr lang="en-US" dirty="0">
                          <a:latin typeface="Consolas" panose="020B0609020204030204" pitchFamily="49" charset="0"/>
                        </a:rPr>
                        <a:t>1</a:t>
                      </a:r>
                    </a:p>
                  </a:txBody>
                  <a:tcPr/>
                </a:tc>
                <a:tc>
                  <a:txBody>
                    <a:bodyPr/>
                    <a:lstStyle/>
                    <a:p>
                      <a:pPr algn="r"/>
                      <a:r>
                        <a:rPr lang="en-US" dirty="0">
                          <a:latin typeface="Consolas" panose="020B0609020204030204" pitchFamily="49" charset="0"/>
                        </a:rPr>
                        <a:t>1</a:t>
                      </a:r>
                    </a:p>
                  </a:txBody>
                  <a:tcPr/>
                </a:tc>
                <a:extLst>
                  <a:ext uri="{0D108BD9-81ED-4DB2-BD59-A6C34878D82A}">
                    <a16:rowId xmlns:a16="http://schemas.microsoft.com/office/drawing/2014/main" val="461275811"/>
                  </a:ext>
                </a:extLst>
              </a:tr>
              <a:tr h="370840">
                <a:tc>
                  <a:txBody>
                    <a:bodyPr/>
                    <a:lstStyle/>
                    <a:p>
                      <a:pPr algn="r"/>
                      <a:r>
                        <a:rPr lang="en-US" dirty="0">
                          <a:latin typeface="Consolas" panose="020B0609020204030204" pitchFamily="49" charset="0"/>
                        </a:rPr>
                        <a:t>127</a:t>
                      </a:r>
                    </a:p>
                  </a:txBody>
                  <a:tcPr/>
                </a:tc>
                <a:tc>
                  <a:txBody>
                    <a:bodyPr/>
                    <a:lstStyle/>
                    <a:p>
                      <a:pPr algn="r"/>
                      <a:r>
                        <a:rPr lang="en-US" dirty="0">
                          <a:latin typeface="Consolas" panose="020B0609020204030204" pitchFamily="49" charset="0"/>
                        </a:rPr>
                        <a:t>0111 1111</a:t>
                      </a:r>
                    </a:p>
                  </a:txBody>
                  <a:tcPr/>
                </a:tc>
                <a:tc>
                  <a:txBody>
                    <a:bodyPr/>
                    <a:lstStyle/>
                    <a:p>
                      <a:pPr algn="r"/>
                      <a:r>
                        <a:rPr lang="en-US" dirty="0">
                          <a:latin typeface="Consolas" panose="020B0609020204030204" pitchFamily="49" charset="0"/>
                        </a:rPr>
                        <a:t>127</a:t>
                      </a:r>
                    </a:p>
                  </a:txBody>
                  <a:tcPr/>
                </a:tc>
                <a:tc>
                  <a:txBody>
                    <a:bodyPr/>
                    <a:lstStyle/>
                    <a:p>
                      <a:pPr algn="r"/>
                      <a:r>
                        <a:rPr lang="en-US" dirty="0">
                          <a:latin typeface="Consolas" panose="020B0609020204030204" pitchFamily="49" charset="0"/>
                        </a:rPr>
                        <a:t>127</a:t>
                      </a:r>
                    </a:p>
                  </a:txBody>
                  <a:tcPr/>
                </a:tc>
                <a:extLst>
                  <a:ext uri="{0D108BD9-81ED-4DB2-BD59-A6C34878D82A}">
                    <a16:rowId xmlns:a16="http://schemas.microsoft.com/office/drawing/2014/main" val="3028875954"/>
                  </a:ext>
                </a:extLst>
              </a:tr>
            </a:tbl>
          </a:graphicData>
        </a:graphic>
      </p:graphicFrame>
      <p:sp>
        <p:nvSpPr>
          <p:cNvPr id="5" name="TextBox 4">
            <a:extLst>
              <a:ext uri="{FF2B5EF4-FFF2-40B4-BE49-F238E27FC236}">
                <a16:creationId xmlns:a16="http://schemas.microsoft.com/office/drawing/2014/main" id="{7C09A39B-7139-C188-C682-0C4370517B7B}"/>
              </a:ext>
            </a:extLst>
          </p:cNvPr>
          <p:cNvSpPr txBox="1"/>
          <p:nvPr>
            <p:custDataLst>
              <p:tags r:id="rId3"/>
            </p:custDataLst>
          </p:nvPr>
        </p:nvSpPr>
        <p:spPr>
          <a:xfrm>
            <a:off x="6255945" y="5349986"/>
            <a:ext cx="3704920" cy="646331"/>
          </a:xfrm>
          <a:prstGeom prst="rect">
            <a:avLst/>
          </a:prstGeom>
          <a:noFill/>
        </p:spPr>
        <p:txBody>
          <a:bodyPr wrap="square" rtlCol="0">
            <a:spAutoFit/>
          </a:bodyPr>
          <a:lstStyle/>
          <a:p>
            <a:pPr algn="r"/>
            <a:r>
              <a:rPr lang="en-US" dirty="0">
                <a:latin typeface="Consolas" panose="020B0609020204030204" pitchFamily="49" charset="0"/>
              </a:rPr>
              <a:t>while((c = </a:t>
            </a:r>
            <a:r>
              <a:rPr lang="en-US" dirty="0" err="1">
                <a:latin typeface="Consolas" panose="020B0609020204030204" pitchFamily="49" charset="0"/>
              </a:rPr>
              <a:t>in.get</a:t>
            </a:r>
            <a:r>
              <a:rPr lang="en-US" dirty="0">
                <a:latin typeface="Consolas" panose="020B0609020204030204" pitchFamily="49" charset="0"/>
              </a:rPr>
              <a:t>()) != EOF)</a:t>
            </a:r>
          </a:p>
          <a:p>
            <a:pPr algn="r"/>
            <a:r>
              <a:rPr lang="en-US" dirty="0">
                <a:latin typeface="Consolas" panose="020B0609020204030204" pitchFamily="49" charset="0"/>
              </a:rPr>
              <a:t>(c &gt; 127) ? (c – 256) : c</a:t>
            </a:r>
          </a:p>
        </p:txBody>
      </p:sp>
    </p:spTree>
    <p:extLst>
      <p:ext uri="{BB962C8B-B14F-4D97-AF65-F5344CB8AC3E}">
        <p14:creationId xmlns:p14="http://schemas.microsoft.com/office/powerpoint/2010/main" val="1603527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PRESENTER_DUMMYTAG" val="&lt;DummyForForceWrite&gt;&lt;/DummyForForceWrite&gt;"/>
  <p:tag name="HTML_SHAPEINFO" val="&lt;ThreeDShapeInfo&gt;&lt;uuid val=&quot;{2CD06AF2-90AE-4E0B-B665-FF790FAC5839}&quot;/&gt;&lt;isInvalidForFieldText val=&quot;0&quot;/&gt;&lt;Image&gt;&lt;filename val=&quot;C:\Users\delroy\AppData\Local\Temp\CP45367042343Session\CPTrustFolder45367042343\PPTImport45367349156\data\asimages\{2CD06AF2-90AE-4E0B-B665-FF790FAC5839}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9&quot;/&gt;&lt;/TableIndex&gt;&lt;/ShapeTextInfo&gt;"/>
  <p:tag name="PRESENTER_DUMMYTAG" val="&lt;DummyForForceWrite&gt;&lt;/DummyForForceWrite&gt;"/>
  <p:tag name="HTML_SHAPEINFO" val="&lt;ThreeDShapeInfo&gt;&lt;uuid val=&quot;{1EBE3279-5231-4CFD-A145-89B5BCC5B987}&quot;/&gt;&lt;isInvalidForFieldText val=&quot;0&quot;/&gt;&lt;Image&gt;&lt;filename val=&quot;C:\Users\delroy\AppData\Local\Temp\CP45367042343Session\CPTrustFolder45367042343\PPTImport45367349156\data\asimages\{1EBE3279-5231-4CFD-A145-89B5BCC5B987}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80C42F89-80AE-413E-B66B-901AD7BF273D}&quot;/&gt;&lt;isInvalidForFieldText val=&quot;0&quot;/&gt;&lt;Image&gt;&lt;filename val=&quot;C:\Users\delroy\AppData\Local\Temp\CP45367042343Session\CPTrustFolder45367042343\PPTImport45367349156\data\asimages\{80C42F89-80AE-413E-B66B-901AD7BF273D}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C222B050-C9EE-4404-B820-B9986D31981C}&quot;/&gt;&lt;isInvalidForFieldText val=&quot;0&quot;/&gt;&lt;Image&gt;&lt;filename val=&quot;C:\Users\delroy\AppData\Local\Temp\CP45367042343Session\CPTrustFolder45367042343\PPTImport45367349156\data\asimages\{C222B050-C9EE-4404-B820-B9986D31981C}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6&quot;/&gt;&lt;lineCharCount val=&quot;27&quot;/&gt;&lt;lineCharCount val=&quot;1&quot;/&gt;&lt;lineCharCount val=&quot;22&quot;/&gt;&lt;lineCharCount val=&quot;24&quot;/&gt;&lt;lineCharCount val=&quot;1&quot;/&gt;&lt;lineCharCount val=&quot;15&quot;/&gt;&lt;/TableIndex&gt;&lt;/ShapeTextInfo&gt;"/>
  <p:tag name="HTML_SHAPEINFO" val="&lt;ThreeDShapeInfo&gt;&lt;uuid val=&quot;{B8B139A4-9414-4950-BBA1-AE6C2D6466EA}&quot;/&gt;&lt;isInvalidForFieldText val=&quot;0&quot;/&gt;&lt;Image&gt;&lt;filename val=&quot;C:\Users\delroy\AppData\Local\Temp\CP45367042343Session\CPTrustFolder45367042343\PPTImport45367349156\data\asimages\{B8B139A4-9414-4950-BBA1-AE6C2D6466EA}_2.png&quot;/&gt;&lt;left val=&quot;161&quot;/&gt;&lt;top val=&quot;273&quot;/&gt;&lt;width val=&quot;453&quot;/&gt;&lt;height val=&quot;329&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2&quot;/&gt;&lt;lineCharCount val=&quot;1&quot;/&gt;&lt;lineCharCount val=&quot;11&quot;/&gt;&lt;lineCharCount val=&quot;23&quot;/&gt;&lt;lineCharCount val=&quot;15&quot;/&gt;&lt;/TableIndex&gt;&lt;/ShapeTextInfo&gt;"/>
  <p:tag name="HTML_SHAPEINFO" val="&lt;ThreeDShapeInfo&gt;&lt;uuid val=&quot;{6D3B94B9-F094-4873-9829-E0D9F51D0FA3}&quot;/&gt;&lt;isInvalidForFieldText val=&quot;0&quot;/&gt;&lt;Image&gt;&lt;filename val=&quot;C:\Users\delroy\AppData\Local\Temp\CP45367042343Session\CPTrustFolder45367042343\PPTImport45367349156\data\asimages\{6D3B94B9-F094-4873-9829-E0D9F51D0FA3}_2.png&quot;/&gt;&lt;left val=&quot;660&quot;/&gt;&lt;top val=&quot;273&quot;/&gt;&lt;width val=&quot;453&quot;/&gt;&lt;height val=&quot;329&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7520A0C1-98E8-4912-AE55-2D466AEB7960}&quot;/&gt;&lt;isInvalidForFieldText val=&quot;0&quot;/&gt;&lt;Image&gt;&lt;filename val=&quot;C:\Users\delroy\AppData\Local\Temp\CP45367042343Session\CPTrustFolder45367042343\PPTImport45367349156\data\asimages\{7520A0C1-98E8-4912-AE55-2D466AEB7960}_3.png&quot;/&gt;&lt;left val=&quot;233&quot;/&gt;&lt;top val=&quot;100&quot;/&gt;&lt;width val=&quot;813&quot;/&gt;&lt;height val=&quot;12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7&quot;/&gt;&lt;lineCharCount val=&quot;30&quot;/&gt;&lt;lineCharCount val=&quot;2&quot;/&gt;&lt;lineCharCount val=&quot;17&quot;/&gt;&lt;lineCharCount val=&quot;16&quot;/&gt;&lt;lineCharCount val=&quot;1&quot;/&gt;&lt;/TableIndex&gt;&lt;/ShapeTextInfo&gt;"/>
  <p:tag name="HTML_SHAPEINFO" val="&lt;ThreeDShapeInfo&gt;&lt;uuid val=&quot;{33532D68-529E-44EF-B0C5-D614FA343AAD}&quot;/&gt;&lt;isInvalidForFieldText val=&quot;0&quot;/&gt;&lt;Image&gt;&lt;filename val=&quot;C:\Users\delroy\AppData\Local\Temp\CP45367042343Session\CPTrustFolder45367042343\PPTImport45367349156\data\asimages\{33532D68-529E-44EF-B0C5-D614FA343AAD}_3.png&quot;/&gt;&lt;left val=&quot;160&quot;/&gt;&lt;top val=&quot;273&quot;/&gt;&lt;width val=&quot;454&quot;/&gt;&lt;height val=&quot;19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8&quot;/&gt;&lt;lineCharCount val=&quot;21&quot;/&gt;&lt;lineCharCount val=&quot;2&quot;/&gt;&lt;lineCharCount val=&quot;17&quot;/&gt;&lt;lineCharCount val=&quot;16&quot;/&gt;&lt;lineCharCount val=&quot;1&quot;/&gt;&lt;/TableIndex&gt;&lt;/ShapeTextInfo&gt;"/>
  <p:tag name="HTML_SHAPEINFO" val="&lt;ThreeDShapeInfo&gt;&lt;uuid val=&quot;{7BAC6A41-3725-40AF-894C-530FB689CDF2}&quot;/&gt;&lt;isInvalidForFieldText val=&quot;0&quot;/&gt;&lt;Image&gt;&lt;filename val=&quot;C:\Users\delroy\AppData\Local\Temp\CP45367042343Session\CPTrustFolder45367042343\PPTImport45367349156\data\asimages\{7BAC6A41-3725-40AF-894C-530FB689CDF2}_3.png&quot;/&gt;&lt;left val=&quot;659&quot;/&gt;&lt;top val=&quot;273&quot;/&gt;&lt;width val=&quot;454&quot;/&gt;&lt;height val=&quot;19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6&quot;/&gt;&lt;lineCharCount val=&quot;54&quot;/&gt;&lt;lineCharCount val=&quot;47&quot;/&gt;&lt;lineCharCount val=&quot;54&quot;/&gt;&lt;/TableIndex&gt;&lt;/ShapeTextInfo&gt;"/>
  <p:tag name="HTML_SHAPEINFO" val="&lt;ThreeDShapeInfo&gt;&lt;uuid val=&quot;{C0943BBC-941F-4BA3-9098-2CD0D8E5BB78}&quot;/&gt;&lt;isInvalidForFieldText val=&quot;0&quot;/&gt;&lt;Image&gt;&lt;filename val=&quot;C:\Users\delroy\AppData\Local\Temp\CP45367042343Session\CPTrustFolder45367042343\PPTImport45367349156\data\asimages\{C0943BBC-941F-4BA3-9098-2CD0D8E5BB78}_3.png&quot;/&gt;&lt;left val=&quot;347&quot;/&gt;&lt;top val=&quot;456&quot;/&gt;&lt;width val=&quot;582&quot;/&gt;&lt;height val=&quot;138&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37372906-EED7-42DB-ACE8-0FCE79EE51CC}&quot;/&gt;&lt;isInvalidForFieldText val=&quot;0&quot;/&gt;&lt;Image&gt;&lt;filename val=&quot;C:\Users\delroy\AppData\Local\Temp\CP45367042343Session\CPTrustFolder45367042343\PPTImport45367349156\data\asimages\{37372906-EED7-42DB-ACE8-0FCE79EE51CC}_4.png&quot;/&gt;&lt;left val=&quot;233&quot;/&gt;&lt;top val=&quot;100&quot;/&gt;&lt;width val=&quot;813&quot;/&gt;&lt;height val=&quot;12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8&quot;/&gt;&lt;lineCharCount val=&quot;19&quot;/&gt;&lt;lineCharCount val=&quot;2&quot;/&gt;&lt;lineCharCount val=&quot;24&quot;/&gt;&lt;lineCharCount val=&quot;16&quot;/&gt;&lt;lineCharCount val=&quot;18&quot;/&gt;&lt;lineCharCount val=&quot;1&quot;/&gt;&lt;/TableIndex&gt;&lt;/ShapeTextInfo&gt;"/>
  <p:tag name="HTML_SHAPEINFO" val="&lt;ThreeDShapeInfo&gt;&lt;uuid val=&quot;{81127FB2-40FB-446E-9022-46D7A8001F11}&quot;/&gt;&lt;isInvalidForFieldText val=&quot;0&quot;/&gt;&lt;Image&gt;&lt;filename val=&quot;C:\Users\delroy\AppData\Local\Temp\CP45367042343Session\CPTrustFolder45367042343\PPTImport45367349156\data\asimages\{81127FB2-40FB-446E-9022-46D7A8001F11}_4.png&quot;/&gt;&lt;left val=&quot;160&quot;/&gt;&lt;top val=&quot;273&quot;/&gt;&lt;width val=&quot;454&quot;/&gt;&lt;height val=&quot;329&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8&quot;/&gt;&lt;lineCharCount val=&quot;11&quot;/&gt;&lt;lineCharCount val=&quot;2&quot;/&gt;&lt;lineCharCount val=&quot;24&quot;/&gt;&lt;lineCharCount val=&quot;16&quot;/&gt;&lt;lineCharCount val=&quot;18&quot;/&gt;&lt;lineCharCount val=&quot;1&quot;/&gt;&lt;/TableIndex&gt;&lt;/ShapeTextInfo&gt;"/>
  <p:tag name="HTML_SHAPEINFO" val="&lt;ThreeDShapeInfo&gt;&lt;uuid val=&quot;{0DF046FF-8D6C-40FD-95A7-1D58FCC99FB2}&quot;/&gt;&lt;isInvalidForFieldText val=&quot;0&quot;/&gt;&lt;Image&gt;&lt;filename val=&quot;C:\Users\delroy\AppData\Local\Temp\CP45367042343Session\CPTrustFolder45367042343\PPTImport45367349156\data\asimages\{0DF046FF-8D6C-40FD-95A7-1D58FCC99FB2}_4.png&quot;/&gt;&lt;left val=&quot;659&quot;/&gt;&lt;top val=&quot;273&quot;/&gt;&lt;width val=&quot;454&quot;/&gt;&lt;height val=&quot;329&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9C6CA5BB-7AE3-4F49-8378-84DB9CAC1469}&quot;/&gt;&lt;isInvalidForFieldText val=&quot;0&quot;/&gt;&lt;Image&gt;&lt;filename val=&quot;C:\Users\delroy\AppData\Local\Temp\CP45367042343Session\CPTrustFolder45367042343\PPTImport45367349156\data\asimages\{9C6CA5BB-7AE3-4F49-8378-84DB9CAC1469}_5.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4&quot;/&gt;&lt;lineCharCount val=&quot;27&quot;/&gt;&lt;lineCharCount val=&quot;27&quot;/&gt;&lt;lineCharCount val=&quot;37&quot;/&gt;&lt;lineCharCount val=&quot;10&quot;/&gt;&lt;lineCharCount val=&quot;40&quot;/&gt;&lt;lineCharCount val=&quot;26&quot;/&gt;&lt;/TableIndex&gt;&lt;/ShapeTextInfo&gt;"/>
  <p:tag name="HTML_SHAPEINFO" val="&lt;ThreeDShapeInfo&gt;&lt;uuid val=&quot;{98B39175-C031-4366-928B-18EE6E7D6606}&quot;/&gt;&lt;isInvalidForFieldText val=&quot;0&quot;/&gt;&lt;Image&gt;&lt;filename val=&quot;C:\Users\delroy\AppData\Local\Temp\CP45367042343Session\CPTrustFolder45367042343\PPTImport45367349156\data\asimages\{98B39175-C031-4366-928B-18EE6E7D6606}_5.png&quot;/&gt;&lt;left val=&quot;659&quot;/&gt;&lt;top val=&quot;273&quot;/&gt;&lt;width val=&quot;482&quot;/&gt;&lt;height val=&quot;329&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4&quot;/&gt;&lt;lineCharCount val=&quot;34&quot;/&gt;&lt;/TableIndex&gt;&lt;/ShapeTextInfo&gt;"/>
  <p:tag name="HTML_SHAPEINFO" val="&lt;ThreeDShapeInfo&gt;&lt;uuid val=&quot;{1EE3CDA9-C5C9-467B-9CE4-FBAC00972084}&quot;/&gt;&lt;isInvalidForFieldText val=&quot;0&quot;/&gt;&lt;Image&gt;&lt;filename val=&quot;C:\Users\delroy\AppData\Local\Temp\CP45367042343Session\CPTrustFolder45367042343\PPTImport45367349156\data\asimages\{1EE3CDA9-C5C9-467B-9CE4-FBAC00972084}_5.png&quot;/&gt;&lt;left val=&quot;222&quot;/&gt;&lt;top val=&quot;565&quot;/&gt;&lt;width val=&quot;352&quot;/&gt;&lt;height val=&quot;81&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F339C45F-9ADA-42DE-B896-4F857E764346}&quot;/&gt;&lt;isInvalidForFieldText val=&quot;0&quot;/&gt;&lt;Image&gt;&lt;filename val=&quot;C:\Users\delroy\AppData\Local\Temp\CP45367042343Session\CPTrustFolder45367042343\PPTImport45367349156\data\asimages\{F339C45F-9ADA-42DE-B896-4F857E764346}_6.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0&quot;/&gt;&lt;lineCharCount val=&quot;24&quot;/&gt;&lt;lineCharCount val=&quot;11&quot;/&gt;&lt;lineCharCount val=&quot;42&quot;/&gt;&lt;lineCharCount val=&quot;18&quot;/&gt;&lt;lineCharCount val=&quot;10&quot;/&gt;&lt;lineCharCount val=&quot;9&quot;/&gt;&lt;lineCharCount val=&quot;33&quot;/&gt;&lt;/TableIndex&gt;&lt;/ShapeTextInfo&gt;"/>
  <p:tag name="HTML_SHAPEINFO" val="&lt;ThreeDShapeInfo&gt;&lt;uuid val=&quot;{29E07966-DD86-4FDE-897C-3AFBF81C9C86}&quot;/&gt;&lt;isInvalidForFieldText val=&quot;0&quot;/&gt;&lt;Image&gt;&lt;filename val=&quot;C:\Users\delroy\AppData\Local\Temp\CP45367042343Session\CPTrustFolder45367042343\PPTImport45367349156\data\asimages\{29E07966-DD86-4FDE-897C-3AFBF81C9C86}_6.png&quot;/&gt;&lt;left val=&quot;659&quot;/&gt;&lt;top val=&quot;272&quot;/&gt;&lt;width val=&quot;483&quot;/&gt;&lt;height val=&quot;366&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6&quot;/&gt;&lt;/TableIndex&gt;&lt;/ShapeTextInfo&gt;"/>
  <p:tag name="HTML_SHAPEINFO" val="&lt;ThreeDShapeInfo&gt;&lt;uuid val=&quot;{A77DAA4F-1DBE-42AA-B788-D1CDEB76E422}&quot;/&gt;&lt;isInvalidForFieldText val=&quot;0&quot;/&gt;&lt;Image&gt;&lt;filename val=&quot;C:\Users\delroy\AppData\Local\Temp\CP45367042343Session\CPTrustFolder45367042343\PPTImport45367349156\data\asimages\{A77DAA4F-1DBE-42AA-B788-D1CDEB76E422}_6.png&quot;/&gt;&lt;left val=&quot;197&quot;/&gt;&lt;top val=&quot;531&quot;/&gt;&lt;width val=&quot;375&quot;/&gt;&lt;height val=&quot;52&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7BAC4D0B-F8AA-4C71-9866-FD3E26F95EB1}&quot;/&gt;&lt;isInvalidForFieldText val=&quot;0&quot;/&gt;&lt;Image&gt;&lt;filename val=&quot;C:\Users\delroy\AppData\Local\Temp\CP45367042343Session\CPTrustFolder45367042343\PPTImport45367349156\data\asimages\{7BAC4D0B-F8AA-4C71-9866-FD3E26F95EB1}_7.png&quot;/&gt;&lt;left val=&quot;233&quot;/&gt;&lt;top val=&quot;100&quot;/&gt;&lt;width val=&quot;813&quot;/&gt;&lt;height val=&quot;126&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TableIndex row=&quot;1&quot; col=&quot;2&quot;&gt;&lt;linesCount val=&quot;1&quot;/&gt;&lt;lineCharCount val=&quot;6&quot;/&gt;&lt;/TableIndex&gt;&lt;TableIndex row=&quot;1&quot; col=&quot;3&quot;&gt;&lt;linesCount val=&quot;1&quot;/&gt;&lt;lineCharCount val=&quot;9&quot;/&gt;&lt;/TableIndex&gt;&lt;TableIndex row=&quot;1&quot; col=&quot;4&quot;&gt;&lt;linesCount val=&quot;1&quot;/&gt;&lt;lineCharCount val=&quot;9&quot;/&gt;&lt;/TableIndex&gt;&lt;TableIndex row=&quot;2&quot; col=&quot;1&quot;&gt;&lt;linesCount val=&quot;1&quot;/&gt;&lt;lineCharCount val=&quot;4&quot;/&gt;&lt;/TableIndex&gt;&lt;TableIndex row=&quot;2&quot; col=&quot;2&quot;&gt;&lt;linesCount val=&quot;1&quot;/&gt;&lt;lineCharCount val=&quot;9&quot;/&gt;&lt;/TableIndex&gt;&lt;TableIndex row=&quot;2&quot; col=&quot;3&quot;&gt;&lt;linesCount val=&quot;1&quot;/&gt;&lt;lineCharCount val=&quot;4&quot;/&gt;&lt;/TableIndex&gt;&lt;TableIndex row=&quot;2&quot; col=&quot;4&quot;&gt;&lt;linesCount val=&quot;1&quot;/&gt;&lt;lineCharCount val=&quot;3&quot;/&gt;&lt;/TableIndex&gt;&lt;TableIndex row=&quot;3&quot; col=&quot;1&quot;&gt;&lt;linesCount val=&quot;1&quot;/&gt;&lt;lineCharCount val=&quot;4&quot;/&gt;&lt;/TableIndex&gt;&lt;TableIndex row=&quot;3&quot; col=&quot;2&quot;&gt;&lt;linesCount val=&quot;1&quot;/&gt;&lt;lineCharCount val=&quot;9&quot;/&gt;&lt;/TableIndex&gt;&lt;TableIndex row=&quot;3&quot; col=&quot;3&quot;&gt;&lt;linesCount val=&quot;1&quot;/&gt;&lt;lineCharCount val=&quot;4&quot;/&gt;&lt;/TableIndex&gt;&lt;TableIndex row=&quot;3&quot; col=&quot;4&quot;&gt;&lt;linesCount val=&quot;1&quot;/&gt;&lt;lineCharCount val=&quot;3&quot;/&gt;&lt;/TableIndex&gt;&lt;TableIndex row=&quot;4&quot; col=&quot;1&quot;&gt;&lt;linesCount val=&quot;1&quot;/&gt;&lt;lineCharCount val=&quot;2&quot;/&gt;&lt;/TableIndex&gt;&lt;TableIndex row=&quot;4&quot; col=&quot;2&quot;&gt;&lt;linesCount val=&quot;1&quot;/&gt;&lt;lineCharCount val=&quot;9&quot;/&gt;&lt;/TableIndex&gt;&lt;TableIndex row=&quot;4&quot; col=&quot;3&quot;&gt;&lt;linesCount val=&quot;1&quot;/&gt;&lt;lineCharCount val=&quot;2&quot;/&gt;&lt;/TableIndex&gt;&lt;TableIndex row=&quot;4&quot; col=&quot;4&quot;&gt;&lt;linesCount val=&quot;1&quot;/&gt;&lt;lineCharCount val=&quot;3&quot;/&gt;&lt;/TableIndex&gt;&lt;TableIndex row=&quot;5&quot; col=&quot;1&quot;&gt;&lt;linesCount val=&quot;1&quot;/&gt;&lt;lineCharCount val=&quot;1&quot;/&gt;&lt;/TableIndex&gt;&lt;TableIndex row=&quot;5&quot; col=&quot;2&quot;&gt;&lt;linesCount val=&quot;1&quot;/&gt;&lt;lineCharCount val=&quot;9&quot;/&gt;&lt;/TableIndex&gt;&lt;TableIndex row=&quot;5&quot; col=&quot;3&quot;&gt;&lt;linesCount val=&quot;1&quot;/&gt;&lt;lineCharCount val=&quot;1&quot;/&gt;&lt;/TableIndex&gt;&lt;TableIndex row=&quot;5&quot; col=&quot;4&quot;&gt;&lt;linesCount val=&quot;1&quot;/&gt;&lt;lineCharCount val=&quot;1&quot;/&gt;&lt;/TableIndex&gt;&lt;TableIndex row=&quot;6&quot; col=&quot;1&quot;&gt;&lt;linesCount val=&quot;1&quot;/&gt;&lt;lineCharCount val=&quot;1&quot;/&gt;&lt;/TableIndex&gt;&lt;TableIndex row=&quot;6&quot; col=&quot;2&quot;&gt;&lt;linesCount val=&quot;1&quot;/&gt;&lt;lineCharCount val=&quot;9&quot;/&gt;&lt;/TableIndex&gt;&lt;TableIndex row=&quot;6&quot; col=&quot;3&quot;&gt;&lt;linesCount val=&quot;1&quot;/&gt;&lt;lineCharCount val=&quot;1&quot;/&gt;&lt;/TableIndex&gt;&lt;TableIndex row=&quot;6&quot; col=&quot;4&quot;&gt;&lt;linesCount val=&quot;1&quot;/&gt;&lt;lineCharCount val=&quot;1&quot;/&gt;&lt;/TableIndex&gt;&lt;TableIndex row=&quot;7&quot; col=&quot;1&quot;&gt;&lt;linesCount val=&quot;1&quot;/&gt;&lt;lineCharCount val=&quot;3&quot;/&gt;&lt;/TableIndex&gt;&lt;TableIndex row=&quot;7&quot; col=&quot;2&quot;&gt;&lt;linesCount val=&quot;1&quot;/&gt;&lt;lineCharCount val=&quot;9&quot;/&gt;&lt;/TableIndex&gt;&lt;TableIndex row=&quot;7&quot; col=&quot;3&quot;&gt;&lt;linesCount val=&quot;1&quot;/&gt;&lt;lineCharCount val=&quot;3&quot;/&gt;&lt;/TableIndex&gt;&lt;TableIndex row=&quot;7&quot; col=&quot;4&quot;&gt;&lt;linesCount val=&quot;1&quot;/&gt;&lt;lineCharCount val=&quot;3&quot;/&gt;&lt;/TableIndex&gt;&lt;/ShapeTextInfo&gt;"/>
  <p:tag name="PRESENTER_SHAPEINFO" val="&lt;ThreeDShapeInfo&gt;&lt;uuid val=&quot;{75D54119-3647-4675-9047-03252A337B26}&quot;/&gt;&lt;isInvalidForFieldText val=&quot;0&quot;/&gt;&lt;Image&gt;&lt;filename val=&quot;C:\Users\delroy\AppData\Local\Temp\CP45367042343Session\CPTrustFolder45367042343\PPTImport45367349156\data\asimages\{75D54119-3647-4675-9047-03252A337B26}_7.png&quot;/&gt;&lt;left val=&quot;232&quot;/&gt;&lt;top val=&quot;273&quot;/&gt;&lt;width val=&quot;816&quot;/&gt;&lt;height val=&quot;285&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9&quot;/&gt;&lt;lineCharCount val=&quot;25&quot;/&gt;&lt;/TableIndex&gt;&lt;/ShapeTextInfo&gt;"/>
  <p:tag name="HTML_SHAPEINFO" val="&lt;ThreeDShapeInfo&gt;&lt;uuid val=&quot;{5EDD3954-F257-4CCA-8CBA-5813711D36EF}&quot;/&gt;&lt;isInvalidForFieldText val=&quot;0&quot;/&gt;&lt;Image&gt;&lt;filename val=&quot;C:\Users\delroy\AppData\Local\Temp\CP45367042343Session\CPTrustFolder45367042343\PPTImport45367349156\data\asimages\{5EDD3954-F257-4CCA-8CBA-5813711D36EF}_7.png&quot;/&gt;&lt;left val=&quot;652&quot;/&gt;&lt;top val=&quot;558&quot;/&gt;&lt;width val=&quot;399&quot;/&gt;&lt;height val=&quot;80&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2622</TotalTime>
  <Words>1605</Words>
  <Application>Microsoft Office PowerPoint</Application>
  <PresentationFormat>Widescreen</PresentationFormat>
  <Paragraphs>119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Consolas</vt:lpstr>
      <vt:lpstr>Gill Sans MT</vt:lpstr>
      <vt:lpstr>Parcel</vt:lpstr>
      <vt:lpstr>Character I/O</vt:lpstr>
      <vt:lpstr>Streams and Functions</vt:lpstr>
      <vt:lpstr>One-read patterns</vt:lpstr>
      <vt:lpstr>two-read patterns</vt:lpstr>
      <vt:lpstr>Computer Data Storage</vt:lpstr>
      <vt:lpstr>character data input</vt:lpstr>
      <vt:lpstr>The get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 I/O</dc:title>
  <dc:creator>Delroy Brinkerhoff</dc:creator>
  <cp:lastModifiedBy>delroy</cp:lastModifiedBy>
  <cp:revision>38</cp:revision>
  <dcterms:created xsi:type="dcterms:W3CDTF">2016-07-13T22:03:45Z</dcterms:created>
  <dcterms:modified xsi:type="dcterms:W3CDTF">2025-06-13T16:57:39Z</dcterms:modified>
</cp:coreProperties>
</file>