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heme/theme2.xml" ContentType="application/vnd.openxmlformats-officedocument.them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4.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5.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6.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59" r:id="rId4"/>
    <p:sldId id="260" r:id="rId5"/>
    <p:sldId id="262"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8A083-3551-4BC4-A3A9-C083829D1DAB}" type="datetimeFigureOut">
              <a:rPr lang="en-US" smtClean="0"/>
              <a:t>6/21/2025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A525FC-1F9F-4476-B375-33DB092CB1D3}" type="slidenum">
              <a:rPr lang="en-US" smtClean="0"/>
              <a:t>‹#›</a:t>
            </a:fld>
            <a:endParaRPr lang="en-US"/>
          </a:p>
        </p:txBody>
      </p:sp>
    </p:spTree>
    <p:extLst>
      <p:ext uri="{BB962C8B-B14F-4D97-AF65-F5344CB8AC3E}">
        <p14:creationId xmlns:p14="http://schemas.microsoft.com/office/powerpoint/2010/main" val="394232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lines in a line-oriented file can take many forms, from free-form to highly structured. For example, the lines in a book may have a linguistic structure but are programmatically only a sequence of characters ending with a system-dependent line terminator. Conversely, spreadsheets and databases often export data as a comma-separated values (CSV) file. Each line in the file represents a spreadsheet row or a database record, with commas separating the columns or fields. C++ provides a family of functions that read lines, but relies on the inserter operator to write them.</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1</a:t>
            </a:fld>
            <a:endParaRPr lang="en-US"/>
          </a:p>
        </p:txBody>
      </p:sp>
    </p:spTree>
    <p:extLst>
      <p:ext uri="{BB962C8B-B14F-4D97-AF65-F5344CB8AC3E}">
        <p14:creationId xmlns:p14="http://schemas.microsoft.com/office/powerpoint/2010/main" val="1082972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Programs reading lines from a file can save the data in C-strings or instances of the string class. The string class functions require an input stream object, opened in text mode with either a full or relative path name and a string variable.</a:t>
            </a:r>
          </a:p>
          <a:p>
            <a:r>
              <a:rPr lang="en-US" sz="1200" kern="1200" dirty="0">
                <a:solidFill>
                  <a:schemeClr val="tx1"/>
                </a:solidFill>
                <a:effectLst/>
                <a:latin typeface="+mn-lt"/>
                <a:ea typeface="+mn-ea"/>
                <a:cs typeface="+mn-cs"/>
              </a:rPr>
              <a:t>The two functions behave similarly by reading characters from the file and saving them in the string. The first function returns after reading and discarding the newline character. The second allows programmers to specify a delimiter – a character that separates parts of the line into meaningful units. It also returns after reading and discarding the delimiter.</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2</a:t>
            </a:fld>
            <a:endParaRPr lang="en-US"/>
          </a:p>
        </p:txBody>
      </p:sp>
    </p:spTree>
    <p:extLst>
      <p:ext uri="{BB962C8B-B14F-4D97-AF65-F5344CB8AC3E}">
        <p14:creationId xmlns:p14="http://schemas.microsoft.com/office/powerpoint/2010/main" val="1212886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Logically, the string and C-string versions behave the same but differ in the kind of variable that saves the data read from the file. The program creates a C-string as a character array large enough to hold the longest data item in the file. The video shows the array’s size as the variable n to connect the size to the functions’ parameters, but programs must use a compile-time constant when defining an array on the stack.</a:t>
            </a:r>
          </a:p>
          <a:p>
            <a:r>
              <a:rPr lang="en-US" sz="1200" kern="1200" dirty="0">
                <a:solidFill>
                  <a:schemeClr val="tx1"/>
                </a:solidFill>
                <a:effectLst/>
                <a:latin typeface="+mn-lt"/>
                <a:ea typeface="+mn-ea"/>
                <a:cs typeface="+mn-cs"/>
              </a:rPr>
              <a:t>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functions read characters from the input file, saving them in the C-string variable, until they encounter the newline or delimiter, or they read n-1 characters. If they encounter the newline or delimiter, they discard it. The “get” functions operate similarly but leave the newline or delimiter in the input stream.</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3</a:t>
            </a:fld>
            <a:endParaRPr lang="en-US"/>
          </a:p>
        </p:txBody>
      </p:sp>
    </p:spTree>
    <p:extLst>
      <p:ext uri="{BB962C8B-B14F-4D97-AF65-F5344CB8AC3E}">
        <p14:creationId xmlns:p14="http://schemas.microsoft.com/office/powerpoint/2010/main" val="3284058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Embedding 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call inside the loop control allows programs to process files with a single input operation.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returns an input stream, which a conversion operator converts to a Boolean value, driving the loop.</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4</a:t>
            </a:fld>
            <a:endParaRPr lang="en-US"/>
          </a:p>
        </p:txBody>
      </p:sp>
    </p:spTree>
    <p:extLst>
      <p:ext uri="{BB962C8B-B14F-4D97-AF65-F5344CB8AC3E}">
        <p14:creationId xmlns:p14="http://schemas.microsoft.com/office/powerpoint/2010/main" val="3591923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Programs can also drive loops by testing the length of the input line, but this requires two read operations.</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5</a:t>
            </a:fld>
            <a:endParaRPr lang="en-US"/>
          </a:p>
        </p:txBody>
      </p:sp>
    </p:spTree>
    <p:extLst>
      <p:ext uri="{BB962C8B-B14F-4D97-AF65-F5344CB8AC3E}">
        <p14:creationId xmlns:p14="http://schemas.microsoft.com/office/powerpoint/2010/main" val="1302355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Programmers can also use the “</a:t>
            </a:r>
            <a:r>
              <a:rPr lang="en-US" sz="1200" kern="1200" dirty="0" err="1">
                <a:solidFill>
                  <a:schemeClr val="tx1"/>
                </a:solidFill>
                <a:effectLst/>
                <a:latin typeface="+mn-lt"/>
                <a:ea typeface="+mn-ea"/>
                <a:cs typeface="+mn-cs"/>
              </a:rPr>
              <a:t>eof</a:t>
            </a:r>
            <a:r>
              <a:rPr lang="en-US" sz="1200" kern="1200" dirty="0">
                <a:solidFill>
                  <a:schemeClr val="tx1"/>
                </a:solidFill>
                <a:effectLst/>
                <a:latin typeface="+mn-lt"/>
                <a:ea typeface="+mn-ea"/>
                <a:cs typeface="+mn-cs"/>
              </a:rPr>
              <a:t>” function to read files by lines but use it less often than when reading by characters. Using the “</a:t>
            </a:r>
            <a:r>
              <a:rPr lang="en-US" sz="1200" kern="1200" dirty="0" err="1">
                <a:solidFill>
                  <a:schemeClr val="tx1"/>
                </a:solidFill>
                <a:effectLst/>
                <a:latin typeface="+mn-lt"/>
                <a:ea typeface="+mn-ea"/>
                <a:cs typeface="+mn-cs"/>
              </a:rPr>
              <a:t>eof</a:t>
            </a:r>
            <a:r>
              <a:rPr lang="en-US" sz="1200" kern="1200" dirty="0">
                <a:solidFill>
                  <a:schemeClr val="tx1"/>
                </a:solidFill>
                <a:effectLst/>
                <a:latin typeface="+mn-lt"/>
                <a:ea typeface="+mn-ea"/>
                <a:cs typeface="+mn-cs"/>
              </a:rPr>
              <a:t>” function also requires two read operations.</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6</a:t>
            </a:fld>
            <a:endParaRPr lang="en-US"/>
          </a:p>
        </p:txBody>
      </p:sp>
    </p:spTree>
    <p:extLst>
      <p:ext uri="{BB962C8B-B14F-4D97-AF65-F5344CB8AC3E}">
        <p14:creationId xmlns:p14="http://schemas.microsoft.com/office/powerpoint/2010/main" val="1028354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Unlike character or block input, line input allows programmers to specify a delimiter character that separates parts of a line into related but distinct units. For example, a line may have three units: a person’s name, address, and phone number. Tab and colon characters are frequent delimiters in small system databases on POSIX systems, while, as the name suggests, commas delimit the fields in a CSV file. Notice there are no spaces around the delimiters, as they would become part of the adjacent fields.</a:t>
            </a:r>
          </a:p>
          <a:p>
            <a:r>
              <a:rPr lang="en-US" sz="1200" kern="1200" dirty="0">
                <a:solidFill>
                  <a:schemeClr val="tx1"/>
                </a:solidFill>
                <a:effectLst/>
                <a:latin typeface="+mn-lt"/>
                <a:ea typeface="+mn-ea"/>
                <a:cs typeface="+mn-cs"/>
              </a:rPr>
              <a:t>Programmers specify the delimiter as the third function parameter. Furthermore, a series of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calls may have different delimiters.</a:t>
            </a:r>
          </a:p>
          <a:p>
            <a:endParaRPr lang="en-US" dirty="0"/>
          </a:p>
        </p:txBody>
      </p:sp>
      <p:sp>
        <p:nvSpPr>
          <p:cNvPr id="4" name="Slide Number Placeholder 3"/>
          <p:cNvSpPr>
            <a:spLocks noGrp="1"/>
          </p:cNvSpPr>
          <p:nvPr>
            <p:ph type="sldNum" sz="quarter" idx="5"/>
          </p:nvPr>
        </p:nvSpPr>
        <p:spPr/>
        <p:txBody>
          <a:bodyPr/>
          <a:lstStyle/>
          <a:p>
            <a:fld id="{F9A525FC-1F9F-4476-B375-33DB092CB1D3}" type="slidenum">
              <a:rPr lang="en-US" smtClean="0"/>
              <a:t>7</a:t>
            </a:fld>
            <a:endParaRPr lang="en-US"/>
          </a:p>
        </p:txBody>
      </p:sp>
    </p:spTree>
    <p:extLst>
      <p:ext uri="{BB962C8B-B14F-4D97-AF65-F5344CB8AC3E}">
        <p14:creationId xmlns:p14="http://schemas.microsoft.com/office/powerpoint/2010/main" val="2102272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3.xml"/><Relationship Id="rId3" Type="http://schemas.openxmlformats.org/officeDocument/2006/relationships/tags" Target="../tags/tag18.xml"/><Relationship Id="rId7" Type="http://schemas.openxmlformats.org/officeDocument/2006/relationships/tags" Target="../tags/tag2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6/21/2025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6/21/2025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6/21/2025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6/21/2025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6/21/2025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6/21/2025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notesSlide" Target="../notesSlides/notesSlide4.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slideLayout" Target="../slideLayouts/slideLayout5.xml"/><Relationship Id="rId5" Type="http://schemas.openxmlformats.org/officeDocument/2006/relationships/tags" Target="../tags/tag35.xml"/><Relationship Id="rId4" Type="http://schemas.openxmlformats.org/officeDocument/2006/relationships/tags" Target="../tags/tag34.xml"/></Relationships>
</file>

<file path=ppt/slides/_rels/slide5.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notesSlide" Target="../notesSlides/notesSlide5.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5.xml"/><Relationship Id="rId5" Type="http://schemas.openxmlformats.org/officeDocument/2006/relationships/tags" Target="../tags/tag40.xml"/><Relationship Id="rId4" Type="http://schemas.openxmlformats.org/officeDocument/2006/relationships/tags" Target="../tags/tag39.xml"/></Relationships>
</file>

<file path=ppt/slides/_rels/slide6.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notesSlide" Target="../notesSlides/notesSlide6.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Layout" Target="../slideLayouts/slideLayout5.xml"/><Relationship Id="rId5" Type="http://schemas.openxmlformats.org/officeDocument/2006/relationships/tags" Target="../tags/tag45.xml"/><Relationship Id="rId4" Type="http://schemas.openxmlformats.org/officeDocument/2006/relationships/tags" Target="../tags/tag44.xml"/></Relationships>
</file>

<file path=ppt/slides/_rels/slide7.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Line I/O</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Reading files one line at a time</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746B9-9AC0-7380-B133-0DB95D5C6D9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Line input functions:</a:t>
            </a:r>
            <a:br>
              <a:rPr lang="en-US" dirty="0"/>
            </a:br>
            <a:r>
              <a:rPr lang="en-US" cap="none" dirty="0">
                <a:latin typeface="Consolas" panose="020B0609020204030204" pitchFamily="49" charset="0"/>
              </a:rPr>
              <a:t>string</a:t>
            </a:r>
            <a:r>
              <a:rPr lang="en-US" dirty="0"/>
              <a:t> class</a:t>
            </a:r>
          </a:p>
        </p:txBody>
      </p:sp>
      <p:sp>
        <p:nvSpPr>
          <p:cNvPr id="3" name="Content Placeholder 2">
            <a:extLst>
              <a:ext uri="{FF2B5EF4-FFF2-40B4-BE49-F238E27FC236}">
                <a16:creationId xmlns:a16="http://schemas.microsoft.com/office/drawing/2014/main" id="{AB848151-2AD5-CFFF-5D04-6A94FCD8C06B}"/>
              </a:ext>
            </a:extLst>
          </p:cNvPr>
          <p:cNvSpPr>
            <a:spLocks noGrp="1"/>
          </p:cNvSpPr>
          <p:nvPr>
            <p:ph idx="1"/>
            <p:custDataLst>
              <p:tags r:id="rId2"/>
            </p:custDataLst>
          </p:nvPr>
        </p:nvSpPr>
        <p:spPr>
          <a:xfrm>
            <a:off x="2231136" y="2638044"/>
            <a:ext cx="7729728" cy="3545473"/>
          </a:xfrm>
        </p:spPr>
        <p:txBody>
          <a:bodyPr>
            <a:normAutofit/>
          </a:bodyPr>
          <a:lstStyle/>
          <a:p>
            <a:r>
              <a:rPr lang="en-US" dirty="0">
                <a:latin typeface="Consolas" panose="020B0609020204030204" pitchFamily="49" charset="0"/>
              </a:rPr>
              <a:t>istream in("input.txt");</a:t>
            </a:r>
          </a:p>
          <a:p>
            <a:r>
              <a:rPr lang="en-US" dirty="0">
                <a:latin typeface="Consolas" panose="020B0609020204030204" pitchFamily="49" charset="0"/>
              </a:rPr>
              <a:t>string s;</a:t>
            </a:r>
          </a:p>
          <a:p>
            <a:pPr marL="0" indent="0">
              <a:buNone/>
            </a:pPr>
            <a:endParaRPr lang="en-US" dirty="0">
              <a:latin typeface="Consolas" panose="020B0609020204030204" pitchFamily="49" charset="0"/>
            </a:endParaRPr>
          </a:p>
          <a:p>
            <a:r>
              <a:rPr lang="en-US" dirty="0">
                <a:latin typeface="Consolas" panose="020B0609020204030204" pitchFamily="49" charset="0"/>
              </a:rPr>
              <a:t>istream&amp; </a:t>
            </a:r>
            <a:r>
              <a:rPr lang="en-US" dirty="0" err="1">
                <a:latin typeface="Consolas" panose="020B0609020204030204" pitchFamily="49" charset="0"/>
              </a:rPr>
              <a:t>getline</a:t>
            </a:r>
            <a:r>
              <a:rPr lang="en-US" dirty="0">
                <a:latin typeface="Consolas" panose="020B0609020204030204" pitchFamily="49" charset="0"/>
              </a:rPr>
              <a:t>(istream&amp; in, string&amp; s);</a:t>
            </a:r>
          </a:p>
          <a:p>
            <a:r>
              <a:rPr lang="en-US" dirty="0">
                <a:latin typeface="Consolas" panose="020B0609020204030204" pitchFamily="49" charset="0"/>
              </a:rPr>
              <a:t>istream&amp; </a:t>
            </a:r>
            <a:r>
              <a:rPr lang="en-US" dirty="0" err="1">
                <a:latin typeface="Consolas" panose="020B0609020204030204" pitchFamily="49" charset="0"/>
              </a:rPr>
              <a:t>getline</a:t>
            </a:r>
            <a:r>
              <a:rPr lang="en-US" dirty="0">
                <a:latin typeface="Consolas" panose="020B0609020204030204" pitchFamily="49" charset="0"/>
              </a:rPr>
              <a:t>(istream&amp; in, string&amp; s, char delim);</a:t>
            </a:r>
          </a:p>
          <a:p>
            <a:endParaRPr lang="en-US" dirty="0">
              <a:latin typeface="Consolas" panose="020B0609020204030204" pitchFamily="49" charset="0"/>
            </a:endParaRPr>
          </a:p>
        </p:txBody>
      </p:sp>
    </p:spTree>
    <p:extLst>
      <p:ext uri="{BB962C8B-B14F-4D97-AF65-F5344CB8AC3E}">
        <p14:creationId xmlns:p14="http://schemas.microsoft.com/office/powerpoint/2010/main" val="3868278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7962E-9757-5B63-C31A-D5C4F6D0F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AE813C-3D55-7C2D-A816-EE1DF9D26C5A}"/>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Line input functions:</a:t>
            </a:r>
            <a:br>
              <a:rPr lang="en-US" dirty="0"/>
            </a:br>
            <a:r>
              <a:rPr lang="en-US" dirty="0"/>
              <a:t>C-string</a:t>
            </a:r>
          </a:p>
        </p:txBody>
      </p:sp>
      <p:sp>
        <p:nvSpPr>
          <p:cNvPr id="3" name="Content Placeholder 2">
            <a:extLst>
              <a:ext uri="{FF2B5EF4-FFF2-40B4-BE49-F238E27FC236}">
                <a16:creationId xmlns:a16="http://schemas.microsoft.com/office/drawing/2014/main" id="{5C7975D6-C257-68DE-3942-2792AC095656}"/>
              </a:ext>
            </a:extLst>
          </p:cNvPr>
          <p:cNvSpPr>
            <a:spLocks noGrp="1"/>
          </p:cNvSpPr>
          <p:nvPr>
            <p:ph idx="1"/>
            <p:custDataLst>
              <p:tags r:id="rId2"/>
            </p:custDataLst>
          </p:nvPr>
        </p:nvSpPr>
        <p:spPr>
          <a:xfrm>
            <a:off x="2231136" y="2638044"/>
            <a:ext cx="7729728" cy="3545473"/>
          </a:xfrm>
        </p:spPr>
        <p:txBody>
          <a:bodyPr>
            <a:normAutofit/>
          </a:bodyPr>
          <a:lstStyle/>
          <a:p>
            <a:r>
              <a:rPr lang="en-US" dirty="0">
                <a:latin typeface="Consolas" panose="020B0609020204030204" pitchFamily="49" charset="0"/>
              </a:rPr>
              <a:t>istream in("input.txt");</a:t>
            </a:r>
          </a:p>
          <a:p>
            <a:r>
              <a:rPr lang="en-US" dirty="0">
                <a:latin typeface="Consolas" panose="020B0609020204030204" pitchFamily="49" charset="0"/>
              </a:rPr>
              <a:t>char s[</a:t>
            </a:r>
            <a:r>
              <a:rPr lang="en-US" i="1" dirty="0">
                <a:latin typeface="Consolas" panose="020B0609020204030204" pitchFamily="49" charset="0"/>
              </a:rPr>
              <a:t>n</a:t>
            </a:r>
            <a:r>
              <a:rPr lang="en-US" dirty="0">
                <a:latin typeface="Consolas" panose="020B0609020204030204" pitchFamily="49" charset="0"/>
              </a:rPr>
              <a:t>];</a:t>
            </a:r>
          </a:p>
          <a:p>
            <a:pPr marL="0" indent="0">
              <a:buNone/>
            </a:pPr>
            <a:endParaRPr lang="en-US" dirty="0">
              <a:latin typeface="Consolas" panose="020B0609020204030204" pitchFamily="49" charset="0"/>
            </a:endParaRPr>
          </a:p>
          <a:p>
            <a:r>
              <a:rPr lang="en-US" dirty="0">
                <a:latin typeface="Consolas" panose="020B0609020204030204" pitchFamily="49" charset="0"/>
              </a:rPr>
              <a:t>istream&amp; </a:t>
            </a:r>
            <a:r>
              <a:rPr lang="en-US" dirty="0" err="1">
                <a:latin typeface="Consolas" panose="020B0609020204030204" pitchFamily="49" charset="0"/>
              </a:rPr>
              <a:t>getline</a:t>
            </a:r>
            <a:r>
              <a:rPr lang="en-US" dirty="0">
                <a:latin typeface="Consolas" panose="020B0609020204030204" pitchFamily="49" charset="0"/>
              </a:rPr>
              <a:t>(char* s, int n);</a:t>
            </a:r>
          </a:p>
          <a:p>
            <a:r>
              <a:rPr lang="en-US" dirty="0">
                <a:latin typeface="Consolas" panose="020B0609020204030204" pitchFamily="49" charset="0"/>
              </a:rPr>
              <a:t>istream&amp; </a:t>
            </a:r>
            <a:r>
              <a:rPr lang="en-US" dirty="0" err="1">
                <a:latin typeface="Consolas" panose="020B0609020204030204" pitchFamily="49" charset="0"/>
              </a:rPr>
              <a:t>getline</a:t>
            </a:r>
            <a:r>
              <a:rPr lang="en-US" dirty="0">
                <a:latin typeface="Consolas" panose="020B0609020204030204" pitchFamily="49" charset="0"/>
              </a:rPr>
              <a:t>(char* s, int n, char delim);</a:t>
            </a:r>
          </a:p>
          <a:p>
            <a:endParaRPr lang="en-US" dirty="0">
              <a:latin typeface="Consolas" panose="020B0609020204030204" pitchFamily="49" charset="0"/>
            </a:endParaRPr>
          </a:p>
          <a:p>
            <a:r>
              <a:rPr lang="en-US" dirty="0">
                <a:latin typeface="Consolas" panose="020B0609020204030204" pitchFamily="49" charset="0"/>
              </a:rPr>
              <a:t>istream&amp; get(char* s, int n);</a:t>
            </a:r>
          </a:p>
          <a:p>
            <a:r>
              <a:rPr lang="en-US" dirty="0">
                <a:latin typeface="Consolas" panose="020B0609020204030204" pitchFamily="49" charset="0"/>
              </a:rPr>
              <a:t>istream&amp; get(char* s, int n, char delim);</a:t>
            </a:r>
          </a:p>
        </p:txBody>
      </p:sp>
    </p:spTree>
    <p:extLst>
      <p:ext uri="{BB962C8B-B14F-4D97-AF65-F5344CB8AC3E}">
        <p14:creationId xmlns:p14="http://schemas.microsoft.com/office/powerpoint/2010/main" val="360379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2089B5-8A14-D064-05AF-41A9EE114B0A}"/>
              </a:ext>
            </a:extLst>
          </p:cNvPr>
          <p:cNvSpPr>
            <a:spLocks noGrp="1"/>
          </p:cNvSpPr>
          <p:nvPr>
            <p:ph type="body" idx="1"/>
            <p:custDataLst>
              <p:tags r:id="rId1"/>
            </p:custDataLst>
          </p:nvPr>
        </p:nvSpPr>
        <p:spPr>
          <a:xfrm>
            <a:off x="1583436" y="2313433"/>
            <a:ext cx="4270248" cy="704087"/>
          </a:xfrm>
        </p:spPr>
        <p:txBody>
          <a:bodyPr/>
          <a:lstStyle/>
          <a:p>
            <a:r>
              <a:rPr lang="en-US" cap="none" dirty="0">
                <a:latin typeface="Consolas" panose="020B0609020204030204" pitchFamily="49" charset="0"/>
              </a:rPr>
              <a:t>string</a:t>
            </a:r>
            <a:r>
              <a:rPr lang="en-US" dirty="0"/>
              <a:t> class</a:t>
            </a:r>
          </a:p>
        </p:txBody>
      </p:sp>
      <p:sp>
        <p:nvSpPr>
          <p:cNvPr id="3" name="Content Placeholder 2">
            <a:extLst>
              <a:ext uri="{FF2B5EF4-FFF2-40B4-BE49-F238E27FC236}">
                <a16:creationId xmlns:a16="http://schemas.microsoft.com/office/drawing/2014/main" id="{A1D26782-3426-D215-21E2-3A0E4AE5781A}"/>
              </a:ext>
            </a:extLst>
          </p:cNvPr>
          <p:cNvSpPr>
            <a:spLocks noGrp="1"/>
          </p:cNvSpPr>
          <p:nvPr>
            <p:ph sz="half" idx="2"/>
            <p:custDataLst>
              <p:tags r:id="rId2"/>
            </p:custDataLst>
          </p:nvPr>
        </p:nvSpPr>
        <p:spPr>
          <a:xfrm>
            <a:off x="1583436" y="3143250"/>
            <a:ext cx="4270248" cy="2596776"/>
          </a:xfrm>
        </p:spPr>
        <p:txBody>
          <a:bodyPr/>
          <a:lstStyle/>
          <a:p>
            <a:pPr marL="0" indent="0">
              <a:spcBef>
                <a:spcPts val="0"/>
              </a:spcBef>
              <a:buNone/>
            </a:pPr>
            <a:r>
              <a:rPr lang="en-US" dirty="0">
                <a:latin typeface="Consolas" panose="020B0609020204030204" pitchFamily="49" charset="0"/>
              </a:rPr>
              <a:t>string line;</a:t>
            </a:r>
          </a:p>
          <a:p>
            <a:pPr marL="0" indent="0">
              <a:spcBef>
                <a:spcPts val="0"/>
              </a:spcBef>
              <a:buNone/>
            </a:pPr>
            <a:r>
              <a:rPr lang="en-US" dirty="0">
                <a:latin typeface="Consolas" panose="020B0609020204030204" pitchFamily="49" charset="0"/>
              </a:rPr>
              <a:t>while (</a:t>
            </a:r>
            <a:r>
              <a:rPr lang="en-US" dirty="0" err="1">
                <a:latin typeface="Consolas" panose="020B0609020204030204" pitchFamily="49" charset="0"/>
              </a:rPr>
              <a:t>getline</a:t>
            </a:r>
            <a:r>
              <a:rPr lang="en-US" dirty="0">
                <a:latin typeface="Consolas" panose="020B0609020204030204" pitchFamily="49" charset="0"/>
              </a:rPr>
              <a:t>(input, line))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line</a:t>
            </a:r>
          </a:p>
          <a:p>
            <a:pPr marL="0" indent="0">
              <a:spcBef>
                <a:spcPts val="0"/>
              </a:spcBef>
              <a:buNone/>
            </a:pPr>
            <a:r>
              <a:rPr lang="en-US" dirty="0">
                <a:latin typeface="Consolas" panose="020B0609020204030204" pitchFamily="49" charset="0"/>
              </a:rPr>
              <a:t>    output &lt;&lt; line &lt;&lt; endl;</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EB366C3D-FBB2-D977-6A89-7C94648A8574}"/>
              </a:ext>
            </a:extLst>
          </p:cNvPr>
          <p:cNvSpPr>
            <a:spLocks noGrp="1"/>
          </p:cNvSpPr>
          <p:nvPr>
            <p:ph sz="quarter" idx="4"/>
            <p:custDataLst>
              <p:tags r:id="rId3"/>
            </p:custDataLst>
          </p:nvPr>
        </p:nvSpPr>
        <p:spPr>
          <a:xfrm>
            <a:off x="6338316" y="3143250"/>
            <a:ext cx="4253484" cy="2596776"/>
          </a:xfrm>
        </p:spPr>
        <p:txBody>
          <a:bodyPr/>
          <a:lstStyle/>
          <a:p>
            <a:pPr marL="0" indent="0">
              <a:spcBef>
                <a:spcPts val="0"/>
              </a:spcBef>
              <a:buNone/>
            </a:pPr>
            <a:r>
              <a:rPr lang="en-US" dirty="0">
                <a:latin typeface="Consolas" panose="020B0609020204030204" pitchFamily="49" charset="0"/>
              </a:rPr>
              <a:t>char line[100];</a:t>
            </a:r>
          </a:p>
          <a:p>
            <a:pPr marL="0" indent="0">
              <a:spcBef>
                <a:spcPts val="0"/>
              </a:spcBef>
              <a:buNone/>
            </a:pPr>
            <a:r>
              <a:rPr lang="en-US" dirty="0">
                <a:latin typeface="Consolas" panose="020B0609020204030204" pitchFamily="49" charset="0"/>
              </a:rPr>
              <a:t>while (</a:t>
            </a:r>
            <a:r>
              <a:rPr lang="en-US" dirty="0" err="1">
                <a:latin typeface="Consolas" panose="020B0609020204030204" pitchFamily="49" charset="0"/>
              </a:rPr>
              <a:t>input.getline</a:t>
            </a:r>
            <a:r>
              <a:rPr lang="en-US" dirty="0">
                <a:latin typeface="Consolas" panose="020B0609020204030204" pitchFamily="49" charset="0"/>
              </a:rPr>
              <a:t>(line, 100))</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line</a:t>
            </a:r>
          </a:p>
          <a:p>
            <a:pPr marL="0" indent="0">
              <a:spcBef>
                <a:spcPts val="0"/>
              </a:spcBef>
              <a:buNone/>
            </a:pPr>
            <a:r>
              <a:rPr lang="en-US" dirty="0">
                <a:latin typeface="Consolas" panose="020B0609020204030204" pitchFamily="49" charset="0"/>
              </a:rPr>
              <a:t>    output &lt;&lt; line &lt;&lt; endl;</a:t>
            </a:r>
          </a:p>
          <a:p>
            <a:pPr marL="0" indent="0">
              <a:spcBef>
                <a:spcPts val="0"/>
              </a:spcBef>
              <a:buNone/>
            </a:pPr>
            <a:r>
              <a:rPr lang="en-US" dirty="0">
                <a:latin typeface="Consolas" panose="020B0609020204030204" pitchFamily="49" charset="0"/>
              </a:rPr>
              <a:t>}</a:t>
            </a:r>
          </a:p>
        </p:txBody>
      </p:sp>
      <p:sp>
        <p:nvSpPr>
          <p:cNvPr id="5" name="Text Placeholder 4">
            <a:extLst>
              <a:ext uri="{FF2B5EF4-FFF2-40B4-BE49-F238E27FC236}">
                <a16:creationId xmlns:a16="http://schemas.microsoft.com/office/drawing/2014/main" id="{5EE15A78-8AE4-2D70-5863-4C4CA8D1BFE7}"/>
              </a:ext>
            </a:extLst>
          </p:cNvPr>
          <p:cNvSpPr>
            <a:spLocks noGrp="1"/>
          </p:cNvSpPr>
          <p:nvPr>
            <p:ph type="body" sz="quarter" idx="13"/>
            <p:custDataLst>
              <p:tags r:id="rId4"/>
            </p:custDataLst>
          </p:nvPr>
        </p:nvSpPr>
        <p:spPr>
          <a:xfrm>
            <a:off x="6338316" y="2313433"/>
            <a:ext cx="4270248" cy="704087"/>
          </a:xfrm>
        </p:spPr>
        <p:txBody>
          <a:bodyPr/>
          <a:lstStyle/>
          <a:p>
            <a:r>
              <a:rPr lang="en-US" dirty="0"/>
              <a:t>C-string</a:t>
            </a:r>
          </a:p>
        </p:txBody>
      </p:sp>
      <p:sp>
        <p:nvSpPr>
          <p:cNvPr id="6" name="Title 5">
            <a:extLst>
              <a:ext uri="{FF2B5EF4-FFF2-40B4-BE49-F238E27FC236}">
                <a16:creationId xmlns:a16="http://schemas.microsoft.com/office/drawing/2014/main" id="{6E1BDC80-FB53-7079-A121-4440D0E8939E}"/>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Single read patterns</a:t>
            </a:r>
          </a:p>
        </p:txBody>
      </p:sp>
    </p:spTree>
    <p:extLst>
      <p:ext uri="{BB962C8B-B14F-4D97-AF65-F5344CB8AC3E}">
        <p14:creationId xmlns:p14="http://schemas.microsoft.com/office/powerpoint/2010/main" val="228472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7F2F61-329D-7A50-BFF3-B33E77A173F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FCFA9892-EB17-0816-EFC6-3197BE93CC75}"/>
              </a:ext>
            </a:extLst>
          </p:cNvPr>
          <p:cNvSpPr>
            <a:spLocks noGrp="1"/>
          </p:cNvSpPr>
          <p:nvPr>
            <p:ph type="body" idx="1"/>
            <p:custDataLst>
              <p:tags r:id="rId1"/>
            </p:custDataLst>
          </p:nvPr>
        </p:nvSpPr>
        <p:spPr>
          <a:xfrm>
            <a:off x="1583436" y="2313433"/>
            <a:ext cx="4270248" cy="704087"/>
          </a:xfrm>
        </p:spPr>
        <p:txBody>
          <a:bodyPr/>
          <a:lstStyle/>
          <a:p>
            <a:r>
              <a:rPr lang="en-US" cap="none" dirty="0">
                <a:latin typeface="Consolas" panose="020B0609020204030204" pitchFamily="49" charset="0"/>
              </a:rPr>
              <a:t>string</a:t>
            </a:r>
            <a:r>
              <a:rPr lang="en-US" dirty="0"/>
              <a:t> class</a:t>
            </a:r>
          </a:p>
        </p:txBody>
      </p:sp>
      <p:sp>
        <p:nvSpPr>
          <p:cNvPr id="3" name="Content Placeholder 2">
            <a:extLst>
              <a:ext uri="{FF2B5EF4-FFF2-40B4-BE49-F238E27FC236}">
                <a16:creationId xmlns:a16="http://schemas.microsoft.com/office/drawing/2014/main" id="{D843A116-B417-5B48-126A-A2F5D8FE4868}"/>
              </a:ext>
            </a:extLst>
          </p:cNvPr>
          <p:cNvSpPr>
            <a:spLocks noGrp="1"/>
          </p:cNvSpPr>
          <p:nvPr>
            <p:ph sz="half" idx="2"/>
            <p:custDataLst>
              <p:tags r:id="rId2"/>
            </p:custDataLst>
          </p:nvPr>
        </p:nvSpPr>
        <p:spPr>
          <a:xfrm>
            <a:off x="1583436" y="3143250"/>
            <a:ext cx="4270248" cy="2596776"/>
          </a:xfrm>
        </p:spPr>
        <p:txBody>
          <a:bodyPr/>
          <a:lstStyle/>
          <a:p>
            <a:pPr marL="0" indent="0">
              <a:spcBef>
                <a:spcPts val="0"/>
              </a:spcBef>
              <a:buNone/>
            </a:pPr>
            <a:r>
              <a:rPr lang="en-US" dirty="0">
                <a:latin typeface="Consolas" panose="020B0609020204030204" pitchFamily="49" charset="0"/>
              </a:rPr>
              <a:t>string line;</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(input, line);</a:t>
            </a:r>
          </a:p>
          <a:p>
            <a:pPr marL="0" indent="0">
              <a:spcBef>
                <a:spcPts val="0"/>
              </a:spcBef>
              <a:buNone/>
            </a:pPr>
            <a:r>
              <a:rPr lang="en-US" dirty="0">
                <a:latin typeface="Consolas" panose="020B0609020204030204" pitchFamily="49" charset="0"/>
              </a:rPr>
              <a:t>while (line.length() &gt; 0)</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line</a:t>
            </a:r>
          </a:p>
          <a:p>
            <a:pPr marL="0" indent="0">
              <a:spcBef>
                <a:spcPts val="0"/>
              </a:spcBef>
              <a:buNone/>
            </a:pPr>
            <a:r>
              <a:rPr lang="en-US" dirty="0">
                <a:latin typeface="Consolas" panose="020B0609020204030204" pitchFamily="49" charset="0"/>
              </a:rPr>
              <a:t>    cout &lt;&lt; line &lt;&lt; endl;</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getline</a:t>
            </a:r>
            <a:r>
              <a:rPr lang="en-US" dirty="0">
                <a:latin typeface="Consolas" panose="020B0609020204030204" pitchFamily="49" charset="0"/>
              </a:rPr>
              <a:t>(input, line);</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69000181-96CA-3B6C-3F6E-836E76A6CB8B}"/>
              </a:ext>
            </a:extLst>
          </p:cNvPr>
          <p:cNvSpPr>
            <a:spLocks noGrp="1"/>
          </p:cNvSpPr>
          <p:nvPr>
            <p:ph sz="quarter" idx="4"/>
            <p:custDataLst>
              <p:tags r:id="rId3"/>
            </p:custDataLst>
          </p:nvPr>
        </p:nvSpPr>
        <p:spPr>
          <a:xfrm>
            <a:off x="6338316" y="3143250"/>
            <a:ext cx="4253484" cy="2596776"/>
          </a:xfrm>
        </p:spPr>
        <p:txBody>
          <a:bodyPr/>
          <a:lstStyle/>
          <a:p>
            <a:pPr marL="0" indent="0">
              <a:spcBef>
                <a:spcPts val="0"/>
              </a:spcBef>
              <a:buNone/>
            </a:pPr>
            <a:r>
              <a:rPr lang="en-US" dirty="0">
                <a:latin typeface="Consolas" panose="020B0609020204030204" pitchFamily="49" charset="0"/>
              </a:rPr>
              <a:t>char line[100];</a:t>
            </a:r>
          </a:p>
          <a:p>
            <a:pPr marL="0" indent="0">
              <a:spcBef>
                <a:spcPts val="0"/>
              </a:spcBef>
              <a:buNone/>
            </a:pPr>
            <a:r>
              <a:rPr lang="en-US" dirty="0" err="1">
                <a:latin typeface="Consolas" panose="020B0609020204030204" pitchFamily="49" charset="0"/>
              </a:rPr>
              <a:t>input.getline</a:t>
            </a:r>
            <a:r>
              <a:rPr lang="en-US" dirty="0">
                <a:latin typeface="Consolas" panose="020B0609020204030204" pitchFamily="49" charset="0"/>
              </a:rPr>
              <a:t>(line, 100);</a:t>
            </a:r>
          </a:p>
          <a:p>
            <a:pPr marL="0" indent="0">
              <a:spcBef>
                <a:spcPts val="0"/>
              </a:spcBef>
              <a:buNone/>
            </a:pPr>
            <a:r>
              <a:rPr lang="en-US" dirty="0">
                <a:latin typeface="Consolas" panose="020B0609020204030204" pitchFamily="49" charset="0"/>
              </a:rPr>
              <a:t>while (strlen(line) &gt; 0)</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line</a:t>
            </a:r>
          </a:p>
          <a:p>
            <a:pPr marL="0" indent="0">
              <a:spcBef>
                <a:spcPts val="0"/>
              </a:spcBef>
              <a:buNone/>
            </a:pPr>
            <a:r>
              <a:rPr lang="en-US" dirty="0">
                <a:latin typeface="Consolas" panose="020B0609020204030204" pitchFamily="49" charset="0"/>
              </a:rPr>
              <a:t>    cout &lt;&lt; line &lt;&lt; endl;</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input.getline</a:t>
            </a:r>
            <a:r>
              <a:rPr lang="en-US" dirty="0">
                <a:latin typeface="Consolas" panose="020B0609020204030204" pitchFamily="49" charset="0"/>
              </a:rPr>
              <a:t>(line, 100);</a:t>
            </a:r>
          </a:p>
          <a:p>
            <a:pPr marL="0" indent="0">
              <a:spcBef>
                <a:spcPts val="0"/>
              </a:spcBef>
              <a:buNone/>
            </a:pPr>
            <a:r>
              <a:rPr lang="en-US" dirty="0">
                <a:latin typeface="Consolas" panose="020B0609020204030204" pitchFamily="49" charset="0"/>
              </a:rPr>
              <a:t>}</a:t>
            </a:r>
          </a:p>
        </p:txBody>
      </p:sp>
      <p:sp>
        <p:nvSpPr>
          <p:cNvPr id="5" name="Text Placeholder 4">
            <a:extLst>
              <a:ext uri="{FF2B5EF4-FFF2-40B4-BE49-F238E27FC236}">
                <a16:creationId xmlns:a16="http://schemas.microsoft.com/office/drawing/2014/main" id="{42DDCF3C-06B8-3E55-A60F-DF20EC2BB1A5}"/>
              </a:ext>
            </a:extLst>
          </p:cNvPr>
          <p:cNvSpPr>
            <a:spLocks noGrp="1"/>
          </p:cNvSpPr>
          <p:nvPr>
            <p:ph type="body" sz="quarter" idx="13"/>
            <p:custDataLst>
              <p:tags r:id="rId4"/>
            </p:custDataLst>
          </p:nvPr>
        </p:nvSpPr>
        <p:spPr>
          <a:xfrm>
            <a:off x="6338316" y="2313433"/>
            <a:ext cx="4270248" cy="704087"/>
          </a:xfrm>
        </p:spPr>
        <p:txBody>
          <a:bodyPr/>
          <a:lstStyle/>
          <a:p>
            <a:r>
              <a:rPr lang="en-US" dirty="0"/>
              <a:t>C-string</a:t>
            </a:r>
          </a:p>
        </p:txBody>
      </p:sp>
      <p:sp>
        <p:nvSpPr>
          <p:cNvPr id="6" name="Title 5">
            <a:extLst>
              <a:ext uri="{FF2B5EF4-FFF2-40B4-BE49-F238E27FC236}">
                <a16:creationId xmlns:a16="http://schemas.microsoft.com/office/drawing/2014/main" id="{5CD4547C-CFC6-2386-985C-B36BAE4AD0B8}"/>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Two-read patterns:</a:t>
            </a:r>
            <a:br>
              <a:rPr lang="en-US" dirty="0"/>
            </a:br>
            <a:r>
              <a:rPr lang="en-US" dirty="0"/>
              <a:t>line length</a:t>
            </a:r>
          </a:p>
        </p:txBody>
      </p:sp>
    </p:spTree>
    <p:extLst>
      <p:ext uri="{BB962C8B-B14F-4D97-AF65-F5344CB8AC3E}">
        <p14:creationId xmlns:p14="http://schemas.microsoft.com/office/powerpoint/2010/main" val="3764836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FAFCD-A197-4F66-63EE-660E8F12EDE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B564B97-9555-D663-9880-C3E0E9DA129B}"/>
              </a:ext>
            </a:extLst>
          </p:cNvPr>
          <p:cNvSpPr>
            <a:spLocks noGrp="1"/>
          </p:cNvSpPr>
          <p:nvPr>
            <p:ph type="body" idx="1"/>
            <p:custDataLst>
              <p:tags r:id="rId1"/>
            </p:custDataLst>
          </p:nvPr>
        </p:nvSpPr>
        <p:spPr>
          <a:xfrm>
            <a:off x="1583436" y="2313433"/>
            <a:ext cx="4270248" cy="704087"/>
          </a:xfrm>
        </p:spPr>
        <p:txBody>
          <a:bodyPr/>
          <a:lstStyle/>
          <a:p>
            <a:r>
              <a:rPr lang="en-US" cap="none" dirty="0">
                <a:latin typeface="Consolas" panose="020B0609020204030204" pitchFamily="49" charset="0"/>
              </a:rPr>
              <a:t>string</a:t>
            </a:r>
            <a:r>
              <a:rPr lang="en-US" dirty="0"/>
              <a:t> class</a:t>
            </a:r>
          </a:p>
        </p:txBody>
      </p:sp>
      <p:sp>
        <p:nvSpPr>
          <p:cNvPr id="3" name="Content Placeholder 2">
            <a:extLst>
              <a:ext uri="{FF2B5EF4-FFF2-40B4-BE49-F238E27FC236}">
                <a16:creationId xmlns:a16="http://schemas.microsoft.com/office/drawing/2014/main" id="{E5B4705F-BAE1-4D39-366D-CC4EC8FD4DC3}"/>
              </a:ext>
            </a:extLst>
          </p:cNvPr>
          <p:cNvSpPr>
            <a:spLocks noGrp="1"/>
          </p:cNvSpPr>
          <p:nvPr>
            <p:ph sz="half" idx="2"/>
            <p:custDataLst>
              <p:tags r:id="rId2"/>
            </p:custDataLst>
          </p:nvPr>
        </p:nvSpPr>
        <p:spPr>
          <a:xfrm>
            <a:off x="1583436" y="3143250"/>
            <a:ext cx="4270248" cy="2596776"/>
          </a:xfrm>
        </p:spPr>
        <p:txBody>
          <a:bodyPr/>
          <a:lstStyle/>
          <a:p>
            <a:pPr marL="0" indent="0">
              <a:spcBef>
                <a:spcPts val="0"/>
              </a:spcBef>
              <a:buNone/>
            </a:pPr>
            <a:r>
              <a:rPr lang="en-US" dirty="0">
                <a:latin typeface="Consolas" panose="020B0609020204030204" pitchFamily="49" charset="0"/>
              </a:rPr>
              <a:t>string line;</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(input, line);</a:t>
            </a:r>
          </a:p>
          <a:p>
            <a:pPr marL="0" indent="0">
              <a:spcBef>
                <a:spcPts val="0"/>
              </a:spcBef>
              <a:buNone/>
            </a:pPr>
            <a:r>
              <a:rPr lang="en-US" dirty="0">
                <a:latin typeface="Consolas" panose="020B0609020204030204" pitchFamily="49" charset="0"/>
              </a:rPr>
              <a:t>while (!input.eof())</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line</a:t>
            </a:r>
          </a:p>
          <a:p>
            <a:pPr marL="0" indent="0">
              <a:spcBef>
                <a:spcPts val="0"/>
              </a:spcBef>
              <a:buNone/>
            </a:pPr>
            <a:r>
              <a:rPr lang="en-US" dirty="0">
                <a:latin typeface="Consolas" panose="020B0609020204030204" pitchFamily="49" charset="0"/>
              </a:rPr>
              <a:t>    cout &lt;&lt; line &lt;&lt; endl;</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getline</a:t>
            </a:r>
            <a:r>
              <a:rPr lang="en-US" dirty="0">
                <a:latin typeface="Consolas" panose="020B0609020204030204" pitchFamily="49" charset="0"/>
              </a:rPr>
              <a:t>(input, line);</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4CC97BFE-FEED-15FE-F7A6-BC8EF8CC589B}"/>
              </a:ext>
            </a:extLst>
          </p:cNvPr>
          <p:cNvSpPr>
            <a:spLocks noGrp="1"/>
          </p:cNvSpPr>
          <p:nvPr>
            <p:ph sz="quarter" idx="4"/>
            <p:custDataLst>
              <p:tags r:id="rId3"/>
            </p:custDataLst>
          </p:nvPr>
        </p:nvSpPr>
        <p:spPr>
          <a:xfrm>
            <a:off x="6338316" y="3143250"/>
            <a:ext cx="4253484" cy="2596776"/>
          </a:xfrm>
        </p:spPr>
        <p:txBody>
          <a:bodyPr/>
          <a:lstStyle/>
          <a:p>
            <a:pPr marL="0" indent="0">
              <a:spcBef>
                <a:spcPts val="0"/>
              </a:spcBef>
              <a:buNone/>
            </a:pPr>
            <a:r>
              <a:rPr lang="en-US" dirty="0">
                <a:latin typeface="Consolas" panose="020B0609020204030204" pitchFamily="49" charset="0"/>
              </a:rPr>
              <a:t>char line[100];</a:t>
            </a:r>
          </a:p>
          <a:p>
            <a:pPr marL="0" indent="0">
              <a:spcBef>
                <a:spcPts val="0"/>
              </a:spcBef>
              <a:buNone/>
            </a:pPr>
            <a:r>
              <a:rPr lang="en-US" dirty="0" err="1">
                <a:latin typeface="Consolas" panose="020B0609020204030204" pitchFamily="49" charset="0"/>
              </a:rPr>
              <a:t>input.getline</a:t>
            </a:r>
            <a:r>
              <a:rPr lang="en-US" dirty="0">
                <a:latin typeface="Consolas" panose="020B0609020204030204" pitchFamily="49" charset="0"/>
              </a:rPr>
              <a:t>(line, 100);</a:t>
            </a:r>
          </a:p>
          <a:p>
            <a:pPr marL="0" indent="0">
              <a:spcBef>
                <a:spcPts val="0"/>
              </a:spcBef>
              <a:buNone/>
            </a:pPr>
            <a:r>
              <a:rPr lang="en-US" dirty="0">
                <a:latin typeface="Consolas" panose="020B0609020204030204" pitchFamily="49" charset="0"/>
              </a:rPr>
              <a:t>while (!input.eof())</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line</a:t>
            </a:r>
          </a:p>
          <a:p>
            <a:pPr marL="0" indent="0">
              <a:spcBef>
                <a:spcPts val="0"/>
              </a:spcBef>
              <a:buNone/>
            </a:pPr>
            <a:r>
              <a:rPr lang="en-US" dirty="0">
                <a:latin typeface="Consolas" panose="020B0609020204030204" pitchFamily="49" charset="0"/>
              </a:rPr>
              <a:t>    cout &lt;&lt; line &lt;&lt; endl;</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input.getline</a:t>
            </a:r>
            <a:r>
              <a:rPr lang="en-US" dirty="0">
                <a:latin typeface="Consolas" panose="020B0609020204030204" pitchFamily="49" charset="0"/>
              </a:rPr>
              <a:t>(line, 100);</a:t>
            </a:r>
          </a:p>
          <a:p>
            <a:pPr marL="0" indent="0">
              <a:spcBef>
                <a:spcPts val="0"/>
              </a:spcBef>
              <a:buNone/>
            </a:pPr>
            <a:r>
              <a:rPr lang="en-US" dirty="0">
                <a:latin typeface="Consolas" panose="020B0609020204030204" pitchFamily="49" charset="0"/>
              </a:rPr>
              <a:t>}</a:t>
            </a:r>
          </a:p>
        </p:txBody>
      </p:sp>
      <p:sp>
        <p:nvSpPr>
          <p:cNvPr id="5" name="Text Placeholder 4">
            <a:extLst>
              <a:ext uri="{FF2B5EF4-FFF2-40B4-BE49-F238E27FC236}">
                <a16:creationId xmlns:a16="http://schemas.microsoft.com/office/drawing/2014/main" id="{078823A2-72B3-68BD-FCFD-E1E23692FE3A}"/>
              </a:ext>
            </a:extLst>
          </p:cNvPr>
          <p:cNvSpPr>
            <a:spLocks noGrp="1"/>
          </p:cNvSpPr>
          <p:nvPr>
            <p:ph type="body" sz="quarter" idx="13"/>
            <p:custDataLst>
              <p:tags r:id="rId4"/>
            </p:custDataLst>
          </p:nvPr>
        </p:nvSpPr>
        <p:spPr>
          <a:xfrm>
            <a:off x="6338316" y="2313433"/>
            <a:ext cx="4270248" cy="704087"/>
          </a:xfrm>
        </p:spPr>
        <p:txBody>
          <a:bodyPr/>
          <a:lstStyle/>
          <a:p>
            <a:r>
              <a:rPr lang="en-US" dirty="0"/>
              <a:t>C-string</a:t>
            </a:r>
          </a:p>
        </p:txBody>
      </p:sp>
      <p:sp>
        <p:nvSpPr>
          <p:cNvPr id="6" name="Title 5">
            <a:extLst>
              <a:ext uri="{FF2B5EF4-FFF2-40B4-BE49-F238E27FC236}">
                <a16:creationId xmlns:a16="http://schemas.microsoft.com/office/drawing/2014/main" id="{78F0E122-26B5-D963-1975-E35CD25E841A}"/>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two-Read patterns:</a:t>
            </a:r>
            <a:br>
              <a:rPr lang="en-US" dirty="0"/>
            </a:br>
            <a:r>
              <a:rPr lang="en-US" cap="none" dirty="0">
                <a:latin typeface="Consolas" panose="020B0609020204030204" pitchFamily="49" charset="0"/>
              </a:rPr>
              <a:t>eof()</a:t>
            </a:r>
            <a:r>
              <a:rPr lang="en-US" dirty="0"/>
              <a:t> function</a:t>
            </a:r>
          </a:p>
        </p:txBody>
      </p:sp>
    </p:spTree>
    <p:extLst>
      <p:ext uri="{BB962C8B-B14F-4D97-AF65-F5344CB8AC3E}">
        <p14:creationId xmlns:p14="http://schemas.microsoft.com/office/powerpoint/2010/main" val="307985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42DA5-6B38-DB79-0B63-B0BF2AA13FB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delimited input</a:t>
            </a:r>
          </a:p>
        </p:txBody>
      </p:sp>
      <p:sp>
        <p:nvSpPr>
          <p:cNvPr id="3" name="Content Placeholder 2">
            <a:extLst>
              <a:ext uri="{FF2B5EF4-FFF2-40B4-BE49-F238E27FC236}">
                <a16:creationId xmlns:a16="http://schemas.microsoft.com/office/drawing/2014/main" id="{42105DDF-D5F1-3C1A-284D-382B896F2D34}"/>
              </a:ext>
            </a:extLst>
          </p:cNvPr>
          <p:cNvSpPr>
            <a:spLocks noGrp="1"/>
          </p:cNvSpPr>
          <p:nvPr>
            <p:ph idx="1"/>
            <p:custDataLst>
              <p:tags r:id="rId2"/>
            </p:custDataLst>
          </p:nvPr>
        </p:nvSpPr>
        <p:spPr>
          <a:xfrm>
            <a:off x="2231136" y="2638043"/>
            <a:ext cx="5699700" cy="3654115"/>
          </a:xfrm>
        </p:spPr>
        <p:txBody>
          <a:bodyPr>
            <a:normAutofit/>
          </a:bodyPr>
          <a:lstStyle/>
          <a:p>
            <a:r>
              <a:rPr lang="en-US" dirty="0">
                <a:latin typeface="Consolas" panose="020B0609020204030204" pitchFamily="49" charset="0"/>
              </a:rPr>
              <a:t>John Smith</a:t>
            </a:r>
            <a:r>
              <a:rPr lang="en-US" dirty="0">
                <a:solidFill>
                  <a:srgbClr val="FF0000"/>
                </a:solidFill>
                <a:latin typeface="Consolas" panose="020B0609020204030204" pitchFamily="49" charset="0"/>
              </a:rPr>
              <a:t>:</a:t>
            </a:r>
            <a:r>
              <a:rPr lang="en-US" dirty="0">
                <a:latin typeface="Consolas" panose="020B0609020204030204" pitchFamily="49" charset="0"/>
              </a:rPr>
              <a:t>123 Elm St.</a:t>
            </a:r>
            <a:r>
              <a:rPr lang="en-US" dirty="0">
                <a:solidFill>
                  <a:srgbClr val="FF0000"/>
                </a:solidFill>
                <a:latin typeface="Consolas" panose="020B0609020204030204" pitchFamily="49" charset="0"/>
              </a:rPr>
              <a:t>:</a:t>
            </a:r>
            <a:r>
              <a:rPr lang="en-US" dirty="0">
                <a:latin typeface="Consolas" panose="020B0609020204030204" pitchFamily="49" charset="0"/>
              </a:rPr>
              <a:t>801-555-1234</a:t>
            </a:r>
          </a:p>
          <a:p>
            <a:r>
              <a:rPr lang="en-US" dirty="0">
                <a:latin typeface="Consolas" panose="020B0609020204030204" pitchFamily="49" charset="0"/>
              </a:rPr>
              <a:t>John Smith</a:t>
            </a:r>
            <a:r>
              <a:rPr lang="en-US" dirty="0">
                <a:solidFill>
                  <a:srgbClr val="FF0000"/>
                </a:solidFill>
                <a:latin typeface="Consolas" panose="020B0609020204030204" pitchFamily="49" charset="0"/>
              </a:rPr>
              <a:t>,</a:t>
            </a:r>
            <a:r>
              <a:rPr lang="en-US" dirty="0">
                <a:latin typeface="Consolas" panose="020B0609020204030204" pitchFamily="49" charset="0"/>
              </a:rPr>
              <a:t>123 Elm St.</a:t>
            </a:r>
            <a:r>
              <a:rPr lang="en-US" dirty="0">
                <a:solidFill>
                  <a:srgbClr val="FF0000"/>
                </a:solidFill>
                <a:latin typeface="Consolas" panose="020B0609020204030204" pitchFamily="49" charset="0"/>
              </a:rPr>
              <a:t>,</a:t>
            </a:r>
            <a:r>
              <a:rPr lang="en-US" dirty="0">
                <a:latin typeface="Consolas" panose="020B0609020204030204" pitchFamily="49" charset="0"/>
              </a:rPr>
              <a:t>801-555-1234</a:t>
            </a:r>
          </a:p>
          <a:p>
            <a:endParaRPr lang="en-US" dirty="0">
              <a:latin typeface="Consolas" panose="020B0609020204030204" pitchFamily="49" charset="0"/>
            </a:endParaRPr>
          </a:p>
          <a:p>
            <a:r>
              <a:rPr lang="en-US" dirty="0">
                <a:latin typeface="Consolas" panose="020B0609020204030204" pitchFamily="49" charset="0"/>
              </a:rPr>
              <a:t>string name;</a:t>
            </a:r>
          </a:p>
          <a:p>
            <a:r>
              <a:rPr lang="en-US" dirty="0" err="1">
                <a:latin typeface="Consolas" panose="020B0609020204030204" pitchFamily="49" charset="0"/>
              </a:rPr>
              <a:t>getline</a:t>
            </a:r>
            <a:r>
              <a:rPr lang="en-US" dirty="0">
                <a:latin typeface="Consolas" panose="020B0609020204030204" pitchFamily="49" charset="0"/>
              </a:rPr>
              <a:t>(in, name, </a:t>
            </a:r>
            <a:r>
              <a:rPr lang="en-US" dirty="0">
                <a:solidFill>
                  <a:srgbClr val="FF0000"/>
                </a:solidFill>
                <a:latin typeface="Consolas" panose="020B0609020204030204" pitchFamily="49" charset="0"/>
              </a:rPr>
              <a:t>':'</a:t>
            </a:r>
            <a:r>
              <a:rPr lang="en-US" dirty="0">
                <a:latin typeface="Consolas" panose="020B0609020204030204" pitchFamily="49" charset="0"/>
              </a:rPr>
              <a:t>);</a:t>
            </a:r>
          </a:p>
          <a:p>
            <a:endParaRPr lang="en-US" dirty="0">
              <a:latin typeface="Consolas" panose="020B0609020204030204" pitchFamily="49" charset="0"/>
            </a:endParaRPr>
          </a:p>
          <a:p>
            <a:r>
              <a:rPr lang="en-US" dirty="0">
                <a:latin typeface="Consolas" panose="020B0609020204030204" pitchFamily="49" charset="0"/>
              </a:rPr>
              <a:t>char name[20];</a:t>
            </a:r>
          </a:p>
          <a:p>
            <a:r>
              <a:rPr lang="en-US" dirty="0" err="1">
                <a:latin typeface="Consolas" panose="020B0609020204030204" pitchFamily="49" charset="0"/>
              </a:rPr>
              <a:t>getline</a:t>
            </a:r>
            <a:r>
              <a:rPr lang="en-US" dirty="0">
                <a:latin typeface="Consolas" panose="020B0609020204030204" pitchFamily="49" charset="0"/>
              </a:rPr>
              <a:t>(name, 20, </a:t>
            </a:r>
            <a:r>
              <a:rPr lang="en-US" dirty="0">
                <a:solidFill>
                  <a:srgbClr val="FF0000"/>
                </a:solidFill>
                <a:latin typeface="Consolas" panose="020B0609020204030204" pitchFamily="49" charset="0"/>
              </a:rPr>
              <a:t>':'</a:t>
            </a:r>
            <a:r>
              <a:rPr lang="en-US" dirty="0">
                <a:latin typeface="Consolas" panose="020B0609020204030204" pitchFamily="49" charset="0"/>
              </a:rPr>
              <a:t>);</a:t>
            </a:r>
          </a:p>
        </p:txBody>
      </p:sp>
      <p:sp>
        <p:nvSpPr>
          <p:cNvPr id="4" name="TextBox 3">
            <a:extLst>
              <a:ext uri="{FF2B5EF4-FFF2-40B4-BE49-F238E27FC236}">
                <a16:creationId xmlns:a16="http://schemas.microsoft.com/office/drawing/2014/main" id="{1AD2CA3A-5CC8-8C97-0CBC-7990184A3550}"/>
              </a:ext>
            </a:extLst>
          </p:cNvPr>
          <p:cNvSpPr txBox="1"/>
          <p:nvPr>
            <p:custDataLst>
              <p:tags r:id="rId3"/>
            </p:custDataLst>
          </p:nvPr>
        </p:nvSpPr>
        <p:spPr>
          <a:xfrm>
            <a:off x="6910811" y="4264188"/>
            <a:ext cx="3864864" cy="369332"/>
          </a:xfrm>
          <a:prstGeom prst="rect">
            <a:avLst/>
          </a:prstGeom>
          <a:noFill/>
        </p:spPr>
        <p:txBody>
          <a:bodyPr wrap="square" rtlCol="0">
            <a:spAutoFit/>
          </a:bodyPr>
          <a:lstStyle/>
          <a:p>
            <a:pPr marL="285750" indent="-285750">
              <a:buFont typeface="Arial" panose="020B0604020202020204" pitchFamily="34" charset="0"/>
              <a:buChar char="•"/>
            </a:pPr>
            <a:r>
              <a:rPr lang="en-US" dirty="0" err="1">
                <a:solidFill>
                  <a:schemeClr val="tx1">
                    <a:lumMod val="85000"/>
                    <a:lumOff val="15000"/>
                  </a:schemeClr>
                </a:solidFill>
                <a:latin typeface="Consolas" panose="020B0609020204030204" pitchFamily="49" charset="0"/>
              </a:rPr>
              <a:t>getline</a:t>
            </a:r>
            <a:r>
              <a:rPr lang="en-US" dirty="0">
                <a:solidFill>
                  <a:schemeClr val="tx1">
                    <a:lumMod val="85000"/>
                    <a:lumOff val="15000"/>
                  </a:schemeClr>
                </a:solidFill>
                <a:latin typeface="Consolas" panose="020B0609020204030204" pitchFamily="49" charset="0"/>
              </a:rPr>
              <a:t>(in, name, </a:t>
            </a:r>
            <a:r>
              <a:rPr lang="en-US" dirty="0">
                <a:solidFill>
                  <a:srgbClr val="FF0000"/>
                </a:solidFill>
                <a:latin typeface="Consolas" panose="020B0609020204030204" pitchFamily="49" charset="0"/>
              </a:rPr>
              <a:t>','</a:t>
            </a:r>
            <a:r>
              <a:rPr lang="en-US" dirty="0">
                <a:solidFill>
                  <a:schemeClr val="tx1">
                    <a:lumMod val="85000"/>
                    <a:lumOff val="15000"/>
                  </a:schemeClr>
                </a:solidFill>
                <a:latin typeface="Consolas" panose="020B0609020204030204" pitchFamily="49" charset="0"/>
              </a:rPr>
              <a:t>);</a:t>
            </a:r>
          </a:p>
        </p:txBody>
      </p:sp>
      <p:sp>
        <p:nvSpPr>
          <p:cNvPr id="5" name="TextBox 4">
            <a:extLst>
              <a:ext uri="{FF2B5EF4-FFF2-40B4-BE49-F238E27FC236}">
                <a16:creationId xmlns:a16="http://schemas.microsoft.com/office/drawing/2014/main" id="{B46C85A7-BF17-F6B5-A9FF-C7A2B1200F4B}"/>
              </a:ext>
            </a:extLst>
          </p:cNvPr>
          <p:cNvSpPr txBox="1"/>
          <p:nvPr>
            <p:custDataLst>
              <p:tags r:id="rId4"/>
            </p:custDataLst>
          </p:nvPr>
        </p:nvSpPr>
        <p:spPr>
          <a:xfrm>
            <a:off x="6910811" y="5442495"/>
            <a:ext cx="3864864" cy="369332"/>
          </a:xfrm>
          <a:prstGeom prst="rect">
            <a:avLst/>
          </a:prstGeom>
          <a:noFill/>
        </p:spPr>
        <p:txBody>
          <a:bodyPr wrap="square" rtlCol="0">
            <a:spAutoFit/>
          </a:bodyPr>
          <a:lstStyle/>
          <a:p>
            <a:pPr marL="285750" indent="-285750">
              <a:buFont typeface="Arial" panose="020B0604020202020204" pitchFamily="34" charset="0"/>
              <a:buChar char="•"/>
            </a:pPr>
            <a:r>
              <a:rPr lang="en-US" dirty="0" err="1">
                <a:solidFill>
                  <a:schemeClr val="tx1">
                    <a:lumMod val="85000"/>
                    <a:lumOff val="15000"/>
                  </a:schemeClr>
                </a:solidFill>
                <a:latin typeface="Consolas" panose="020B0609020204030204" pitchFamily="49" charset="0"/>
              </a:rPr>
              <a:t>getline</a:t>
            </a:r>
            <a:r>
              <a:rPr lang="en-US" dirty="0">
                <a:solidFill>
                  <a:schemeClr val="tx1">
                    <a:lumMod val="85000"/>
                    <a:lumOff val="15000"/>
                  </a:schemeClr>
                </a:solidFill>
                <a:latin typeface="Consolas" panose="020B0609020204030204" pitchFamily="49" charset="0"/>
              </a:rPr>
              <a:t>(name, 20, </a:t>
            </a:r>
            <a:r>
              <a:rPr lang="en-US" dirty="0">
                <a:solidFill>
                  <a:srgbClr val="FF0000"/>
                </a:solidFill>
                <a:latin typeface="Consolas" panose="020B0609020204030204" pitchFamily="49" charset="0"/>
              </a:rPr>
              <a:t>','</a:t>
            </a:r>
            <a:r>
              <a:rPr lang="en-US" dirty="0">
                <a:solidFill>
                  <a:schemeClr val="tx1">
                    <a:lumMod val="85000"/>
                    <a:lumOff val="15000"/>
                  </a:schemeClr>
                </a:solidFill>
                <a:latin typeface="Consolas" panose="020B0609020204030204" pitchFamily="49" charset="0"/>
              </a:rPr>
              <a:t>);</a:t>
            </a:r>
          </a:p>
        </p:txBody>
      </p:sp>
    </p:spTree>
    <p:extLst>
      <p:ext uri="{BB962C8B-B14F-4D97-AF65-F5344CB8AC3E}">
        <p14:creationId xmlns:p14="http://schemas.microsoft.com/office/powerpoint/2010/main" val="765106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DUMMYTAG" val="&lt;DummyForForceWrite&gt;&lt;/DummyForForceWrite&gt;"/>
  <p:tag name="HTML_SHAPEINFO" val="&lt;ThreeDShapeInfo&gt;&lt;uuid val=&quot;{1A983C4B-65D9-4749-9131-88AC9ABF605C}&quot;/&gt;&lt;isInvalidForFieldText val=&quot;0&quot;/&gt;&lt;Image&gt;&lt;filename val=&quot;C:\Users\delroy\AppData\Local\Temp\CP1086422025687Session\CPTrustFolder1086422025703\PPTImport1086422068359\data\asimages\{1A983C4B-65D9-4749-9131-88AC9ABF605C}_1.png&quot;/&gt;&lt;left val=&quot;167&quot;/&gt;&lt;top val=&quot;249&quot;/&gt;&lt;width val=&quot;945&quot;/&gt;&lt;height val=&quot;174&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PRESENTER_DUMMYTAG" val="&lt;DummyForForceWrite&gt;&lt;/DummyForForceWrite&gt;"/>
  <p:tag name="HTML_SHAPEINFO" val="&lt;ThreeDShapeInfo&gt;&lt;uuid val=&quot;{628524BD-8B2B-45FA-97FC-E172F0C20567}&quot;/&gt;&lt;isInvalidForFieldText val=&quot;0&quot;/&gt;&lt;Image&gt;&lt;filename val=&quot;C:\Users\delroy\AppData\Local\Temp\CP1086422025687Session\CPTrustFolder1086422025703\PPTImport1086422068359\data\asimages\{628524BD-8B2B-45FA-97FC-E172F0C20567}_1.png&quot;/&gt;&lt;left val=&quot;282&quot;/&gt;&lt;top val=&quot;452&quot;/&gt;&lt;width val=&quot;715&quot;/&gt;&lt;height val=&quot;13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E2E657FD-55FB-4E9F-99C9-97D6F93FAB1C}&quot;/&gt;&lt;isInvalidForFieldText val=&quot;0&quot;/&gt;&lt;Image&gt;&lt;filename val=&quot;C:\Users\delroy\AppData\Local\Temp\CP1086422025687Session\CPTrustFolder1086422025703\PPTImport1086422068359\data\asimages\{E2E657FD-55FB-4E9F-99C9-97D6F93FAB1C}_1.png&quot;/&gt;&lt;left val=&quot;167&quot;/&gt;&lt;top val=&quot;647&quot;/&gt;&lt;width val=&quot;159&quot;/&gt;&lt;height val=&quot;35&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2&quot;/&gt;&lt;lineCharCount val=&quot;12&quot;/&gt;&lt;/TableIndex&gt;&lt;/ShapeTextInfo&gt;"/>
  <p:tag name="HTML_SHAPEINFO" val="&lt;ThreeDShapeInfo&gt;&lt;uuid val=&quot;{4291C7CE-5B49-4334-A17B-4221A54F376A}&quot;/&gt;&lt;isInvalidForFieldText val=&quot;0&quot;/&gt;&lt;Image&gt;&lt;filename val=&quot;C:\Users\delroy\AppData\Local\Temp\CP1086422025687Session\CPTrustFolder1086422025703\PPTImport1086422068359\data\asimages\{4291C7CE-5B49-4334-A17B-4221A54F376A}_2.png&quot;/&gt;&lt;left val=&quot;233&quot;/&gt;&lt;top val=&quot;100&quot;/&gt;&lt;width val=&quot;813&quot;/&gt;&lt;height val=&quot;126&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5&quot;/&gt;&lt;lineCharCount val=&quot;10&quot;/&gt;&lt;lineCharCount val=&quot;1&quot;/&gt;&lt;lineCharCount val=&quot;42&quot;/&gt;&lt;lineCharCount val=&quot;54&quot;/&gt;&lt;/TableIndex&gt;&lt;/ShapeTextInfo&gt;"/>
  <p:tag name="HTML_SHAPEINFO" val="&lt;ThreeDShapeInfo&gt;&lt;uuid val=&quot;{4F4E7339-6D51-4DCB-8AEA-D134B6DE2061}&quot;/&gt;&lt;isInvalidForFieldText val=&quot;0&quot;/&gt;&lt;Image&gt;&lt;filename val=&quot;C:\Users\delroy\AppData\Local\Temp\CP1086422025687Session\CPTrustFolder1086422025703\PPTImport1086422068359\data\asimages\{4F4E7339-6D51-4DCB-8AEA-D134B6DE2061}_2.png&quot;/&gt;&lt;left val=&quot;229&quot;/&gt;&lt;top val=&quot;273&quot;/&gt;&lt;width val=&quot;817&quot;/&gt;&lt;height val=&quot;37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2&quot;/&gt;&lt;lineCharCount val=&quot;8&quot;/&gt;&lt;/TableIndex&gt;&lt;/ShapeTextInfo&gt;"/>
  <p:tag name="HTML_SHAPEINFO" val="&lt;ThreeDShapeInfo&gt;&lt;uuid val=&quot;{065F57ED-D66F-472C-91AF-A0EEB3BB7AE1}&quot;/&gt;&lt;isInvalidForFieldText val=&quot;0&quot;/&gt;&lt;Image&gt;&lt;filename val=&quot;C:\Users\delroy\AppData\Local\Temp\CP1086422025687Session\CPTrustFolder1086422025703\PPTImport1086422068359\data\asimages\{065F57ED-D66F-472C-91AF-A0EEB3BB7AE1}_3.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5&quot;/&gt;&lt;lineCharCount val=&quot;11&quot;/&gt;&lt;lineCharCount val=&quot;1&quot;/&gt;&lt;lineCharCount val=&quot;34&quot;/&gt;&lt;lineCharCount val=&quot;46&quot;/&gt;&lt;lineCharCount val=&quot;1&quot;/&gt;&lt;lineCharCount val=&quot;30&quot;/&gt;&lt;lineCharCount val=&quot;41&quot;/&gt;&lt;/TableIndex&gt;&lt;/ShapeTextInfo&gt;"/>
  <p:tag name="HTML_SHAPEINFO" val="&lt;ThreeDShapeInfo&gt;&lt;uuid val=&quot;{53CA8BF0-51AC-43BC-B86E-91BBC8ADC263}&quot;/&gt;&lt;isInvalidForFieldText val=&quot;0&quot;/&gt;&lt;Image&gt;&lt;filename val=&quot;C:\Users\delroy\AppData\Local\Temp\CP1086422025687Session\CPTrustFolder1086422025703\PPTImport1086422068359\data\asimages\{53CA8BF0-51AC-43BC-B86E-91BBC8ADC263}_3.png&quot;/&gt;&lt;left val=&quot;229&quot;/&gt;&lt;top val=&quot;273&quot;/&gt;&lt;width val=&quot;817&quot;/&gt;&lt;height val=&quot;37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EA451085-1E8B-4D44-9DEA-0A896CC7FBAB}&quot;/&gt;&lt;isInvalidForFieldText val=&quot;0&quot;/&gt;&lt;Image&gt;&lt;filename val=&quot;C:\Users\delroy\AppData\Local\Temp\CP1086422025687Session\CPTrustFolder1086422025703\PPTImport1086422068359\data\asimages\{EA451085-1E8B-4D44-9DEA-0A896CC7FBAB}_4.png&quot;/&gt;&lt;left val=&quot;165&quot;/&gt;&lt;top val=&quot;242&quot;/&gt;&lt;width val=&quot;449&quot;/&gt;&lt;height val=&quot;8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13&quot;/&gt;&lt;lineCharCount val=&quot;29&quot;/&gt;&lt;lineCharCount val=&quot;2&quot;/&gt;&lt;lineCharCount val=&quot;20&quot;/&gt;&lt;lineCharCount val=&quot;28&quot;/&gt;&lt;lineCharCount val=&quot;1&quot;/&gt;&lt;/TableIndex&gt;&lt;/ShapeTextInfo&gt;"/>
  <p:tag name="HTML_SHAPEINFO" val="&lt;ThreeDShapeInfo&gt;&lt;uuid val=&quot;{EBA8702D-26AF-4EE0-B7AB-7ECB395A2D52}&quot;/&gt;&lt;isInvalidForFieldText val=&quot;0&quot;/&gt;&lt;Image&gt;&lt;filename val=&quot;C:\Users\delroy\AppData\Local\Temp\CP1086422025687Session\CPTrustFolder1086422025703\PPTImport1086422068359\data\asimages\{EBA8702D-26AF-4EE0-B7AB-7ECB395A2D52}_4.png&quot;/&gt;&lt;left val=&quot;160&quot;/&gt;&lt;top val=&quot;326&quot;/&gt;&lt;width val=&quot;454&quot;/&gt;&lt;height val=&quot;27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16&quot;/&gt;&lt;lineCharCount val=&quot;33&quot;/&gt;&lt;lineCharCount val=&quot;2&quot;/&gt;&lt;lineCharCount val=&quot;20&quot;/&gt;&lt;lineCharCount val=&quot;28&quot;/&gt;&lt;lineCharCount val=&quot;1&quot;/&gt;&lt;/TableIndex&gt;&lt;/ShapeTextInfo&gt;"/>
  <p:tag name="HTML_SHAPEINFO" val="&lt;ThreeDShapeInfo&gt;&lt;uuid val=&quot;{C8CB6016-64CF-4B83-AE0F-4EB8621CA8B6}&quot;/&gt;&lt;isInvalidForFieldText val=&quot;0&quot;/&gt;&lt;Image&gt;&lt;filename val=&quot;C:\Users\delroy\AppData\Local\Temp\CP1086422025687Session\CPTrustFolder1086422025703\PPTImport1086422068359\data\asimages\{C8CB6016-64CF-4B83-AE0F-4EB8621CA8B6}_4.png&quot;/&gt;&lt;left val=&quot;659&quot;/&gt;&lt;top val=&quot;326&quot;/&gt;&lt;width val=&quot;452&quot;/&gt;&lt;height val=&quot;27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HTML_SHAPEINFO" val="&lt;ThreeDShapeInfo&gt;&lt;uuid val=&quot;{79009624-3643-4864-8B70-9385F180AAEE}&quot;/&gt;&lt;isInvalidForFieldText val=&quot;0&quot;/&gt;&lt;Image&gt;&lt;filename val=&quot;C:\Users\delroy\AppData\Local\Temp\CP1086422025687Session\CPTrustFolder1086422025703\PPTImport1086422068359\data\asimages\{79009624-3643-4864-8B70-9385F180AAEE}_4.png&quot;/&gt;&lt;left val=&quot;664&quot;/&gt;&lt;top val=&quot;242&quot;/&gt;&lt;width val=&quot;449&quot;/&gt;&lt;height val=&quot;8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454F1EB0-4314-4385-8BA7-CEE9D7072B04}&quot;/&gt;&lt;isInvalidForFieldText val=&quot;0&quot;/&gt;&lt;Image&gt;&lt;filename val=&quot;C:\Users\delroy\AppData\Local\Temp\CP1086422025687Session\CPTrustFolder1086422025703\PPTImport1086422068359\data\asimages\{454F1EB0-4314-4385-8BA7-CEE9D7072B04}_4.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B3F0EBA9-93B4-41F2-8782-DC406175AF1B}&quot;/&gt;&lt;isInvalidForFieldText val=&quot;0&quot;/&gt;&lt;Image&gt;&lt;filename val=&quot;C:\Users\delroy\AppData\Local\Temp\CP1086422025687Session\CPTrustFolder1086422025703\PPTImport1086422068359\data\asimages\{B3F0EBA9-93B4-41F2-8782-DC406175AF1B}_5.png&quot;/&gt;&lt;left val=&quot;165&quot;/&gt;&lt;top val=&quot;242&quot;/&gt;&lt;width val=&quot;449&quot;/&gt;&lt;height val=&quot;8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3&quot;/&gt;&lt;lineCharCount val=&quot;22&quot;/&gt;&lt;lineCharCount val=&quot;26&quot;/&gt;&lt;lineCharCount val=&quot;2&quot;/&gt;&lt;lineCharCount val=&quot;20&quot;/&gt;&lt;lineCharCount val=&quot;26&quot;/&gt;&lt;lineCharCount val=&quot;26&quot;/&gt;&lt;lineCharCount val=&quot;1&quot;/&gt;&lt;/TableIndex&gt;&lt;/ShapeTextInfo&gt;"/>
  <p:tag name="HTML_SHAPEINFO" val="&lt;ThreeDShapeInfo&gt;&lt;uuid val=&quot;{8A85506C-2585-480E-B549-949CC07EADB8}&quot;/&gt;&lt;isInvalidForFieldText val=&quot;0&quot;/&gt;&lt;Image&gt;&lt;filename val=&quot;C:\Users\delroy\AppData\Local\Temp\CP1086422025687Session\CPTrustFolder1086422025703\PPTImport1086422068359\data\asimages\{8A85506C-2585-480E-B549-949CC07EADB8}_5.png&quot;/&gt;&lt;left val=&quot;160&quot;/&gt;&lt;top val=&quot;326&quot;/&gt;&lt;width val=&quot;454&quot;/&gt;&lt;height val=&quot;27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6&quot;/&gt;&lt;lineCharCount val=&quot;26&quot;/&gt;&lt;lineCharCount val=&quot;25&quot;/&gt;&lt;lineCharCount val=&quot;2&quot;/&gt;&lt;lineCharCount val=&quot;20&quot;/&gt;&lt;lineCharCount val=&quot;26&quot;/&gt;&lt;lineCharCount val=&quot;30&quot;/&gt;&lt;lineCharCount val=&quot;1&quot;/&gt;&lt;/TableIndex&gt;&lt;/ShapeTextInfo&gt;"/>
  <p:tag name="HTML_SHAPEINFO" val="&lt;ThreeDShapeInfo&gt;&lt;uuid val=&quot;{B869F525-C3DC-4AF0-AC3A-BEA19FB61522}&quot;/&gt;&lt;isInvalidForFieldText val=&quot;0&quot;/&gt;&lt;Image&gt;&lt;filename val=&quot;C:\Users\delroy\AppData\Local\Temp\CP1086422025687Session\CPTrustFolder1086422025703\PPTImport1086422068359\data\asimages\{B869F525-C3DC-4AF0-AC3A-BEA19FB61522}_5.png&quot;/&gt;&lt;left val=&quot;659&quot;/&gt;&lt;top val=&quot;326&quot;/&gt;&lt;width val=&quot;452&quot;/&gt;&lt;height val=&quot;27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HTML_SHAPEINFO" val="&lt;ThreeDShapeInfo&gt;&lt;uuid val=&quot;{25B141A6-F131-497E-B8B8-317BFE293106}&quot;/&gt;&lt;isInvalidForFieldText val=&quot;0&quot;/&gt;&lt;Image&gt;&lt;filename val=&quot;C:\Users\delroy\AppData\Local\Temp\CP1086422025687Session\CPTrustFolder1086422025703\PPTImport1086422068359\data\asimages\{25B141A6-F131-497E-B8B8-317BFE293106}_5.png&quot;/&gt;&lt;left val=&quot;664&quot;/&gt;&lt;top val=&quot;242&quot;/&gt;&lt;width val=&quot;449&quot;/&gt;&lt;height val=&quot;8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1&quot;/&gt;&lt;/TableIndex&gt;&lt;/ShapeTextInfo&gt;"/>
  <p:tag name="HTML_SHAPEINFO" val="&lt;ThreeDShapeInfo&gt;&lt;uuid val=&quot;{99872DEC-7DF3-4F2E-8943-2ABC51B93493}&quot;/&gt;&lt;isInvalidForFieldText val=&quot;0&quot;/&gt;&lt;Image&gt;&lt;filename val=&quot;C:\Users\delroy\AppData\Local\Temp\CP1086422025687Session\CPTrustFolder1086422025703\PPTImport1086422068359\data\asimages\{99872DEC-7DF3-4F2E-8943-2ABC51B93493}_5.png&quot;/&gt;&lt;left val=&quot;233&quot;/&gt;&lt;top val=&quot;100&quot;/&gt;&lt;width val=&quot;813&quot;/&gt;&lt;height val=&quot;12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27D1A742-B664-41CC-A336-FDBB1F5BAD42}&quot;/&gt;&lt;isInvalidForFieldText val=&quot;0&quot;/&gt;&lt;Image&gt;&lt;filename val=&quot;C:\Users\delroy\AppData\Local\Temp\CP1086422025687Session\CPTrustFolder1086422025703\PPTImport1086422068359\data\asimages\{27D1A742-B664-41CC-A336-FDBB1F5BAD42}_6.png&quot;/&gt;&lt;left val=&quot;165&quot;/&gt;&lt;top val=&quot;242&quot;/&gt;&lt;width val=&quot;449&quot;/&gt;&lt;height val=&quot;8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3&quot;/&gt;&lt;lineCharCount val=&quot;22&quot;/&gt;&lt;lineCharCount val=&quot;21&quot;/&gt;&lt;lineCharCount val=&quot;2&quot;/&gt;&lt;lineCharCount val=&quot;20&quot;/&gt;&lt;lineCharCount val=&quot;26&quot;/&gt;&lt;lineCharCount val=&quot;26&quot;/&gt;&lt;lineCharCount val=&quot;1&quot;/&gt;&lt;/TableIndex&gt;&lt;/ShapeTextInfo&gt;"/>
  <p:tag name="HTML_SHAPEINFO" val="&lt;ThreeDShapeInfo&gt;&lt;uuid val=&quot;{B6A3869A-A910-45EA-9645-70E3E66E2A02}&quot;/&gt;&lt;isInvalidForFieldText val=&quot;0&quot;/&gt;&lt;Image&gt;&lt;filename val=&quot;C:\Users\delroy\AppData\Local\Temp\CP1086422025687Session\CPTrustFolder1086422025703\PPTImport1086422068359\data\asimages\{B6A3869A-A910-45EA-9645-70E3E66E2A02}_6.png&quot;/&gt;&lt;left val=&quot;160&quot;/&gt;&lt;top val=&quot;326&quot;/&gt;&lt;width val=&quot;454&quot;/&gt;&lt;height val=&quot;27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6&quot;/&gt;&lt;lineCharCount val=&quot;26&quot;/&gt;&lt;lineCharCount val=&quot;21&quot;/&gt;&lt;lineCharCount val=&quot;2&quot;/&gt;&lt;lineCharCount val=&quot;20&quot;/&gt;&lt;lineCharCount val=&quot;26&quot;/&gt;&lt;lineCharCount val=&quot;30&quot;/&gt;&lt;lineCharCount val=&quot;1&quot;/&gt;&lt;/TableIndex&gt;&lt;/ShapeTextInfo&gt;"/>
  <p:tag name="HTML_SHAPEINFO" val="&lt;ThreeDShapeInfo&gt;&lt;uuid val=&quot;{48FDA53D-CABC-41A7-909A-EF0537C58E0D}&quot;/&gt;&lt;isInvalidForFieldText val=&quot;0&quot;/&gt;&lt;Image&gt;&lt;filename val=&quot;C:\Users\delroy\AppData\Local\Temp\CP1086422025687Session\CPTrustFolder1086422025703\PPTImport1086422068359\data\asimages\{48FDA53D-CABC-41A7-909A-EF0537C58E0D}_6.png&quot;/&gt;&lt;left val=&quot;659&quot;/&gt;&lt;top val=&quot;326&quot;/&gt;&lt;width val=&quot;452&quot;/&gt;&lt;height val=&quot;27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HTML_SHAPEINFO" val="&lt;ThreeDShapeInfo&gt;&lt;uuid val=&quot;{4A192AC2-9B86-4944-B469-E14F406E0F14}&quot;/&gt;&lt;isInvalidForFieldText val=&quot;0&quot;/&gt;&lt;Image&gt;&lt;filename val=&quot;C:\Users\delroy\AppData\Local\Temp\CP1086422025687Session\CPTrustFolder1086422025703\PPTImport1086422068359\data\asimages\{4A192AC2-9B86-4944-B469-E14F406E0F14}_6.png&quot;/&gt;&lt;left val=&quot;664&quot;/&gt;&lt;top val=&quot;242&quot;/&gt;&lt;width val=&quot;449&quot;/&gt;&lt;height val=&quot;8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4&quot;/&gt;&lt;/TableIndex&gt;&lt;/ShapeTextInfo&gt;"/>
  <p:tag name="HTML_SHAPEINFO" val="&lt;ThreeDShapeInfo&gt;&lt;uuid val=&quot;{84B6FCD1-0DEA-40EB-A899-734C15E2EDD5}&quot;/&gt;&lt;isInvalidForFieldText val=&quot;0&quot;/&gt;&lt;Image&gt;&lt;filename val=&quot;C:\Users\delroy\AppData\Local\Temp\CP1086422025687Session\CPTrustFolder1086422025703\PPTImport1086422068359\data\asimages\{84B6FCD1-0DEA-40EB-A899-734C15E2EDD5}_6.png&quot;/&gt;&lt;left val=&quot;233&quot;/&gt;&lt;top val=&quot;100&quot;/&gt;&lt;width val=&quot;813&quot;/&gt;&lt;height val=&quot;126&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5&quot;/&gt;&lt;/TableIndex&gt;&lt;/ShapeTextInfo&gt;"/>
  <p:tag name="HTML_SHAPEINFO" val="&lt;ThreeDShapeInfo&gt;&lt;uuid val=&quot;{4BB3467B-3CFD-47F8-8A15-BC452770A751}&quot;/&gt;&lt;isInvalidForFieldText val=&quot;0&quot;/&gt;&lt;Image&gt;&lt;filename val=&quot;C:\Users\delroy\AppData\Local\Temp\CP1086422025687Session\CPTrustFolder1086422025703\PPTImport1086422068359\data\asimages\{4BB3467B-3CFD-47F8-8A15-BC452770A751}_7.png&quot;/&gt;&lt;left val=&quot;233&quot;/&gt;&lt;top val=&quot;100&quot;/&gt;&lt;width val=&quot;813&quot;/&gt;&lt;height val=&quot;126&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6&quot;/&gt;&lt;lineCharCount val=&quot;36&quot;/&gt;&lt;lineCharCount val=&quot;1&quot;/&gt;&lt;lineCharCount val=&quot;13&quot;/&gt;&lt;lineCharCount val=&quot;24&quot;/&gt;&lt;lineCharCount val=&quot;1&quot;/&gt;&lt;lineCharCount val=&quot;15&quot;/&gt;&lt;lineCharCount val=&quot;23&quot;/&gt;&lt;/TableIndex&gt;&lt;/ShapeTextInfo&gt;"/>
  <p:tag name="HTML_SHAPEINFO" val="&lt;ThreeDShapeInfo&gt;&lt;uuid val=&quot;{A39380F8-073B-433F-9B07-156DDB01CD1D}&quot;/&gt;&lt;isInvalidForFieldText val=&quot;0&quot;/&gt;&lt;Image&gt;&lt;filename val=&quot;C:\Users\delroy\AppData\Local\Temp\CP1086422025687Session\CPTrustFolder1086422025703\PPTImport1086422068359\data\asimages\{A39380F8-073B-433F-9B07-156DDB01CD1D}_7.png&quot;/&gt;&lt;left val=&quot;229&quot;/&gt;&lt;top val=&quot;273&quot;/&gt;&lt;width val=&quot;603&quot;/&gt;&lt;height val=&quot;387&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A5F30F09-0F05-4093-9C96-BCDD1D2471D5}&quot;/&gt;&lt;isInvalidForFieldText val=&quot;0&quot;/&gt;&lt;Image&gt;&lt;filename val=&quot;C:\Users\delroy\AppData\Local\Temp\CP1086422025687Session\CPTrustFolder1086422025703\PPTImport1086422068359\data\asimages\{A5F30F09-0F05-4093-9C96-BCDD1D2471D5}_7.png&quot;/&gt;&lt;left val=&quot;720&quot;/&gt;&lt;top val=&quot;444&quot;/&gt;&lt;width val=&quot;411&quot;/&gt;&lt;height val=&quot;52&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B55DC7EC-8232-4837-8E63-6877467E6049}&quot;/&gt;&lt;isInvalidForFieldText val=&quot;0&quot;/&gt;&lt;Image&gt;&lt;filename val=&quot;C:\Users\delroy\AppData\Local\Temp\CP1086422025687Session\CPTrustFolder1086422025703\PPTImport1086422068359\data\asimages\{B55DC7EC-8232-4837-8E63-6877467E6049}_7.png&quot;/&gt;&lt;left val=&quot;720&quot;/&gt;&lt;top val=&quot;568&quot;/&gt;&lt;width val=&quot;411&quot;/&gt;&lt;height val=&quot;52&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246</TotalTime>
  <Words>1004</Words>
  <Application>Microsoft Office PowerPoint</Application>
  <PresentationFormat>Widescreen</PresentationFormat>
  <Paragraphs>99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Consolas</vt:lpstr>
      <vt:lpstr>Gill Sans MT</vt:lpstr>
      <vt:lpstr>Parcel</vt:lpstr>
      <vt:lpstr>Line I/O</vt:lpstr>
      <vt:lpstr>Line input functions: string class</vt:lpstr>
      <vt:lpstr>Line input functions: C-string</vt:lpstr>
      <vt:lpstr>Single read patterns</vt:lpstr>
      <vt:lpstr>Two-read patterns: line length</vt:lpstr>
      <vt:lpstr>two-Read patterns: eof() function</vt:lpstr>
      <vt:lpstr>delimited input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 I/O</dc:title>
  <dc:creator>Delroy Brinkerhoff</dc:creator>
  <cp:lastModifiedBy>delroy</cp:lastModifiedBy>
  <cp:revision>18</cp:revision>
  <dcterms:created xsi:type="dcterms:W3CDTF">2016-07-13T22:03:45Z</dcterms:created>
  <dcterms:modified xsi:type="dcterms:W3CDTF">2025-06-21T13:11:30Z</dcterms:modified>
</cp:coreProperties>
</file>