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heme/theme3.xml" ContentType="application/vnd.openxmlformats-officedocument.them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1.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2.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3.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5.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9"/>
  </p:notesMasterIdLst>
  <p:sldIdLst>
    <p:sldId id="256" r:id="rId3"/>
    <p:sldId id="260" r:id="rId4"/>
    <p:sldId id="258" r:id="rId5"/>
    <p:sldId id="259" r:id="rId6"/>
    <p:sldId id="264"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184" autoAdjust="0"/>
  </p:normalViewPr>
  <p:slideViewPr>
    <p:cSldViewPr snapToGrid="0">
      <p:cViewPr varScale="1">
        <p:scale>
          <a:sx n="105" d="100"/>
          <a:sy n="105" d="100"/>
        </p:scale>
        <p:origin x="79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38663D-BEB8-4E59-AAD0-075FB413EEAE}" type="datetimeFigureOut">
              <a:rPr lang="en-US" smtClean="0"/>
              <a:t>6/22/2025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B20991-E773-4E8D-8F80-4224C726339A}" type="slidenum">
              <a:rPr lang="en-US" smtClean="0"/>
              <a:t>‹#›</a:t>
            </a:fld>
            <a:endParaRPr lang="en-US"/>
          </a:p>
        </p:txBody>
      </p:sp>
    </p:spTree>
    <p:extLst>
      <p:ext uri="{BB962C8B-B14F-4D97-AF65-F5344CB8AC3E}">
        <p14:creationId xmlns:p14="http://schemas.microsoft.com/office/powerpoint/2010/main" val="731796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C++ program modeling a Rolodex, a simple card organizer, demonstrates how to read and parse lines from a file. Emphasizing the reading and parsing operations, the program limits “processing” to formatting the data as a table.</a:t>
            </a:r>
          </a:p>
          <a:p>
            <a:endParaRPr lang="en-US" dirty="0"/>
          </a:p>
        </p:txBody>
      </p:sp>
      <p:sp>
        <p:nvSpPr>
          <p:cNvPr id="4" name="Slide Number Placeholder 3"/>
          <p:cNvSpPr>
            <a:spLocks noGrp="1"/>
          </p:cNvSpPr>
          <p:nvPr>
            <p:ph type="sldNum" sz="quarter" idx="5"/>
          </p:nvPr>
        </p:nvSpPr>
        <p:spPr/>
        <p:txBody>
          <a:bodyPr/>
          <a:lstStyle/>
          <a:p>
            <a:fld id="{E4B20991-E773-4E8D-8F80-4224C726339A}" type="slidenum">
              <a:rPr lang="en-US" smtClean="0"/>
              <a:t>1</a:t>
            </a:fld>
            <a:endParaRPr lang="en-US"/>
          </a:p>
        </p:txBody>
      </p:sp>
    </p:spTree>
    <p:extLst>
      <p:ext uri="{BB962C8B-B14F-4D97-AF65-F5344CB8AC3E}">
        <p14:creationId xmlns:p14="http://schemas.microsoft.com/office/powerpoint/2010/main" val="3930533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Rolodex consists of cards attached to a rotating axle at their bottom edge. Each card contains contact information about an individual or company. The Rolodex programs represent each card by one line in a text file.</a:t>
            </a:r>
          </a:p>
          <a:p>
            <a:endParaRPr lang="en-US" dirty="0"/>
          </a:p>
        </p:txBody>
      </p:sp>
      <p:sp>
        <p:nvSpPr>
          <p:cNvPr id="4" name="Slide Number Placeholder 3"/>
          <p:cNvSpPr>
            <a:spLocks noGrp="1"/>
          </p:cNvSpPr>
          <p:nvPr>
            <p:ph type="sldNum" sz="quarter" idx="5"/>
          </p:nvPr>
        </p:nvSpPr>
        <p:spPr/>
        <p:txBody>
          <a:bodyPr/>
          <a:lstStyle/>
          <a:p>
            <a:fld id="{E4B20991-E773-4E8D-8F80-4224C726339A}" type="slidenum">
              <a:rPr lang="en-US" smtClean="0"/>
              <a:t>2</a:t>
            </a:fld>
            <a:endParaRPr lang="en-US"/>
          </a:p>
        </p:txBody>
      </p:sp>
    </p:spTree>
    <p:extLst>
      <p:ext uri="{BB962C8B-B14F-4D97-AF65-F5344CB8AC3E}">
        <p14:creationId xmlns:p14="http://schemas.microsoft.com/office/powerpoint/2010/main" val="3674998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Delimiters partition each line into three distinct fields: a name, address, and phone number. Following a common POSIX tradition, the programs use a colon character to delimit or separate the fields and a newline to terminate each line. The “</a:t>
            </a:r>
            <a:r>
              <a:rPr lang="en-US" sz="1200" kern="1200" dirty="0" err="1">
                <a:solidFill>
                  <a:schemeClr val="tx1"/>
                </a:solidFill>
                <a:effectLst/>
                <a:latin typeface="+mn-lt"/>
                <a:ea typeface="+mn-ea"/>
                <a:cs typeface="+mn-cs"/>
              </a:rPr>
              <a:t>getline</a:t>
            </a:r>
            <a:r>
              <a:rPr lang="en-US" sz="1200" kern="1200" dirty="0">
                <a:solidFill>
                  <a:schemeClr val="tx1"/>
                </a:solidFill>
                <a:effectLst/>
                <a:latin typeface="+mn-lt"/>
                <a:ea typeface="+mn-ea"/>
                <a:cs typeface="+mn-cs"/>
              </a:rPr>
              <a:t>” functions include all non-delimiter characters in one of the fields, precluding colons in any field data and spaces surrounding the delimiters.</a:t>
            </a:r>
          </a:p>
          <a:p>
            <a:endParaRPr lang="en-US" dirty="0"/>
          </a:p>
        </p:txBody>
      </p:sp>
      <p:sp>
        <p:nvSpPr>
          <p:cNvPr id="4" name="Slide Number Placeholder 3"/>
          <p:cNvSpPr>
            <a:spLocks noGrp="1"/>
          </p:cNvSpPr>
          <p:nvPr>
            <p:ph type="sldNum" sz="quarter" idx="5"/>
          </p:nvPr>
        </p:nvSpPr>
        <p:spPr/>
        <p:txBody>
          <a:bodyPr/>
          <a:lstStyle/>
          <a:p>
            <a:fld id="{E4B20991-E773-4E8D-8F80-4224C726339A}" type="slidenum">
              <a:rPr lang="en-US" smtClean="0"/>
              <a:t>3</a:t>
            </a:fld>
            <a:endParaRPr lang="en-US"/>
          </a:p>
        </p:txBody>
      </p:sp>
    </p:spTree>
    <p:extLst>
      <p:ext uri="{BB962C8B-B14F-4D97-AF65-F5344CB8AC3E}">
        <p14:creationId xmlns:p14="http://schemas.microsoft.com/office/powerpoint/2010/main" val="1834899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Once the fields are separated into different variables, formatting them individually is straightforward.</a:t>
            </a:r>
          </a:p>
          <a:p>
            <a:endParaRPr lang="en-US" dirty="0"/>
          </a:p>
        </p:txBody>
      </p:sp>
      <p:sp>
        <p:nvSpPr>
          <p:cNvPr id="4" name="Slide Number Placeholder 3"/>
          <p:cNvSpPr>
            <a:spLocks noGrp="1"/>
          </p:cNvSpPr>
          <p:nvPr>
            <p:ph type="sldNum" sz="quarter" idx="5"/>
          </p:nvPr>
        </p:nvSpPr>
        <p:spPr/>
        <p:txBody>
          <a:bodyPr/>
          <a:lstStyle/>
          <a:p>
            <a:fld id="{E4B20991-E773-4E8D-8F80-4224C726339A}" type="slidenum">
              <a:rPr lang="en-US" smtClean="0"/>
              <a:t>4</a:t>
            </a:fld>
            <a:endParaRPr lang="en-US"/>
          </a:p>
        </p:txBody>
      </p:sp>
    </p:spTree>
    <p:extLst>
      <p:ext uri="{BB962C8B-B14F-4D97-AF65-F5344CB8AC3E}">
        <p14:creationId xmlns:p14="http://schemas.microsoft.com/office/powerpoint/2010/main" val="4059529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18E000-C792-3202-18A3-4FE3FA0DA1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B69DB9-AE45-1F9E-3034-EF5557EFC5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1EAAA9-6DC1-BB62-BA66-F371836E2073}"/>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string version of the program defines three string variables, one for each field. The “</a:t>
            </a:r>
            <a:r>
              <a:rPr lang="en-US" sz="1200" kern="1200" dirty="0" err="1">
                <a:solidFill>
                  <a:schemeClr val="tx1"/>
                </a:solidFill>
                <a:effectLst/>
                <a:latin typeface="+mn-lt"/>
                <a:ea typeface="+mn-ea"/>
                <a:cs typeface="+mn-cs"/>
              </a:rPr>
              <a:t>getline</a:t>
            </a:r>
            <a:r>
              <a:rPr lang="en-US" sz="1200" kern="1200" dirty="0">
                <a:solidFill>
                  <a:schemeClr val="tx1"/>
                </a:solidFill>
                <a:effectLst/>
                <a:latin typeface="+mn-lt"/>
                <a:ea typeface="+mn-ea"/>
                <a:cs typeface="+mn-cs"/>
              </a:rPr>
              <a:t>” functions read the fields up to the delimiter character. They remove the delimiter from the input stream but discard it rather than save it with the field data. The last read operation, extracting the phone number from the input stream, can specify the newline character as the delimiter or use the two-parameter version, defaulting to the newline as the line terminator.</a:t>
            </a:r>
          </a:p>
          <a:p>
            <a:endParaRPr lang="en-US" dirty="0"/>
          </a:p>
        </p:txBody>
      </p:sp>
      <p:sp>
        <p:nvSpPr>
          <p:cNvPr id="4" name="Slide Number Placeholder 3">
            <a:extLst>
              <a:ext uri="{FF2B5EF4-FFF2-40B4-BE49-F238E27FC236}">
                <a16:creationId xmlns:a16="http://schemas.microsoft.com/office/drawing/2014/main" id="{8AA0BB2C-6A1B-2A6F-0005-4CA2C094095A}"/>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9A525FC-1F9F-4476-B375-33DB092CB1D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1609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C-string version of the program is logically equivalent to the string version. It replaces the string variables with C-strings implemented as character arrays of various lengths and the string “</a:t>
            </a:r>
            <a:r>
              <a:rPr lang="en-US" sz="1200" kern="1200" dirty="0" err="1">
                <a:solidFill>
                  <a:schemeClr val="tx1"/>
                </a:solidFill>
                <a:effectLst/>
                <a:latin typeface="+mn-lt"/>
                <a:ea typeface="+mn-ea"/>
                <a:cs typeface="+mn-cs"/>
              </a:rPr>
              <a:t>getline</a:t>
            </a:r>
            <a:r>
              <a:rPr lang="en-US" sz="1200" kern="1200" dirty="0">
                <a:solidFill>
                  <a:schemeClr val="tx1"/>
                </a:solidFill>
                <a:effectLst/>
                <a:latin typeface="+mn-lt"/>
                <a:ea typeface="+mn-ea"/>
                <a:cs typeface="+mn-cs"/>
              </a:rPr>
              <a:t>” function with the C-string version. The second parameter of the C-string “</a:t>
            </a:r>
            <a:r>
              <a:rPr lang="en-US" sz="1200" kern="1200" dirty="0" err="1">
                <a:solidFill>
                  <a:schemeClr val="tx1"/>
                </a:solidFill>
                <a:effectLst/>
                <a:latin typeface="+mn-lt"/>
                <a:ea typeface="+mn-ea"/>
                <a:cs typeface="+mn-cs"/>
              </a:rPr>
              <a:t>getline</a:t>
            </a:r>
            <a:r>
              <a:rPr lang="en-US" sz="1200" kern="1200" dirty="0">
                <a:solidFill>
                  <a:schemeClr val="tx1"/>
                </a:solidFill>
                <a:effectLst/>
                <a:latin typeface="+mn-lt"/>
                <a:ea typeface="+mn-ea"/>
                <a:cs typeface="+mn-cs"/>
              </a:rPr>
              <a:t>” function is the defined length of the C-string array. The function reads at most one less character than this value, leaving one space for the null-termination character.</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9A525FC-1F9F-4476-B375-33DB092CB1D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22723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slideMaster" Target="../slideMasters/slideMaster2.xml"/><Relationship Id="rId5" Type="http://schemas.openxmlformats.org/officeDocument/2006/relationships/tags" Target="../tags/tag25.xml"/><Relationship Id="rId4" Type="http://schemas.openxmlformats.org/officeDocument/2006/relationships/tags" Target="../tags/tag24.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slideMaster" Target="../slideMasters/slideMaster2.xml"/><Relationship Id="rId5" Type="http://schemas.openxmlformats.org/officeDocument/2006/relationships/tags" Target="../tags/tag30.xml"/><Relationship Id="rId4" Type="http://schemas.openxmlformats.org/officeDocument/2006/relationships/tags" Target="../tags/tag29.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8" Type="http://schemas.openxmlformats.org/officeDocument/2006/relationships/tags" Target="../tags/tag38.xml"/><Relationship Id="rId3" Type="http://schemas.openxmlformats.org/officeDocument/2006/relationships/tags" Target="../tags/tag33.xml"/><Relationship Id="rId7" Type="http://schemas.openxmlformats.org/officeDocument/2006/relationships/tags" Target="../tags/tag37.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tags" Target="../tags/tag36.xml"/><Relationship Id="rId5" Type="http://schemas.openxmlformats.org/officeDocument/2006/relationships/tags" Target="../tags/tag35.xml"/><Relationship Id="rId4" Type="http://schemas.openxmlformats.org/officeDocument/2006/relationships/tags" Target="../tags/tag34.xml"/><Relationship Id="rId9"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6/22/2025</a:t>
            </a:fld>
            <a:endParaRPr lang="en-US"/>
          </a:p>
        </p:txBody>
      </p:sp>
      <p:sp>
        <p:nvSpPr>
          <p:cNvPr id="8" name="Footer Placeholder 7"/>
          <p:cNvSpPr>
            <a:spLocks noGrp="1"/>
          </p:cNvSpPr>
          <p:nvPr>
            <p:ph type="ftr" sz="quarter" idx="11"/>
            <p:custDataLst>
              <p:tags r:id="rId4"/>
            </p:custDataLst>
          </p:nvPr>
        </p:nvSpPr>
        <p:spPr/>
        <p:txBody>
          <a:bodyPr/>
          <a:lstStyle/>
          <a:p>
            <a:endParaRPr lang="en-US"/>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6/22/2025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6/22/2025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4218505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6/22/2025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52574817"/>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6/22/2025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542165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6/22/2025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34888226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40FB4B4-2185-4162-9846-7C5876CD7D32}" type="datetimeFigureOut">
              <a:rPr lang="en-US" smtClean="0"/>
              <a:t>6/22/2025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502396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custDataLst>
              <p:tags r:id="rId1"/>
            </p:custDataLst>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custDataLst>
              <p:tags r:id="rId2"/>
            </p:custDataLst>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custDataLst>
              <p:tags r:id="rId3"/>
            </p:custDataLst>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custDataLst>
              <p:tags r:id="rId4"/>
            </p:custDataLst>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custDataLst>
              <p:tags r:id="rId5"/>
            </p:custDataLst>
          </p:nvPr>
        </p:nvSpPr>
        <p:spPr/>
        <p:txBody>
          <a:bodyPr/>
          <a:lstStyle/>
          <a:p>
            <a:fld id="{B40FB4B4-2185-4162-9846-7C5876CD7D32}" type="datetimeFigureOut">
              <a:rPr lang="en-US" smtClean="0"/>
              <a:t>6/22/2025</a:t>
            </a:fld>
            <a:endParaRPr lang="en-US" dirty="0"/>
          </a:p>
        </p:txBody>
      </p:sp>
      <p:sp>
        <p:nvSpPr>
          <p:cNvPr id="8" name="Footer Placeholder 7"/>
          <p:cNvSpPr>
            <a:spLocks noGrp="1"/>
          </p:cNvSpPr>
          <p:nvPr>
            <p:ph type="ftr" sz="quarter" idx="11"/>
            <p:custDataLst>
              <p:tags r:id="rId6"/>
            </p:custDataLst>
          </p:nvPr>
        </p:nvSpPr>
        <p:spPr/>
        <p:txBody>
          <a:bodyPr/>
          <a:lstStyle/>
          <a:p>
            <a:endParaRPr lang="en-US" dirty="0"/>
          </a:p>
        </p:txBody>
      </p:sp>
      <p:sp>
        <p:nvSpPr>
          <p:cNvPr id="9" name="Slide Number Placeholder 8"/>
          <p:cNvSpPr>
            <a:spLocks noGrp="1"/>
          </p:cNvSpPr>
          <p:nvPr>
            <p:ph type="sldNum" sz="quarter" idx="12"/>
            <p:custDataLst>
              <p:tags r:id="rId7"/>
            </p:custDataLst>
          </p:nvPr>
        </p:nvSpPr>
        <p:spPr/>
        <p:txBody>
          <a:bodyPr/>
          <a:lstStyle/>
          <a:p>
            <a:fld id="{BD0C1318-927F-4BC9-B599-DD0BEB3764AB}" type="slidenum">
              <a:rPr lang="en-US" smtClean="0"/>
              <a:t>‹#›</a:t>
            </a:fld>
            <a:endParaRPr lang="en-US" dirty="0"/>
          </a:p>
        </p:txBody>
      </p:sp>
      <p:sp>
        <p:nvSpPr>
          <p:cNvPr id="10" name="Title 9"/>
          <p:cNvSpPr>
            <a:spLocks noGrp="1"/>
          </p:cNvSpPr>
          <p:nvPr>
            <p:ph type="title"/>
            <p:custDataLst>
              <p:tags r:id="rId8"/>
            </p:custDataLst>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9517875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6/22/2025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3652241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6/22/2025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1380527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6/22/2025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59989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6/22/2025</a:t>
            </a:fld>
            <a:endParaRPr lang="en-US"/>
          </a:p>
        </p:txBody>
      </p:sp>
      <p:sp>
        <p:nvSpPr>
          <p:cNvPr id="8" name="Footer Placeholder 7"/>
          <p:cNvSpPr>
            <a:spLocks noGrp="1"/>
          </p:cNvSpPr>
          <p:nvPr>
            <p:ph type="ftr" sz="quarter" idx="11"/>
            <p:custDataLst>
              <p:tags r:id="rId4"/>
            </p:custDataLst>
          </p:nvPr>
        </p:nvSpPr>
        <p:spPr/>
        <p:txBody>
          <a:bodyPr/>
          <a:lstStyle/>
          <a:p>
            <a:endParaRPr lang="en-US"/>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2863047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6/22/2025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2505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6/22/2025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884988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6/22/2025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324053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6/22/2025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40FB4B4-2185-4162-9846-7C5876CD7D32}" type="datetimeFigureOut">
              <a:rPr lang="en-US" smtClean="0"/>
              <a:t>6/22/2025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6/22/2025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6/22/2025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6/22/2025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6/22/2025</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6/22/2025</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16.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tags" Target="../tags/tag20.xml"/><Relationship Id="rId2" Type="http://schemas.openxmlformats.org/officeDocument/2006/relationships/slideLayout" Target="../slideLayouts/slideLayout13.xml"/><Relationship Id="rId16" Type="http://schemas.openxmlformats.org/officeDocument/2006/relationships/tags" Target="../tags/tag19.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18.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6/22/2025</a:t>
            </a:fld>
            <a:endParaRPr lang="en-US"/>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6/22/2025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1683322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 Id="rId5" Type="http://schemas.openxmlformats.org/officeDocument/2006/relationships/image" Target="../media/image1.jpg"/><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Rolodex problem</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Modeling a physical device with a C++ program</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F9E2-ED2C-640D-CC2B-5BD01603285D}"/>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A Rolodex</a:t>
            </a:r>
          </a:p>
        </p:txBody>
      </p:sp>
      <p:pic>
        <p:nvPicPr>
          <p:cNvPr id="5" name="Content Placeholder 4">
            <a:extLst>
              <a:ext uri="{FF2B5EF4-FFF2-40B4-BE49-F238E27FC236}">
                <a16:creationId xmlns:a16="http://schemas.microsoft.com/office/drawing/2014/main" id="{0488A958-7071-DCE5-99DD-2CBF7406AD7E}"/>
              </a:ext>
            </a:extLst>
          </p:cNvPr>
          <p:cNvPicPr>
            <a:picLocks noGrp="1" noChangeAspect="1"/>
          </p:cNvPicPr>
          <p:nvPr>
            <p:ph idx="1"/>
          </p:nvPr>
        </p:nvPicPr>
        <p:blipFill>
          <a:blip r:embed="rId5">
            <a:extLst>
              <a:ext uri="{28A0092B-C50C-407E-A947-70E740481C1C}">
                <a14:useLocalDpi xmlns:a14="http://schemas.microsoft.com/office/drawing/2010/main" val="0"/>
              </a:ext>
            </a:extLst>
          </a:blip>
          <a:stretch>
            <a:fillRect/>
          </a:stretch>
        </p:blipFill>
        <p:spPr>
          <a:xfrm>
            <a:off x="4028017" y="2519553"/>
            <a:ext cx="4135966" cy="3101975"/>
          </a:xfrm>
        </p:spPr>
      </p:pic>
      <p:sp>
        <p:nvSpPr>
          <p:cNvPr id="3" name="TextBox 2">
            <a:extLst>
              <a:ext uri="{FF2B5EF4-FFF2-40B4-BE49-F238E27FC236}">
                <a16:creationId xmlns:a16="http://schemas.microsoft.com/office/drawing/2014/main" id="{284CF394-7E24-9B4D-9974-E6F22C8EF795}"/>
              </a:ext>
            </a:extLst>
          </p:cNvPr>
          <p:cNvSpPr txBox="1"/>
          <p:nvPr>
            <p:custDataLst>
              <p:tags r:id="rId2"/>
            </p:custDataLst>
          </p:nvPr>
        </p:nvSpPr>
        <p:spPr>
          <a:xfrm>
            <a:off x="3337560" y="5824728"/>
            <a:ext cx="5504688" cy="307777"/>
          </a:xfrm>
          <a:prstGeom prst="rect">
            <a:avLst/>
          </a:prstGeom>
          <a:noFill/>
        </p:spPr>
        <p:txBody>
          <a:bodyPr wrap="square" rtlCol="0">
            <a:spAutoFit/>
          </a:bodyPr>
          <a:lstStyle/>
          <a:p>
            <a:pPr algn="ctr"/>
            <a:r>
              <a:rPr lang="en-US" sz="1400" dirty="0"/>
              <a:t>By </a:t>
            </a:r>
            <a:r>
              <a:rPr lang="en-US" sz="1400" dirty="0" err="1"/>
              <a:t>Poolcode</a:t>
            </a:r>
            <a:r>
              <a:rPr lang="en-US" sz="1400" dirty="0"/>
              <a:t> (Own work) [CC BY-SA 3.0], via Wikimedia Commons</a:t>
            </a:r>
          </a:p>
        </p:txBody>
      </p:sp>
    </p:spTree>
    <p:extLst>
      <p:ext uri="{BB962C8B-B14F-4D97-AF65-F5344CB8AC3E}">
        <p14:creationId xmlns:p14="http://schemas.microsoft.com/office/powerpoint/2010/main" val="2440690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89512-66B8-4201-7A0D-A6C2869354B8}"/>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Input</a:t>
            </a:r>
          </a:p>
        </p:txBody>
      </p:sp>
      <p:sp>
        <p:nvSpPr>
          <p:cNvPr id="3" name="Content Placeholder 2">
            <a:extLst>
              <a:ext uri="{FF2B5EF4-FFF2-40B4-BE49-F238E27FC236}">
                <a16:creationId xmlns:a16="http://schemas.microsoft.com/office/drawing/2014/main" id="{42902D4D-86F7-C3AD-E76C-374480BAE956}"/>
              </a:ext>
            </a:extLst>
          </p:cNvPr>
          <p:cNvSpPr>
            <a:spLocks noGrp="1"/>
          </p:cNvSpPr>
          <p:nvPr>
            <p:ph idx="1"/>
            <p:custDataLst>
              <p:tags r:id="rId2"/>
            </p:custDataLst>
          </p:nvPr>
        </p:nvSpPr>
        <p:spPr>
          <a:xfrm>
            <a:off x="2231136" y="2638044"/>
            <a:ext cx="7729728" cy="3101983"/>
          </a:xfrm>
        </p:spPr>
        <p:txBody>
          <a:bodyPr/>
          <a:lstStyle/>
          <a:p>
            <a:pPr marL="0" indent="0">
              <a:spcBef>
                <a:spcPts val="0"/>
              </a:spcBef>
              <a:buNone/>
            </a:pPr>
            <a:r>
              <a:rPr lang="en-US" dirty="0">
                <a:latin typeface="Consolas" panose="020B0609020204030204" pitchFamily="49" charset="0"/>
              </a:rPr>
              <a:t>Bill Gates</a:t>
            </a:r>
            <a:r>
              <a:rPr lang="en-US" dirty="0">
                <a:solidFill>
                  <a:srgbClr val="FF0000"/>
                </a:solidFill>
                <a:latin typeface="Consolas" panose="020B0609020204030204" pitchFamily="49" charset="0"/>
              </a:rPr>
              <a:t>:</a:t>
            </a:r>
            <a:r>
              <a:rPr lang="en-US" dirty="0">
                <a:latin typeface="Consolas" panose="020B0609020204030204" pitchFamily="49" charset="0"/>
              </a:rPr>
              <a:t>1 Microsoft Way, Redmond, WA</a:t>
            </a:r>
            <a:r>
              <a:rPr lang="en-US" dirty="0">
                <a:solidFill>
                  <a:srgbClr val="FF0000"/>
                </a:solidFill>
                <a:latin typeface="Consolas" panose="020B0609020204030204" pitchFamily="49" charset="0"/>
              </a:rPr>
              <a:t>:</a:t>
            </a:r>
            <a:r>
              <a:rPr lang="en-US" dirty="0">
                <a:latin typeface="Consolas" panose="020B0609020204030204" pitchFamily="49" charset="0"/>
              </a:rPr>
              <a:t>(403) 123-4567</a:t>
            </a:r>
          </a:p>
          <a:p>
            <a:pPr marL="0" indent="0">
              <a:spcBef>
                <a:spcPts val="0"/>
              </a:spcBef>
              <a:buNone/>
            </a:pPr>
            <a:r>
              <a:rPr lang="en-US" dirty="0">
                <a:latin typeface="Consolas" panose="020B0609020204030204" pitchFamily="49" charset="0"/>
              </a:rPr>
              <a:t>Cranston Snort</a:t>
            </a:r>
            <a:r>
              <a:rPr lang="en-US" dirty="0">
                <a:solidFill>
                  <a:srgbClr val="FF0000"/>
                </a:solidFill>
                <a:latin typeface="Consolas" panose="020B0609020204030204" pitchFamily="49" charset="0"/>
              </a:rPr>
              <a:t>:</a:t>
            </a:r>
            <a:r>
              <a:rPr lang="en-US" dirty="0">
                <a:latin typeface="Consolas" panose="020B0609020204030204" pitchFamily="49" charset="0"/>
              </a:rPr>
              <a:t>1600 Pennsylvania Ave</a:t>
            </a:r>
            <a:r>
              <a:rPr lang="en-US" dirty="0">
                <a:solidFill>
                  <a:srgbClr val="FF0000"/>
                </a:solidFill>
                <a:latin typeface="Consolas" panose="020B0609020204030204" pitchFamily="49" charset="0"/>
              </a:rPr>
              <a:t>:</a:t>
            </a:r>
            <a:r>
              <a:rPr lang="en-US" dirty="0">
                <a:latin typeface="Consolas" panose="020B0609020204030204" pitchFamily="49" charset="0"/>
              </a:rPr>
              <a:t>(306) 678-9876</a:t>
            </a:r>
          </a:p>
          <a:p>
            <a:pPr marL="0" indent="0">
              <a:spcBef>
                <a:spcPts val="0"/>
              </a:spcBef>
              <a:buNone/>
            </a:pPr>
            <a:r>
              <a:rPr lang="en-US" dirty="0">
                <a:latin typeface="Consolas" panose="020B0609020204030204" pitchFamily="49" charset="0"/>
              </a:rPr>
              <a:t>Albert </a:t>
            </a:r>
            <a:r>
              <a:rPr lang="en-US" dirty="0" err="1">
                <a:latin typeface="Consolas" panose="020B0609020204030204" pitchFamily="49" charset="0"/>
              </a:rPr>
              <a:t>Einstein</a:t>
            </a:r>
            <a:r>
              <a:rPr lang="en-US" dirty="0" err="1">
                <a:solidFill>
                  <a:srgbClr val="FF0000"/>
                </a:solidFill>
                <a:latin typeface="Consolas" panose="020B0609020204030204" pitchFamily="49" charset="0"/>
              </a:rPr>
              <a:t>:</a:t>
            </a:r>
            <a:r>
              <a:rPr lang="en-US" dirty="0" err="1">
                <a:latin typeface="Consolas" panose="020B0609020204030204" pitchFamily="49" charset="0"/>
              </a:rPr>
              <a:t>Princeton</a:t>
            </a:r>
            <a:r>
              <a:rPr lang="en-US" dirty="0">
                <a:latin typeface="Consolas" panose="020B0609020204030204" pitchFamily="49" charset="0"/>
              </a:rPr>
              <a:t>, NJ</a:t>
            </a:r>
            <a:r>
              <a:rPr lang="en-US" dirty="0">
                <a:solidFill>
                  <a:srgbClr val="FF0000"/>
                </a:solidFill>
                <a:latin typeface="Consolas" panose="020B0609020204030204" pitchFamily="49" charset="0"/>
              </a:rPr>
              <a:t>:</a:t>
            </a:r>
            <a:r>
              <a:rPr lang="en-US" dirty="0">
                <a:latin typeface="Consolas" panose="020B0609020204030204" pitchFamily="49" charset="0"/>
              </a:rPr>
              <a:t>(456) 123-8765</a:t>
            </a:r>
          </a:p>
          <a:p>
            <a:pPr marL="0" indent="0">
              <a:spcBef>
                <a:spcPts val="0"/>
              </a:spcBef>
              <a:buNone/>
            </a:pPr>
            <a:r>
              <a:rPr lang="en-US" dirty="0">
                <a:latin typeface="Consolas" panose="020B0609020204030204" pitchFamily="49" charset="0"/>
              </a:rPr>
              <a:t>John Smith</a:t>
            </a:r>
            <a:r>
              <a:rPr lang="en-US" dirty="0">
                <a:solidFill>
                  <a:srgbClr val="FF0000"/>
                </a:solidFill>
                <a:latin typeface="Consolas" panose="020B0609020204030204" pitchFamily="49" charset="0"/>
              </a:rPr>
              <a:t>:</a:t>
            </a:r>
            <a:r>
              <a:rPr lang="en-US" dirty="0">
                <a:latin typeface="Consolas" panose="020B0609020204030204" pitchFamily="49" charset="0"/>
              </a:rPr>
              <a:t>123 Elm St.</a:t>
            </a:r>
            <a:r>
              <a:rPr lang="en-US" dirty="0">
                <a:solidFill>
                  <a:srgbClr val="FF0000"/>
                </a:solidFill>
                <a:latin typeface="Consolas" panose="020B0609020204030204" pitchFamily="49" charset="0"/>
              </a:rPr>
              <a:t>:</a:t>
            </a:r>
            <a:r>
              <a:rPr lang="en-US" dirty="0">
                <a:latin typeface="Consolas" panose="020B0609020204030204" pitchFamily="49" charset="0"/>
              </a:rPr>
              <a:t>801-555-1234</a:t>
            </a:r>
          </a:p>
          <a:p>
            <a:pPr marL="0" indent="0">
              <a:spcBef>
                <a:spcPts val="0"/>
              </a:spcBef>
              <a:buNone/>
            </a:pPr>
            <a:endParaRPr lang="en-US" dirty="0">
              <a:latin typeface="Consolas" panose="020B0609020204030204" pitchFamily="49" charset="0"/>
            </a:endParaRPr>
          </a:p>
          <a:p>
            <a:pPr marL="0" indent="0">
              <a:spcBef>
                <a:spcPts val="0"/>
              </a:spcBef>
              <a:buNone/>
            </a:pPr>
            <a:endParaRPr lang="en-US" dirty="0">
              <a:latin typeface="Consolas" panose="020B0609020204030204" pitchFamily="49" charset="0"/>
            </a:endParaRPr>
          </a:p>
        </p:txBody>
      </p:sp>
    </p:spTree>
    <p:extLst>
      <p:ext uri="{BB962C8B-B14F-4D97-AF65-F5344CB8AC3E}">
        <p14:creationId xmlns:p14="http://schemas.microsoft.com/office/powerpoint/2010/main" val="2233262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A8CCD-CF1A-9A94-38D4-BF88C04E142E}"/>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output</a:t>
            </a:r>
          </a:p>
        </p:txBody>
      </p:sp>
      <p:sp>
        <p:nvSpPr>
          <p:cNvPr id="3" name="Content Placeholder 2">
            <a:extLst>
              <a:ext uri="{FF2B5EF4-FFF2-40B4-BE49-F238E27FC236}">
                <a16:creationId xmlns:a16="http://schemas.microsoft.com/office/drawing/2014/main" id="{A72798F6-CD30-753F-5F2E-58EB41168E73}"/>
              </a:ext>
            </a:extLst>
          </p:cNvPr>
          <p:cNvSpPr>
            <a:spLocks noGrp="1"/>
          </p:cNvSpPr>
          <p:nvPr>
            <p:ph idx="1"/>
            <p:custDataLst>
              <p:tags r:id="rId2"/>
            </p:custDataLst>
          </p:nvPr>
        </p:nvSpPr>
        <p:spPr>
          <a:xfrm>
            <a:off x="1511929" y="2638044"/>
            <a:ext cx="9153053" cy="3101983"/>
          </a:xfrm>
        </p:spPr>
        <p:txBody>
          <a:bodyPr/>
          <a:lstStyle/>
          <a:p>
            <a:pPr marL="0" indent="0">
              <a:spcBef>
                <a:spcPts val="0"/>
              </a:spcBef>
              <a:buNone/>
            </a:pPr>
            <a:r>
              <a:rPr lang="en-US" dirty="0">
                <a:latin typeface="Consolas" panose="020B0609020204030204" pitchFamily="49" charset="0"/>
              </a:rPr>
              <a:t>Bill Gates          1 Microsoft Way, Redmond, WA       (403) 123-4567</a:t>
            </a:r>
          </a:p>
          <a:p>
            <a:pPr marL="0" indent="0">
              <a:spcBef>
                <a:spcPts val="0"/>
              </a:spcBef>
              <a:buNone/>
            </a:pPr>
            <a:r>
              <a:rPr lang="en-US" dirty="0">
                <a:latin typeface="Consolas" panose="020B0609020204030204" pitchFamily="49" charset="0"/>
              </a:rPr>
              <a:t>Cranston Snort      1600 Pennsylvania Ave              (306) 678-9876</a:t>
            </a:r>
          </a:p>
          <a:p>
            <a:pPr marL="0" indent="0">
              <a:spcBef>
                <a:spcPts val="0"/>
              </a:spcBef>
              <a:buNone/>
            </a:pPr>
            <a:r>
              <a:rPr lang="en-US" dirty="0">
                <a:latin typeface="Consolas" panose="020B0609020204030204" pitchFamily="49" charset="0"/>
              </a:rPr>
              <a:t>Albert Einstein     Princeton, NJ                      (456) 123-8765</a:t>
            </a:r>
          </a:p>
          <a:p>
            <a:pPr marL="0" indent="0">
              <a:spcBef>
                <a:spcPts val="0"/>
              </a:spcBef>
              <a:buNone/>
            </a:pPr>
            <a:r>
              <a:rPr lang="en-US" dirty="0">
                <a:latin typeface="Consolas" panose="020B0609020204030204" pitchFamily="49" charset="0"/>
              </a:rPr>
              <a:t>John Smith          123 Elm St.                        801-555-1234</a:t>
            </a:r>
          </a:p>
          <a:p>
            <a:pPr marL="0" indent="0">
              <a:buNone/>
            </a:pPr>
            <a:endParaRPr lang="en-US" dirty="0"/>
          </a:p>
        </p:txBody>
      </p:sp>
    </p:spTree>
    <p:extLst>
      <p:ext uri="{BB962C8B-B14F-4D97-AF65-F5344CB8AC3E}">
        <p14:creationId xmlns:p14="http://schemas.microsoft.com/office/powerpoint/2010/main" val="1469133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187733-169E-AE84-2196-F20B2A21DC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96A8F7-59B0-F60C-4C33-F131415BEBB6}"/>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Parsing delimited input:</a:t>
            </a:r>
            <a:br>
              <a:rPr lang="en-US" dirty="0"/>
            </a:br>
            <a:r>
              <a:rPr lang="en-US" dirty="0"/>
              <a:t>the </a:t>
            </a:r>
            <a:r>
              <a:rPr lang="en-US" cap="none" dirty="0">
                <a:latin typeface="Consolas" panose="020B0609020204030204" pitchFamily="49" charset="0"/>
              </a:rPr>
              <a:t>string</a:t>
            </a:r>
            <a:r>
              <a:rPr lang="en-US" dirty="0"/>
              <a:t> class</a:t>
            </a:r>
          </a:p>
        </p:txBody>
      </p:sp>
      <p:sp>
        <p:nvSpPr>
          <p:cNvPr id="3" name="Content Placeholder 2">
            <a:extLst>
              <a:ext uri="{FF2B5EF4-FFF2-40B4-BE49-F238E27FC236}">
                <a16:creationId xmlns:a16="http://schemas.microsoft.com/office/drawing/2014/main" id="{56B31D25-DC99-FB27-3115-1C3BED9D720B}"/>
              </a:ext>
            </a:extLst>
          </p:cNvPr>
          <p:cNvSpPr>
            <a:spLocks noGrp="1"/>
          </p:cNvSpPr>
          <p:nvPr>
            <p:ph idx="1"/>
            <p:custDataLst>
              <p:tags r:id="rId2"/>
            </p:custDataLst>
          </p:nvPr>
        </p:nvSpPr>
        <p:spPr>
          <a:xfrm>
            <a:off x="2231136" y="2638043"/>
            <a:ext cx="5699700" cy="3255265"/>
          </a:xfrm>
        </p:spPr>
        <p:txBody>
          <a:bodyPr>
            <a:normAutofit/>
          </a:bodyPr>
          <a:lstStyle/>
          <a:p>
            <a:pPr marL="0" indent="0">
              <a:spcBef>
                <a:spcPts val="0"/>
              </a:spcBef>
              <a:buNone/>
            </a:pPr>
            <a:r>
              <a:rPr lang="en-US" dirty="0">
                <a:latin typeface="Consolas" panose="020B0609020204030204" pitchFamily="49" charset="0"/>
              </a:rPr>
              <a:t>John Smith</a:t>
            </a:r>
            <a:r>
              <a:rPr lang="en-US" dirty="0">
                <a:solidFill>
                  <a:srgbClr val="FF0000"/>
                </a:solidFill>
                <a:latin typeface="Consolas" panose="020B0609020204030204" pitchFamily="49" charset="0"/>
              </a:rPr>
              <a:t>:</a:t>
            </a:r>
            <a:r>
              <a:rPr lang="en-US" dirty="0">
                <a:latin typeface="Consolas" panose="020B0609020204030204" pitchFamily="49" charset="0"/>
              </a:rPr>
              <a:t>123 Elm St.</a:t>
            </a:r>
            <a:r>
              <a:rPr lang="en-US" dirty="0">
                <a:solidFill>
                  <a:srgbClr val="FF0000"/>
                </a:solidFill>
                <a:latin typeface="Consolas" panose="020B0609020204030204" pitchFamily="49" charset="0"/>
              </a:rPr>
              <a:t>:</a:t>
            </a:r>
            <a:r>
              <a:rPr lang="en-US" dirty="0">
                <a:latin typeface="Consolas" panose="020B0609020204030204" pitchFamily="49" charset="0"/>
              </a:rPr>
              <a:t>801-555-1234</a:t>
            </a:r>
            <a:r>
              <a:rPr lang="en-US" dirty="0">
                <a:solidFill>
                  <a:srgbClr val="FF0000"/>
                </a:solidFill>
                <a:latin typeface="Consolas" panose="020B0609020204030204" pitchFamily="49" charset="0"/>
              </a:rPr>
              <a:t>\n</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string name;</a:t>
            </a:r>
          </a:p>
          <a:p>
            <a:pPr marL="0" indent="0">
              <a:spcBef>
                <a:spcPts val="0"/>
              </a:spcBef>
              <a:buNone/>
            </a:pPr>
            <a:r>
              <a:rPr lang="en-US" dirty="0" err="1">
                <a:latin typeface="Consolas" panose="020B0609020204030204" pitchFamily="49" charset="0"/>
              </a:rPr>
              <a:t>getline</a:t>
            </a:r>
            <a:r>
              <a:rPr lang="en-US" dirty="0">
                <a:latin typeface="Consolas" panose="020B0609020204030204" pitchFamily="49" charset="0"/>
              </a:rPr>
              <a:t>(in, name, </a:t>
            </a:r>
            <a:r>
              <a:rPr lang="en-US" dirty="0">
                <a:solidFill>
                  <a:srgbClr val="FF0000"/>
                </a:solidFill>
                <a:latin typeface="Consolas" panose="020B0609020204030204" pitchFamily="49" charset="0"/>
              </a:rPr>
              <a:t>':'</a:t>
            </a: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string address;</a:t>
            </a:r>
          </a:p>
          <a:p>
            <a:pPr marL="0" indent="0">
              <a:spcBef>
                <a:spcPts val="0"/>
              </a:spcBef>
              <a:buNone/>
            </a:pPr>
            <a:r>
              <a:rPr lang="en-US" dirty="0" err="1">
                <a:latin typeface="Consolas" panose="020B0609020204030204" pitchFamily="49" charset="0"/>
              </a:rPr>
              <a:t>getline</a:t>
            </a:r>
            <a:r>
              <a:rPr lang="en-US" dirty="0">
                <a:latin typeface="Consolas" panose="020B0609020204030204" pitchFamily="49" charset="0"/>
              </a:rPr>
              <a:t>(in, address, </a:t>
            </a:r>
            <a:r>
              <a:rPr lang="en-US" dirty="0">
                <a:solidFill>
                  <a:srgbClr val="FF0000"/>
                </a:solidFill>
                <a:latin typeface="Consolas" panose="020B0609020204030204" pitchFamily="49" charset="0"/>
              </a:rPr>
              <a:t>':'</a:t>
            </a: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string phone;</a:t>
            </a:r>
          </a:p>
          <a:p>
            <a:pPr marL="0" indent="0">
              <a:spcBef>
                <a:spcPts val="0"/>
              </a:spcBef>
              <a:buNone/>
            </a:pPr>
            <a:r>
              <a:rPr lang="en-US" dirty="0" err="1">
                <a:latin typeface="Consolas" panose="020B0609020204030204" pitchFamily="49" charset="0"/>
              </a:rPr>
              <a:t>getline</a:t>
            </a:r>
            <a:r>
              <a:rPr lang="en-US" dirty="0">
                <a:latin typeface="Consolas" panose="020B0609020204030204" pitchFamily="49" charset="0"/>
              </a:rPr>
              <a:t>(in, phone, </a:t>
            </a:r>
            <a:r>
              <a:rPr lang="en-US" dirty="0">
                <a:solidFill>
                  <a:srgbClr val="FF0000"/>
                </a:solidFill>
                <a:latin typeface="Consolas" panose="020B0609020204030204" pitchFamily="49" charset="0"/>
              </a:rPr>
              <a:t>'n'</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a:t>
            </a:r>
            <a:r>
              <a:rPr lang="en-US" dirty="0" err="1">
                <a:latin typeface="Consolas" panose="020B0609020204030204" pitchFamily="49" charset="0"/>
              </a:rPr>
              <a:t>getline</a:t>
            </a:r>
            <a:r>
              <a:rPr lang="en-US" dirty="0">
                <a:latin typeface="Consolas" panose="020B0609020204030204" pitchFamily="49" charset="0"/>
              </a:rPr>
              <a:t>(in, phone);</a:t>
            </a:r>
          </a:p>
          <a:p>
            <a:pPr marL="0" indent="0">
              <a:spcBef>
                <a:spcPts val="0"/>
              </a:spcBef>
              <a:buNone/>
            </a:pPr>
            <a:endParaRPr lang="en-US" dirty="0">
              <a:latin typeface="Consolas" panose="020B0609020204030204" pitchFamily="49" charset="0"/>
            </a:endParaRPr>
          </a:p>
        </p:txBody>
      </p:sp>
    </p:spTree>
    <p:extLst>
      <p:ext uri="{BB962C8B-B14F-4D97-AF65-F5344CB8AC3E}">
        <p14:creationId xmlns:p14="http://schemas.microsoft.com/office/powerpoint/2010/main" val="1089763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42DA5-6B38-DB79-0B63-B0BF2AA13FB0}"/>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Parsing delimited input:</a:t>
            </a:r>
            <a:br>
              <a:rPr lang="en-US" dirty="0"/>
            </a:br>
            <a:r>
              <a:rPr lang="en-US" dirty="0"/>
              <a:t>C-strings</a:t>
            </a:r>
          </a:p>
        </p:txBody>
      </p:sp>
      <p:sp>
        <p:nvSpPr>
          <p:cNvPr id="3" name="Content Placeholder 2">
            <a:extLst>
              <a:ext uri="{FF2B5EF4-FFF2-40B4-BE49-F238E27FC236}">
                <a16:creationId xmlns:a16="http://schemas.microsoft.com/office/drawing/2014/main" id="{42105DDF-D5F1-3C1A-284D-382B896F2D34}"/>
              </a:ext>
            </a:extLst>
          </p:cNvPr>
          <p:cNvSpPr>
            <a:spLocks noGrp="1"/>
          </p:cNvSpPr>
          <p:nvPr>
            <p:ph idx="1"/>
            <p:custDataLst>
              <p:tags r:id="rId2"/>
            </p:custDataLst>
          </p:nvPr>
        </p:nvSpPr>
        <p:spPr>
          <a:xfrm>
            <a:off x="2231136" y="2638043"/>
            <a:ext cx="5699700" cy="3255265"/>
          </a:xfrm>
        </p:spPr>
        <p:txBody>
          <a:bodyPr>
            <a:normAutofit/>
          </a:bodyPr>
          <a:lstStyle/>
          <a:p>
            <a:pPr marL="0" indent="0">
              <a:spcBef>
                <a:spcPts val="0"/>
              </a:spcBef>
              <a:buNone/>
            </a:pPr>
            <a:r>
              <a:rPr lang="en-US" dirty="0">
                <a:latin typeface="Consolas" panose="020B0609020204030204" pitchFamily="49" charset="0"/>
              </a:rPr>
              <a:t>John Smith</a:t>
            </a:r>
            <a:r>
              <a:rPr lang="en-US" dirty="0">
                <a:solidFill>
                  <a:srgbClr val="FF0000"/>
                </a:solidFill>
                <a:latin typeface="Consolas" panose="020B0609020204030204" pitchFamily="49" charset="0"/>
              </a:rPr>
              <a:t>:</a:t>
            </a:r>
            <a:r>
              <a:rPr lang="en-US" dirty="0">
                <a:latin typeface="Consolas" panose="020B0609020204030204" pitchFamily="49" charset="0"/>
              </a:rPr>
              <a:t>123 Elm St.</a:t>
            </a:r>
            <a:r>
              <a:rPr lang="en-US" dirty="0">
                <a:solidFill>
                  <a:srgbClr val="FF0000"/>
                </a:solidFill>
                <a:latin typeface="Consolas" panose="020B0609020204030204" pitchFamily="49" charset="0"/>
              </a:rPr>
              <a:t>:</a:t>
            </a:r>
            <a:r>
              <a:rPr lang="en-US" dirty="0">
                <a:latin typeface="Consolas" panose="020B0609020204030204" pitchFamily="49" charset="0"/>
              </a:rPr>
              <a:t>801-555-1234</a:t>
            </a:r>
            <a:r>
              <a:rPr lang="en-US" dirty="0">
                <a:solidFill>
                  <a:srgbClr val="FF0000"/>
                </a:solidFill>
                <a:latin typeface="Consolas" panose="020B0609020204030204" pitchFamily="49" charset="0"/>
              </a:rPr>
              <a:t>\n</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char name[20];</a:t>
            </a:r>
          </a:p>
          <a:p>
            <a:pPr marL="0" indent="0">
              <a:spcBef>
                <a:spcPts val="0"/>
              </a:spcBef>
              <a:buNone/>
            </a:pPr>
            <a:r>
              <a:rPr lang="en-US" dirty="0" err="1">
                <a:latin typeface="Consolas" panose="020B0609020204030204" pitchFamily="49" charset="0"/>
              </a:rPr>
              <a:t>in.getline</a:t>
            </a:r>
            <a:r>
              <a:rPr lang="en-US" dirty="0">
                <a:latin typeface="Consolas" panose="020B0609020204030204" pitchFamily="49" charset="0"/>
              </a:rPr>
              <a:t>(name, 20, </a:t>
            </a:r>
            <a:r>
              <a:rPr lang="en-US" dirty="0">
                <a:solidFill>
                  <a:srgbClr val="FF0000"/>
                </a:solidFill>
                <a:latin typeface="Consolas" panose="020B0609020204030204" pitchFamily="49" charset="0"/>
              </a:rPr>
              <a:t>':'</a:t>
            </a: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string address[35];</a:t>
            </a:r>
          </a:p>
          <a:p>
            <a:pPr marL="0" indent="0">
              <a:spcBef>
                <a:spcPts val="0"/>
              </a:spcBef>
              <a:buNone/>
            </a:pPr>
            <a:r>
              <a:rPr lang="en-US" dirty="0" err="1">
                <a:latin typeface="Consolas" panose="020B0609020204030204" pitchFamily="49" charset="0"/>
              </a:rPr>
              <a:t>in.getline</a:t>
            </a:r>
            <a:r>
              <a:rPr lang="en-US" dirty="0">
                <a:latin typeface="Consolas" panose="020B0609020204030204" pitchFamily="49" charset="0"/>
              </a:rPr>
              <a:t>(address, 35, </a:t>
            </a:r>
            <a:r>
              <a:rPr lang="en-US" dirty="0">
                <a:solidFill>
                  <a:srgbClr val="FF0000"/>
                </a:solidFill>
                <a:latin typeface="Consolas" panose="020B0609020204030204" pitchFamily="49" charset="0"/>
              </a:rPr>
              <a:t>':’</a:t>
            </a: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char phone[20];</a:t>
            </a:r>
          </a:p>
          <a:p>
            <a:pPr marL="0" indent="0">
              <a:spcBef>
                <a:spcPts val="0"/>
              </a:spcBef>
              <a:buNone/>
            </a:pPr>
            <a:r>
              <a:rPr lang="en-US" dirty="0" err="1">
                <a:latin typeface="Consolas" panose="020B0609020204030204" pitchFamily="49" charset="0"/>
              </a:rPr>
              <a:t>in.getline</a:t>
            </a:r>
            <a:r>
              <a:rPr lang="en-US" dirty="0">
                <a:latin typeface="Consolas" panose="020B0609020204030204" pitchFamily="49" charset="0"/>
              </a:rPr>
              <a:t>(phone, 20, </a:t>
            </a:r>
            <a:r>
              <a:rPr lang="en-US" dirty="0">
                <a:solidFill>
                  <a:srgbClr val="FF0000"/>
                </a:solidFill>
                <a:latin typeface="Consolas" panose="020B0609020204030204" pitchFamily="49" charset="0"/>
              </a:rPr>
              <a:t>':’</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a:t>
            </a:r>
            <a:r>
              <a:rPr lang="en-US" dirty="0" err="1">
                <a:latin typeface="Consolas" panose="020B0609020204030204" pitchFamily="49" charset="0"/>
              </a:rPr>
              <a:t>in.getline</a:t>
            </a:r>
            <a:r>
              <a:rPr lang="en-US" dirty="0">
                <a:latin typeface="Consolas" panose="020B0609020204030204" pitchFamily="49" charset="0"/>
              </a:rPr>
              <a:t>(phone, 20,);</a:t>
            </a:r>
          </a:p>
        </p:txBody>
      </p:sp>
    </p:spTree>
    <p:extLst>
      <p:ext uri="{BB962C8B-B14F-4D97-AF65-F5344CB8AC3E}">
        <p14:creationId xmlns:p14="http://schemas.microsoft.com/office/powerpoint/2010/main" val="7651061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5&quot;/&gt;&lt;/TableIndex&gt;&lt;/ShapeTextInfo&gt;"/>
  <p:tag name="PRESENTER_DUMMYTAG" val="&lt;DummyForForceWrite&gt;&lt;/DummyForForceWrite&gt;"/>
  <p:tag name="HTML_SHAPEINFO" val="&lt;ThreeDShapeInfo&gt;&lt;uuid val=&quot;{68FF8AE5-428E-496D-840F-B9EE55B867AC}&quot;/&gt;&lt;isInvalidForFieldText val=&quot;0&quot;/&gt;&lt;Image&gt;&lt;filename val=&quot;C:\Users\delroy\AppData\Local\Temp\CP748824244625Session\CPTrustFolder748824244625\PPTImport748825059343\data\asimages\{68FF8AE5-428E-496D-840F-B9EE55B867AC}_1.png&quot;/&gt;&lt;left val=&quot;167&quot;/&gt;&lt;top val=&quot;249&quot;/&gt;&lt;width val=&quot;945&quot;/&gt;&lt;height val=&quot;174&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5&quot;/&gt;&lt;/TableIndex&gt;&lt;/ShapeTextInfo&gt;"/>
  <p:tag name="PRESENTER_DUMMYTAG" val="&lt;DummyForForceWrite&gt;&lt;/DummyForForceWrite&gt;"/>
  <p:tag name="HTML_SHAPEINFO" val="&lt;ThreeDShapeInfo&gt;&lt;uuid val=&quot;{4FD39590-DADA-4232-81AC-057349C0A1C3}&quot;/&gt;&lt;isInvalidForFieldText val=&quot;0&quot;/&gt;&lt;Image&gt;&lt;filename val=&quot;C:\Users\delroy\AppData\Local\Temp\CP748824244625Session\CPTrustFolder748824244625\PPTImport748825059343\data\asimages\{4FD39590-DADA-4232-81AC-057349C0A1C3}_1.png&quot;/&gt;&lt;left val=&quot;282&quot;/&gt;&lt;top val=&quot;452&quot;/&gt;&lt;width val=&quot;715&quot;/&gt;&lt;height val=&quot;135&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7D004BA0-F26C-4E5A-BAC9-F7692FB320C3}&quot;/&gt;&lt;isInvalidForFieldText val=&quot;0&quot;/&gt;&lt;Image&gt;&lt;filename val=&quot;C:\Users\delroy\AppData\Local\Temp\CP748824244625Session\CPTrustFolder748824244625\PPTImport748825059343\data\asimages\{7D004BA0-F26C-4E5A-BAC9-F7692FB320C3}_1.png&quot;/&gt;&lt;left val=&quot;167&quot;/&gt;&lt;top val=&quot;647&quot;/&gt;&lt;width val=&quot;159&quot;/&gt;&lt;height val=&quot;35&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84C86F25-BD65-42B3-8F43-0B861E4477B0}&quot;/&gt;&lt;isInvalidForFieldText val=&quot;0&quot;/&gt;&lt;Image&gt;&lt;filename val=&quot;C:\Users\delroy\AppData\Local\Temp\CP748824244625Session\CPTrustFolder748824244625\PPTImport748825059343\data\asimages\{84C86F25-BD65-42B3-8F43-0B861E4477B0}_2.png&quot;/&gt;&lt;left val=&quot;233&quot;/&gt;&lt;top val=&quot;100&quot;/&gt;&lt;width val=&quot;813&quot;/&gt;&lt;height val=&quot;126&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0&quot;/&gt;&lt;/TableIndex&gt;&lt;/ShapeTextInfo&gt;"/>
  <p:tag name="HTML_SHAPEINFO" val="&lt;ThreeDShapeInfo&gt;&lt;uuid val=&quot;{74B82E87-4CEB-430B-B63E-58292385219E}&quot;/&gt;&lt;isInvalidForFieldText val=&quot;0&quot;/&gt;&lt;Image&gt;&lt;filename val=&quot;C:\Users\delroy\AppData\Local\Temp\CP748824244625Session\CPTrustFolder748824244625\PPTImport748825059343\data\asimages\{74B82E87-4CEB-430B-B63E-58292385219E}_2.png&quot;/&gt;&lt;left val=&quot;349&quot;/&gt;&lt;top val=&quot;610&quot;/&gt;&lt;width val=&quot;579&quot;/&gt;&lt;height val=&quot;40&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5&quot;/&gt;&lt;/TableIndex&gt;&lt;/ShapeTextInfo&gt;"/>
  <p:tag name="HTML_SHAPEINFO" val="&lt;ThreeDShapeInfo&gt;&lt;uuid val=&quot;{8DB3629A-41CC-4EF0-A902-8599095CA02B}&quot;/&gt;&lt;isInvalidForFieldText val=&quot;0&quot;/&gt;&lt;Image&gt;&lt;filename val=&quot;C:\Users\delroy\AppData\Local\Temp\CP748824244625Session\CPTrustFolder748824244625\PPTImport748825059343\data\asimages\{8DB3629A-41CC-4EF0-A902-8599095CA02B}_3.png&quot;/&gt;&lt;left val=&quot;233&quot;/&gt;&lt;top val=&quot;100&quot;/&gt;&lt;width val=&quot;813&quot;/&gt;&lt;height val=&quot;126&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55&quot;/&gt;&lt;lineCharCount val=&quot;52&quot;/&gt;&lt;lineCharCount val=&quot;45&quot;/&gt;&lt;lineCharCount val=&quot;36&quot;/&gt;&lt;lineCharCount val=&quot;1&quot;/&gt;&lt;/TableIndex&gt;&lt;/ShapeTextInfo&gt;"/>
  <p:tag name="HTML_SHAPEINFO" val="&lt;ThreeDShapeInfo&gt;&lt;uuid val=&quot;{C68EEB3A-5EA1-40AB-A3C6-56123CF1904F}&quot;/&gt;&lt;isInvalidForFieldText val=&quot;0&quot;/&gt;&lt;Image&gt;&lt;filename val=&quot;C:\Users\delroy\AppData\Local\Temp\CP748824244625Session\CPTrustFolder748824244625\PPTImport748825059343\data\asimages\{C68EEB3A-5EA1-40AB-A3C6-56123CF1904F}_3.png&quot;/&gt;&lt;left val=&quot;228&quot;/&gt;&lt;top val=&quot;273&quot;/&gt;&lt;width val=&quot;818&quot;/&gt;&lt;height val=&quot;329&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quot;/&gt;&lt;/TableIndex&gt;&lt;/ShapeTextInfo&gt;"/>
  <p:tag name="HTML_SHAPEINFO" val="&lt;ThreeDShapeInfo&gt;&lt;uuid val=&quot;{B8E4E309-15EB-4116-86AC-C882B831A802}&quot;/&gt;&lt;isInvalidForFieldText val=&quot;0&quot;/&gt;&lt;Image&gt;&lt;filename val=&quot;C:\Users\delroy\AppData\Local\Temp\CP748824244625Session\CPTrustFolder748824244625\PPTImport748825059343\data\asimages\{B8E4E309-15EB-4116-86AC-C882B831A802}_4.png&quot;/&gt;&lt;left val=&quot;233&quot;/&gt;&lt;top val=&quot;100&quot;/&gt;&lt;width val=&quot;813&quot;/&gt;&lt;height val=&quot;126&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70&quot;/&gt;&lt;lineCharCount val=&quot;70&quot;/&gt;&lt;lineCharCount val=&quot;70&quot;/&gt;&lt;lineCharCount val=&quot;68&quot;/&gt;&lt;/TableIndex&gt;&lt;/ShapeTextInfo&gt;"/>
  <p:tag name="HTML_SHAPEINFO" val="&lt;ThreeDShapeInfo&gt;&lt;uuid val=&quot;{741D6283-8918-4763-BB7F-F987D5354538}&quot;/&gt;&lt;isInvalidForFieldText val=&quot;0&quot;/&gt;&lt;Image&gt;&lt;filename val=&quot;C:\Users\delroy\AppData\Local\Temp\CP748824244625Session\CPTrustFolder748824244625\PPTImport748825059343\data\asimages\{741D6283-8918-4763-BB7F-F987D5354538}_4.png&quot;/&gt;&lt;left val=&quot;152&quot;/&gt;&lt;top val=&quot;273&quot;/&gt;&lt;width val=&quot;967&quot;/&gt;&lt;height val=&quot;329&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5&quot;/&gt;&lt;lineCharCount val=&quot;16&quot;/&gt;&lt;/TableIndex&gt;&lt;/ShapeTextInfo&gt;"/>
  <p:tag name="HTML_SHAPEINFO" val="&lt;ThreeDShapeInfo&gt;&lt;uuid val=&quot;{0C368310-1743-489D-B092-D3D22BD1420B}&quot;/&gt;&lt;isInvalidForFieldText val=&quot;0&quot;/&gt;&lt;Image&gt;&lt;filename val=&quot;C:\Users\delroy\AppData\Local\Temp\CP748824244625Session\CPTrustFolder748824244625\PPTImport748825059343\data\asimages\{0C368310-1743-489D-B092-D3D22BD1420B}_5.png&quot;/&gt;&lt;left val=&quot;233&quot;/&gt;&lt;top val=&quot;100&quot;/&gt;&lt;width val=&quot;813&quot;/&gt;&lt;height val=&quot;126&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38&quot;/&gt;&lt;lineCharCount val=&quot;1&quot;/&gt;&lt;lineCharCount val=&quot;13&quot;/&gt;&lt;lineCharCount val=&quot;24&quot;/&gt;&lt;lineCharCount val=&quot;1&quot;/&gt;&lt;lineCharCount val=&quot;16&quot;/&gt;&lt;lineCharCount val=&quot;27&quot;/&gt;&lt;lineCharCount val=&quot;1&quot;/&gt;&lt;lineCharCount val=&quot;14&quot;/&gt;&lt;lineCharCount val=&quot;25&quot;/&gt;&lt;lineCharCount val=&quot;22&quot;/&gt;&lt;/TableIndex&gt;&lt;/ShapeTextInfo&gt;"/>
  <p:tag name="HTML_SHAPEINFO" val="&lt;ThreeDShapeInfo&gt;&lt;uuid val=&quot;{D433BBB8-44F3-41E2-B3DE-63C6FADE5A1F}&quot;/&gt;&lt;isInvalidForFieldText val=&quot;0&quot;/&gt;&lt;Image&gt;&lt;filename val=&quot;C:\Users\delroy\AppData\Local\Temp\CP748824244625Session\CPTrustFolder748824244625\PPTImport748825059343\data\asimages\{D433BBB8-44F3-41E2-B3DE-63C6FADE5A1F}_5.png&quot;/&gt;&lt;left val=&quot;228&quot;/&gt;&lt;top val=&quot;273&quot;/&gt;&lt;width val=&quot;604&quot;/&gt;&lt;height val=&quot;345&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5&quot;/&gt;&lt;lineCharCount val=&quot;9&quot;/&gt;&lt;/TableIndex&gt;&lt;/ShapeTextInfo&gt;"/>
  <p:tag name="HTML_SHAPEINFO" val="&lt;ThreeDShapeInfo&gt;&lt;uuid val=&quot;{81063D93-4094-498D-9B88-E80FB53DE258}&quot;/&gt;&lt;isInvalidForFieldText val=&quot;0&quot;/&gt;&lt;Image&gt;&lt;filename val=&quot;C:\Users\delroy\AppData\Local\Temp\CP748824244625Session\CPTrustFolder748824244625\PPTImport748825059343\data\asimages\{81063D93-4094-498D-9B88-E80FB53DE258}_6.png&quot;/&gt;&lt;left val=&quot;233&quot;/&gt;&lt;top val=&quot;100&quot;/&gt;&lt;width val=&quot;813&quot;/&gt;&lt;height val=&quot;126&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38&quot;/&gt;&lt;lineCharCount val=&quot;1&quot;/&gt;&lt;lineCharCount val=&quot;15&quot;/&gt;&lt;lineCharCount val=&quot;27&quot;/&gt;&lt;lineCharCount val=&quot;1&quot;/&gt;&lt;lineCharCount val=&quot;20&quot;/&gt;&lt;lineCharCount val=&quot;30&quot;/&gt;&lt;lineCharCount val=&quot;1&quot;/&gt;&lt;lineCharCount val=&quot;16&quot;/&gt;&lt;lineCharCount val=&quot;28&quot;/&gt;&lt;lineCharCount val=&quot;25&quot;/&gt;&lt;/TableIndex&gt;&lt;/ShapeTextInfo&gt;"/>
  <p:tag name="HTML_SHAPEINFO" val="&lt;ThreeDShapeInfo&gt;&lt;uuid val=&quot;{0111D15A-97B8-410C-8088-CD6E76ACD215}&quot;/&gt;&lt;isInvalidForFieldText val=&quot;0&quot;/&gt;&lt;Image&gt;&lt;filename val=&quot;C:\Users\delroy\AppData\Local\Temp\CP748824244625Session\CPTrustFolder748824244625\PPTImport748825059343\data\asimages\{0111D15A-97B8-410C-8088-CD6E76ACD215}_6.png&quot;/&gt;&lt;left val=&quot;228&quot;/&gt;&lt;top val=&quot;273&quot;/&gt;&lt;width val=&quot;604&quot;/&gt;&lt;height val=&quot;345&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1_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68</TotalTime>
  <Words>579</Words>
  <Application>Microsoft Office PowerPoint</Application>
  <PresentationFormat>Widescreen</PresentationFormat>
  <Paragraphs>51</Paragraphs>
  <Slides>6</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Consolas</vt:lpstr>
      <vt:lpstr>Gill Sans MT</vt:lpstr>
      <vt:lpstr>Parcel</vt:lpstr>
      <vt:lpstr>1_Parcel</vt:lpstr>
      <vt:lpstr>Rolodex problem</vt:lpstr>
      <vt:lpstr>A Rolodex</vt:lpstr>
      <vt:lpstr>Input</vt:lpstr>
      <vt:lpstr>output</vt:lpstr>
      <vt:lpstr>Parsing delimited input: the string class</vt:lpstr>
      <vt:lpstr>Parsing delimited input: C-strings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Rolodex Problem</dc:title>
  <dc:creator>Delroy Brinkerhoff</dc:creator>
  <cp:lastModifiedBy>delroy</cp:lastModifiedBy>
  <cp:revision>9</cp:revision>
  <dcterms:created xsi:type="dcterms:W3CDTF">2016-07-13T22:03:45Z</dcterms:created>
  <dcterms:modified xsi:type="dcterms:W3CDTF">2025-06-22T21:08:00Z</dcterms:modified>
</cp:coreProperties>
</file>