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heme/theme2.xml" ContentType="application/vnd.openxmlformats-officedocument.theme+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notesSlides/notesSlide1.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notesSlides/notesSlide2.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notesSlides/notesSlide3.xml" ContentType="application/vnd.openxmlformats-officedocument.presentationml.notesSlide+xml"/>
  <Override PartName="/ppt/tags/tag23.xml" ContentType="application/vnd.openxmlformats-officedocument.presentationml.tags+xml"/>
  <Override PartName="/ppt/tags/tag24.xml" ContentType="application/vnd.openxmlformats-officedocument.presentationml.tags+xml"/>
  <Override PartName="/ppt/notesSlides/notesSlide4.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75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167A93-DDCC-4670-B905-CB6C3971DE88}" type="datetimeFigureOut">
              <a:rPr lang="en-US" smtClean="0"/>
              <a:t>7/2/2025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265908-1465-447C-801D-BBD726831934}" type="slidenum">
              <a:rPr lang="en-US" smtClean="0"/>
              <a:t>‹#›</a:t>
            </a:fld>
            <a:endParaRPr lang="en-US"/>
          </a:p>
        </p:txBody>
      </p:sp>
    </p:spTree>
    <p:extLst>
      <p:ext uri="{BB962C8B-B14F-4D97-AF65-F5344CB8AC3E}">
        <p14:creationId xmlns:p14="http://schemas.microsoft.com/office/powerpoint/2010/main" val="30023374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Abstractly, aggregate data consists of small parts treated as a whole unit or “chunk.” The parts may be the individual bytes forming a fundamental type like an integer or double, or they may be an object’s fields. The read and write functions treat aggregate data as a monolithic block, transferring it between primary and secondary memory with a single statement.</a:t>
            </a:r>
          </a:p>
          <a:p>
            <a:endParaRPr lang="en-US" dirty="0"/>
          </a:p>
        </p:txBody>
      </p:sp>
      <p:sp>
        <p:nvSpPr>
          <p:cNvPr id="4" name="Slide Number Placeholder 3"/>
          <p:cNvSpPr>
            <a:spLocks noGrp="1"/>
          </p:cNvSpPr>
          <p:nvPr>
            <p:ph type="sldNum" sz="quarter" idx="5"/>
          </p:nvPr>
        </p:nvSpPr>
        <p:spPr/>
        <p:txBody>
          <a:bodyPr/>
          <a:lstStyle/>
          <a:p>
            <a:fld id="{54265908-1465-447C-801D-BBD726831934}" type="slidenum">
              <a:rPr lang="en-US" smtClean="0"/>
              <a:t>1</a:t>
            </a:fld>
            <a:endParaRPr lang="en-US"/>
          </a:p>
        </p:txBody>
      </p:sp>
    </p:spTree>
    <p:extLst>
      <p:ext uri="{BB962C8B-B14F-4D97-AF65-F5344CB8AC3E}">
        <p14:creationId xmlns:p14="http://schemas.microsoft.com/office/powerpoint/2010/main" val="24838504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Programs usually open participating files in binary mode when performing block I/O operations. Although the read and write functions move data in opposite directions, their arguments are the same. The first is the address of a buffer – a block of memory holding data. Programs typically create a buffer as an array on the stack or heap. The second argument is the number of bytes the function attempts to transfer between memory and secondary storage. The small squares in the illustration may be the bytes forming fundamental data, the elements of an array, or the fields in an object. If they are larger than individual bytes, the number of bytes to transfer is the product of the number of squares and the size of a single square.</a:t>
            </a:r>
          </a:p>
          <a:p>
            <a:endParaRPr lang="en-US" dirty="0"/>
          </a:p>
        </p:txBody>
      </p:sp>
      <p:sp>
        <p:nvSpPr>
          <p:cNvPr id="4" name="Slide Number Placeholder 3"/>
          <p:cNvSpPr>
            <a:spLocks noGrp="1"/>
          </p:cNvSpPr>
          <p:nvPr>
            <p:ph type="sldNum" sz="quarter" idx="5"/>
          </p:nvPr>
        </p:nvSpPr>
        <p:spPr/>
        <p:txBody>
          <a:bodyPr/>
          <a:lstStyle/>
          <a:p>
            <a:fld id="{54265908-1465-447C-801D-BBD726831934}" type="slidenum">
              <a:rPr lang="en-US" smtClean="0"/>
              <a:t>2</a:t>
            </a:fld>
            <a:endParaRPr lang="en-US"/>
          </a:p>
        </p:txBody>
      </p:sp>
    </p:spTree>
    <p:extLst>
      <p:ext uri="{BB962C8B-B14F-4D97-AF65-F5344CB8AC3E}">
        <p14:creationId xmlns:p14="http://schemas.microsoft.com/office/powerpoint/2010/main" val="5786912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Programs generally follow a few basic patterns when they perform block I/O. Those patterns are independent of the data type, so for brevity, the video uses the letter “T” to stand for any valid type, including structures and classes.</a:t>
            </a:r>
          </a:p>
          <a:p>
            <a:r>
              <a:rPr lang="en-US" sz="1200" kern="1200" dirty="0">
                <a:solidFill>
                  <a:schemeClr val="tx1"/>
                </a:solidFill>
                <a:effectLst/>
                <a:latin typeface="+mn-lt"/>
                <a:ea typeface="+mn-ea"/>
                <a:cs typeface="+mn-cs"/>
              </a:rPr>
              <a:t>Programs can read and write single data items with the read and write functions. They can call the functions as sequential statements or within loops. The write function call is often the last statement in a large, multi-statement data acquisition loop. In contrast, programs can nest a read function call inside a while loop that alternately reads and processes data.</a:t>
            </a:r>
          </a:p>
          <a:p>
            <a:endParaRPr lang="en-US" dirty="0"/>
          </a:p>
        </p:txBody>
      </p:sp>
      <p:sp>
        <p:nvSpPr>
          <p:cNvPr id="4" name="Slide Number Placeholder 3"/>
          <p:cNvSpPr>
            <a:spLocks noGrp="1"/>
          </p:cNvSpPr>
          <p:nvPr>
            <p:ph type="sldNum" sz="quarter" idx="5"/>
          </p:nvPr>
        </p:nvSpPr>
        <p:spPr/>
        <p:txBody>
          <a:bodyPr/>
          <a:lstStyle/>
          <a:p>
            <a:fld id="{54265908-1465-447C-801D-BBD726831934}" type="slidenum">
              <a:rPr lang="en-US" smtClean="0"/>
              <a:t>3</a:t>
            </a:fld>
            <a:endParaRPr lang="en-US"/>
          </a:p>
        </p:txBody>
      </p:sp>
    </p:spTree>
    <p:extLst>
      <p:ext uri="{BB962C8B-B14F-4D97-AF65-F5344CB8AC3E}">
        <p14:creationId xmlns:p14="http://schemas.microsoft.com/office/powerpoint/2010/main" val="1902669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I/O functions can access the individual elements of an array with the index operator. They often “know” or can count how many elements are in an array, making it easy to write them with a for loop. The loop can begin with any element and output fewer elements than the array holds.</a:t>
            </a:r>
          </a:p>
          <a:p>
            <a:r>
              <a:rPr lang="en-US" sz="1200" kern="1200" dirty="0">
                <a:solidFill>
                  <a:schemeClr val="tx1"/>
                </a:solidFill>
                <a:effectLst/>
                <a:latin typeface="+mn-lt"/>
                <a:ea typeface="+mn-ea"/>
                <a:cs typeface="+mn-cs"/>
              </a:rPr>
              <a:t>The amount of data in a file can vary over time, making it difficult or impossible to know how many data items it holds. Therefore, programs often use indeterminate or while loops to read files. The program increments the index variable to sequentially step through the array and count the number of elements read. If the program is storing the data in an array, it must ensure that a buffer overflow doesn’t occur. Notice that the increment operation occurs outside the loop control. Incrementing inside the read function call results in an extra count because it happens during the read that detects the end of the file.</a:t>
            </a:r>
          </a:p>
          <a:p>
            <a:endParaRPr lang="en-US" dirty="0"/>
          </a:p>
        </p:txBody>
      </p:sp>
      <p:sp>
        <p:nvSpPr>
          <p:cNvPr id="4" name="Slide Number Placeholder 3"/>
          <p:cNvSpPr>
            <a:spLocks noGrp="1"/>
          </p:cNvSpPr>
          <p:nvPr>
            <p:ph type="sldNum" sz="quarter" idx="5"/>
          </p:nvPr>
        </p:nvSpPr>
        <p:spPr/>
        <p:txBody>
          <a:bodyPr/>
          <a:lstStyle/>
          <a:p>
            <a:fld id="{54265908-1465-447C-801D-BBD726831934}" type="slidenum">
              <a:rPr lang="en-US" smtClean="0"/>
              <a:t>4</a:t>
            </a:fld>
            <a:endParaRPr lang="en-US"/>
          </a:p>
        </p:txBody>
      </p:sp>
    </p:spTree>
    <p:extLst>
      <p:ext uri="{BB962C8B-B14F-4D97-AF65-F5344CB8AC3E}">
        <p14:creationId xmlns:p14="http://schemas.microsoft.com/office/powerpoint/2010/main" val="9391648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En bloc</a:t>
            </a:r>
            <a:r>
              <a:rPr lang="en-US" sz="1200" kern="1200" dirty="0">
                <a:solidFill>
                  <a:schemeClr val="tx1"/>
                </a:solidFill>
                <a:effectLst/>
                <a:latin typeface="+mn-lt"/>
                <a:ea typeface="+mn-ea"/>
                <a:cs typeface="+mn-cs"/>
              </a:rPr>
              <a:t> reading and writing are quintessentially fundamental I/O operations. They transfer a stated number of bytes beginning at a specified address. Programmers often create the address as an array, and </a:t>
            </a:r>
            <a:r>
              <a:rPr lang="en-US" sz="1200" i="1" kern="1200" dirty="0" err="1">
                <a:solidFill>
                  <a:schemeClr val="tx1"/>
                </a:solidFill>
                <a:effectLst/>
                <a:latin typeface="+mn-lt"/>
                <a:ea typeface="+mn-ea"/>
                <a:cs typeface="+mn-cs"/>
              </a:rPr>
              <a:t>en</a:t>
            </a:r>
            <a:r>
              <a:rPr lang="en-US" sz="1200" i="1" kern="1200" dirty="0">
                <a:solidFill>
                  <a:schemeClr val="tx1"/>
                </a:solidFill>
                <a:effectLst/>
                <a:latin typeface="+mn-lt"/>
                <a:ea typeface="+mn-ea"/>
                <a:cs typeface="+mn-cs"/>
              </a:rPr>
              <a:t> bloc</a:t>
            </a:r>
            <a:r>
              <a:rPr lang="en-US" sz="1200" kern="1200" dirty="0">
                <a:solidFill>
                  <a:schemeClr val="tx1"/>
                </a:solidFill>
                <a:effectLst/>
                <a:latin typeface="+mn-lt"/>
                <a:ea typeface="+mn-ea"/>
                <a:cs typeface="+mn-cs"/>
              </a:rPr>
              <a:t> operations can transfer its entire contents with a single statement. The transfer can begin at the zeroth element or use address arithmetic to begin at an interior element. Programs calculate the number of bytes to transfer as the product of an element’s size and the number of elements to transfer, which can be fewer than the array’s size.</a:t>
            </a:r>
          </a:p>
          <a:p>
            <a:r>
              <a:rPr lang="en-US" sz="1200" kern="1200" dirty="0">
                <a:solidFill>
                  <a:schemeClr val="tx1"/>
                </a:solidFill>
                <a:effectLst/>
                <a:latin typeface="+mn-lt"/>
                <a:ea typeface="+mn-ea"/>
                <a:cs typeface="+mn-cs"/>
              </a:rPr>
              <a:t>It’s unusual for a program to “know” how many array elements a file holds, making </a:t>
            </a:r>
            <a:r>
              <a:rPr lang="en-US" sz="1200" i="1" kern="1200" dirty="0" err="1">
                <a:solidFill>
                  <a:schemeClr val="tx1"/>
                </a:solidFill>
                <a:effectLst/>
                <a:latin typeface="+mn-lt"/>
                <a:ea typeface="+mn-ea"/>
                <a:cs typeface="+mn-cs"/>
              </a:rPr>
              <a:t>en</a:t>
            </a:r>
            <a:r>
              <a:rPr lang="en-US" sz="1200" i="1" kern="1200" dirty="0">
                <a:solidFill>
                  <a:schemeClr val="tx1"/>
                </a:solidFill>
                <a:effectLst/>
                <a:latin typeface="+mn-lt"/>
                <a:ea typeface="+mn-ea"/>
                <a:cs typeface="+mn-cs"/>
              </a:rPr>
              <a:t> bloc</a:t>
            </a:r>
            <a:r>
              <a:rPr lang="en-US" sz="1200" kern="1200" dirty="0">
                <a:solidFill>
                  <a:schemeClr val="tx1"/>
                </a:solidFill>
                <a:effectLst/>
                <a:latin typeface="+mn-lt"/>
                <a:ea typeface="+mn-ea"/>
                <a:cs typeface="+mn-cs"/>
              </a:rPr>
              <a:t> reads uncommon, but programs can easily perform </a:t>
            </a:r>
            <a:r>
              <a:rPr lang="en-US" sz="1200" i="1" kern="1200" dirty="0" err="1">
                <a:solidFill>
                  <a:schemeClr val="tx1"/>
                </a:solidFill>
                <a:effectLst/>
                <a:latin typeface="+mn-lt"/>
                <a:ea typeface="+mn-ea"/>
                <a:cs typeface="+mn-cs"/>
              </a:rPr>
              <a:t>en</a:t>
            </a:r>
            <a:r>
              <a:rPr lang="en-US" sz="1200" i="1" kern="1200" dirty="0">
                <a:solidFill>
                  <a:schemeClr val="tx1"/>
                </a:solidFill>
                <a:effectLst/>
                <a:latin typeface="+mn-lt"/>
                <a:ea typeface="+mn-ea"/>
                <a:cs typeface="+mn-cs"/>
              </a:rPr>
              <a:t> bloc</a:t>
            </a:r>
            <a:r>
              <a:rPr lang="en-US" sz="1200" kern="1200" dirty="0">
                <a:solidFill>
                  <a:schemeClr val="tx1"/>
                </a:solidFill>
                <a:effectLst/>
                <a:latin typeface="+mn-lt"/>
                <a:ea typeface="+mn-ea"/>
                <a:cs typeface="+mn-cs"/>
              </a:rPr>
              <a:t> writes. Nevertheless, programmers typically use both to iteratively empty or fill data buffers as illustrated in the previous </a:t>
            </a:r>
            <a:r>
              <a:rPr lang="en-US" sz="1200" kern="1200" dirty="0" err="1">
                <a:solidFill>
                  <a:schemeClr val="tx1"/>
                </a:solidFill>
                <a:effectLst/>
                <a:latin typeface="+mn-lt"/>
                <a:ea typeface="+mn-ea"/>
                <a:cs typeface="+mn-cs"/>
              </a:rPr>
              <a:t>mycopy</a:t>
            </a:r>
            <a:r>
              <a:rPr lang="en-US" sz="1200" kern="1200" dirty="0">
                <a:solidFill>
                  <a:schemeClr val="tx1"/>
                </a:solidFill>
                <a:effectLst/>
                <a:latin typeface="+mn-lt"/>
                <a:ea typeface="+mn-ea"/>
                <a:cs typeface="+mn-cs"/>
              </a:rPr>
              <a:t> example.</a:t>
            </a:r>
          </a:p>
          <a:p>
            <a:endParaRPr lang="en-US" dirty="0"/>
          </a:p>
        </p:txBody>
      </p:sp>
      <p:sp>
        <p:nvSpPr>
          <p:cNvPr id="4" name="Slide Number Placeholder 3"/>
          <p:cNvSpPr>
            <a:spLocks noGrp="1"/>
          </p:cNvSpPr>
          <p:nvPr>
            <p:ph type="sldNum" sz="quarter" idx="5"/>
          </p:nvPr>
        </p:nvSpPr>
        <p:spPr/>
        <p:txBody>
          <a:bodyPr/>
          <a:lstStyle/>
          <a:p>
            <a:fld id="{54265908-1465-447C-801D-BBD726831934}" type="slidenum">
              <a:rPr lang="en-US" smtClean="0"/>
              <a:t>5</a:t>
            </a:fld>
            <a:endParaRPr lang="en-US"/>
          </a:p>
        </p:txBody>
      </p:sp>
    </p:spTree>
    <p:extLst>
      <p:ext uri="{BB962C8B-B14F-4D97-AF65-F5344CB8AC3E}">
        <p14:creationId xmlns:p14="http://schemas.microsoft.com/office/powerpoint/2010/main" val="11226390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slideMaster" Target="../slideMasters/slideMaster1.xml"/><Relationship Id="rId5" Type="http://schemas.openxmlformats.org/officeDocument/2006/relationships/tags" Target="../tags/tag10.xml"/><Relationship Id="rId4" Type="http://schemas.openxmlformats.org/officeDocument/2006/relationships/tags" Target="../tags/tag9.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slideMaster" Target="../slideMasters/slideMaster1.xml"/><Relationship Id="rId5" Type="http://schemas.openxmlformats.org/officeDocument/2006/relationships/tags" Target="../tags/tag15.xml"/><Relationship Id="rId4" Type="http://schemas.openxmlformats.org/officeDocument/2006/relationships/tags" Target="../tags/tag1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custDataLst>
              <p:tags r:id="rId2"/>
            </p:custDataLst>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custDataLst>
              <p:tags r:id="rId3"/>
            </p:custDataLst>
          </p:nvPr>
        </p:nvSpPr>
        <p:spPr/>
        <p:txBody>
          <a:bodyPr/>
          <a:lstStyle/>
          <a:p>
            <a:fld id="{B40FB4B4-2185-4162-9846-7C5876CD7D32}" type="datetimeFigureOut">
              <a:rPr lang="en-US" smtClean="0"/>
              <a:t>7/2/2025</a:t>
            </a:fld>
            <a:endParaRPr lang="en-US" dirty="0"/>
          </a:p>
        </p:txBody>
      </p:sp>
      <p:sp>
        <p:nvSpPr>
          <p:cNvPr id="8" name="Footer Placeholder 7"/>
          <p:cNvSpPr>
            <a:spLocks noGrp="1"/>
          </p:cNvSpPr>
          <p:nvPr>
            <p:ph type="ftr" sz="quarter" idx="11"/>
            <p:custDataLst>
              <p:tags r:id="rId4"/>
            </p:custDataLst>
          </p:nvPr>
        </p:nvSpPr>
        <p:spPr/>
        <p:txBody>
          <a:bodyPr/>
          <a:lstStyle/>
          <a:p>
            <a:endParaRPr lang="en-US" dirty="0"/>
          </a:p>
        </p:txBody>
      </p:sp>
      <p:sp>
        <p:nvSpPr>
          <p:cNvPr id="9" name="Slide Number Placeholder 8"/>
          <p:cNvSpPr>
            <a:spLocks noGrp="1"/>
          </p:cNvSpPr>
          <p:nvPr>
            <p:ph type="sldNum" sz="quarter" idx="12"/>
            <p:custDataLst>
              <p:tags r:id="rId5"/>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0298180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0FB4B4-2185-4162-9846-7C5876CD7D32}" type="datetimeFigureOut">
              <a:rPr lang="en-US" smtClean="0"/>
              <a:t>7/2/2025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913335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0FB4B4-2185-4162-9846-7C5876CD7D32}" type="datetimeFigureOut">
              <a:rPr lang="en-US" smtClean="0"/>
              <a:t>7/2/2025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4218505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a:t>Click to edit Master title style</a:t>
            </a:r>
            <a:endParaRPr lang="en-US" dirty="0"/>
          </a:p>
        </p:txBody>
      </p:sp>
      <p:sp>
        <p:nvSpPr>
          <p:cNvPr id="3" name="Content Placeholder 2"/>
          <p:cNvSpPr>
            <a:spLocks noGrp="1"/>
          </p:cNvSpPr>
          <p:nvPr>
            <p:ph idx="1"/>
            <p:custDataLst>
              <p:tags r:id="rId2"/>
            </p:custDataLst>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custDataLst>
              <p:tags r:id="rId3"/>
            </p:custDataLst>
          </p:nvPr>
        </p:nvSpPr>
        <p:spPr/>
        <p:txBody>
          <a:bodyPr/>
          <a:lstStyle/>
          <a:p>
            <a:fld id="{B40FB4B4-2185-4162-9846-7C5876CD7D32}" type="datetimeFigureOut">
              <a:rPr lang="en-US" smtClean="0"/>
              <a:t>7/2/2025</a:t>
            </a:fld>
            <a:endParaRPr lang="en-US" dirty="0"/>
          </a:p>
        </p:txBody>
      </p:sp>
      <p:sp>
        <p:nvSpPr>
          <p:cNvPr id="8" name="Footer Placeholder 7"/>
          <p:cNvSpPr>
            <a:spLocks noGrp="1"/>
          </p:cNvSpPr>
          <p:nvPr>
            <p:ph type="ftr" sz="quarter" idx="11"/>
            <p:custDataLst>
              <p:tags r:id="rId4"/>
            </p:custDataLst>
          </p:nvPr>
        </p:nvSpPr>
        <p:spPr/>
        <p:txBody>
          <a:bodyPr/>
          <a:lstStyle/>
          <a:p>
            <a:endParaRPr lang="en-US" dirty="0"/>
          </a:p>
        </p:txBody>
      </p:sp>
      <p:sp>
        <p:nvSpPr>
          <p:cNvPr id="9" name="Slide Number Placeholder 8"/>
          <p:cNvSpPr>
            <a:spLocks noGrp="1"/>
          </p:cNvSpPr>
          <p:nvPr>
            <p:ph type="sldNum" sz="quarter" idx="12"/>
            <p:custDataLst>
              <p:tags r:id="rId5"/>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286304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B40FB4B4-2185-4162-9846-7C5876CD7D32}" type="datetimeFigureOut">
              <a:rPr lang="en-US" smtClean="0"/>
              <a:t>7/2/2025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94196239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B40FB4B4-2185-4162-9846-7C5876CD7D32}" type="datetimeFigureOut">
              <a:rPr lang="en-US" smtClean="0"/>
              <a:t>7/2/2025</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924236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B40FB4B4-2185-4162-9846-7C5876CD7D32}" type="datetimeFigureOut">
              <a:rPr lang="en-US" smtClean="0"/>
              <a:t>7/2/2025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D0C1318-927F-4BC9-B599-DD0BEB3764AB}" type="slidenum">
              <a:rPr lang="en-US" smtClean="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345136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40FB4B4-2185-4162-9846-7C5876CD7D32}" type="datetimeFigureOut">
              <a:rPr lang="en-US" smtClean="0"/>
              <a:t>7/2/2025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211829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0FB4B4-2185-4162-9846-7C5876CD7D32}" type="datetimeFigureOut">
              <a:rPr lang="en-US" smtClean="0"/>
              <a:t>7/2/2025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690903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B40FB4B4-2185-4162-9846-7C5876CD7D32}" type="datetimeFigureOut">
              <a:rPr lang="en-US" smtClean="0"/>
              <a:t>7/2/2025</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296919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B40FB4B4-2185-4162-9846-7C5876CD7D32}" type="datetimeFigureOut">
              <a:rPr lang="en-US" smtClean="0"/>
              <a:t>7/2/2025</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1059802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5.xml"/><Relationship Id="rId2" Type="http://schemas.openxmlformats.org/officeDocument/2006/relationships/slideLayout" Target="../slideLayouts/slideLayout2.xml"/><Relationship Id="rId16" Type="http://schemas.openxmlformats.org/officeDocument/2006/relationships/tags" Target="../tags/tag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3.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custDataLst>
              <p:tags r:id="rId13"/>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custDataLst>
              <p:tags r:id="rId14"/>
            </p:custDataLst>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custDataLst>
              <p:tags r:id="rId15"/>
            </p:custDataLst>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B40FB4B4-2185-4162-9846-7C5876CD7D32}" type="datetimeFigureOut">
              <a:rPr lang="en-US" smtClean="0"/>
              <a:t>7/2/2025</a:t>
            </a:fld>
            <a:endParaRPr lang="en-US" dirty="0"/>
          </a:p>
        </p:txBody>
      </p:sp>
      <p:sp>
        <p:nvSpPr>
          <p:cNvPr id="5" name="Footer Placeholder 4"/>
          <p:cNvSpPr>
            <a:spLocks noGrp="1"/>
          </p:cNvSpPr>
          <p:nvPr>
            <p:ph type="ftr" sz="quarter" idx="3"/>
            <p:custDataLst>
              <p:tags r:id="rId16"/>
            </p:custDataLst>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custDataLst>
              <p:tags r:id="rId17"/>
            </p:custDataLst>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BD0C1318-927F-4BC9-B599-DD0BEB3764AB}" type="slidenum">
              <a:rPr lang="en-US" smtClean="0"/>
              <a:t>‹#›</a:t>
            </a:fld>
            <a:endParaRPr lang="en-US" dirty="0"/>
          </a:p>
        </p:txBody>
      </p:sp>
    </p:spTree>
    <p:extLst>
      <p:ext uri="{BB962C8B-B14F-4D97-AF65-F5344CB8AC3E}">
        <p14:creationId xmlns:p14="http://schemas.microsoft.com/office/powerpoint/2010/main" val="25452464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tags" Target="../tags/tag16.xml"/><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0.xml"/><Relationship Id="rId1" Type="http://schemas.openxmlformats.org/officeDocument/2006/relationships/tags" Target="../tags/tag19.xml"/><Relationship Id="rId5" Type="http://schemas.openxmlformats.org/officeDocument/2006/relationships/image" Target="../media/image1.png"/><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2.xml"/><Relationship Id="rId1" Type="http://schemas.openxmlformats.org/officeDocument/2006/relationships/tags" Target="../tags/tag21.xml"/><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4.xml"/><Relationship Id="rId1" Type="http://schemas.openxmlformats.org/officeDocument/2006/relationships/tags" Target="../tags/tag23.xml"/><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6.xml"/><Relationship Id="rId1" Type="http://schemas.openxmlformats.org/officeDocument/2006/relationships/tags" Target="../tags/tag25.xml"/><Relationship Id="rId4"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bwMode="blackWhite">
          <a:xfrm>
            <a:off x="1600200" y="2386744"/>
            <a:ext cx="8991600" cy="1645920"/>
          </a:xfrm>
          <a:prstGeom prst="rect">
            <a:avLst/>
          </a:prstGeom>
          <a:solidFill>
            <a:srgbClr val="FFFFFF"/>
          </a:solidFill>
          <a:ln w="38100" cap="sq">
            <a:solidFill>
              <a:srgbClr val="404040"/>
            </a:solidFill>
            <a:miter lim="800000"/>
          </a:ln>
        </p:spPr>
        <p:txBody>
          <a:bodyPr/>
          <a:lstStyle/>
          <a:p>
            <a:r>
              <a:rPr lang="en-US" dirty="0"/>
              <a:t>Block I/O</a:t>
            </a:r>
          </a:p>
        </p:txBody>
      </p:sp>
      <p:sp>
        <p:nvSpPr>
          <p:cNvPr id="3" name="Subtitle 2"/>
          <p:cNvSpPr>
            <a:spLocks noGrp="1"/>
          </p:cNvSpPr>
          <p:nvPr>
            <p:ph type="subTitle" idx="1"/>
            <p:custDataLst>
              <p:tags r:id="rId2"/>
            </p:custDataLst>
          </p:nvPr>
        </p:nvSpPr>
        <p:spPr>
          <a:xfrm>
            <a:off x="2695194" y="4352544"/>
            <a:ext cx="6801612" cy="1239894"/>
          </a:xfrm>
        </p:spPr>
        <p:txBody>
          <a:bodyPr/>
          <a:lstStyle/>
          <a:p>
            <a:r>
              <a:rPr lang="en-US" dirty="0"/>
              <a:t>Reading and writing aggregate data</a:t>
            </a:r>
          </a:p>
        </p:txBody>
      </p:sp>
      <p:sp>
        <p:nvSpPr>
          <p:cNvPr id="4" name="TextBox 3"/>
          <p:cNvSpPr txBox="1"/>
          <p:nvPr>
            <p:custDataLst>
              <p:tags r:id="rId3"/>
            </p:custDataLst>
          </p:nvPr>
        </p:nvSpPr>
        <p:spPr>
          <a:xfrm>
            <a:off x="1600200" y="6179127"/>
            <a:ext cx="1506566" cy="276999"/>
          </a:xfrm>
          <a:prstGeom prst="rect">
            <a:avLst/>
          </a:prstGeom>
          <a:noFill/>
        </p:spPr>
        <p:txBody>
          <a:bodyPr wrap="none" rtlCol="0">
            <a:spAutoFit/>
          </a:bodyPr>
          <a:lstStyle/>
          <a:p>
            <a:r>
              <a:rPr lang="en-US" sz="1200" dirty="0"/>
              <a:t>Delroy A. Brinkerhoff</a:t>
            </a:r>
          </a:p>
        </p:txBody>
      </p:sp>
    </p:spTree>
    <p:extLst>
      <p:ext uri="{BB962C8B-B14F-4D97-AF65-F5344CB8AC3E}">
        <p14:creationId xmlns:p14="http://schemas.microsoft.com/office/powerpoint/2010/main" val="2124726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9E4574F-75BD-611E-F16C-A5DCE5864321}"/>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Block </a:t>
            </a:r>
            <a:r>
              <a:rPr lang="en-US" cap="none" dirty="0">
                <a:latin typeface="Consolas" panose="020B0609020204030204" pitchFamily="49" charset="0"/>
              </a:rPr>
              <a:t>read</a:t>
            </a:r>
            <a:r>
              <a:rPr lang="en-US" dirty="0"/>
              <a:t> and </a:t>
            </a:r>
            <a:r>
              <a:rPr lang="en-US" cap="none" dirty="0">
                <a:latin typeface="Consolas" panose="020B0609020204030204" pitchFamily="49" charset="0"/>
              </a:rPr>
              <a:t>write</a:t>
            </a:r>
            <a:r>
              <a:rPr lang="en-US" dirty="0"/>
              <a:t> functions</a:t>
            </a:r>
          </a:p>
        </p:txBody>
      </p:sp>
      <p:sp>
        <p:nvSpPr>
          <p:cNvPr id="3" name="Content Placeholder 2">
            <a:extLst>
              <a:ext uri="{FF2B5EF4-FFF2-40B4-BE49-F238E27FC236}">
                <a16:creationId xmlns:a16="http://schemas.microsoft.com/office/drawing/2014/main" id="{FF04E31B-7450-82FB-80BC-2EE33531446E}"/>
              </a:ext>
            </a:extLst>
          </p:cNvPr>
          <p:cNvSpPr>
            <a:spLocks noGrp="1"/>
          </p:cNvSpPr>
          <p:nvPr>
            <p:ph idx="1"/>
            <p:custDataLst>
              <p:tags r:id="rId2"/>
            </p:custDataLst>
          </p:nvPr>
        </p:nvSpPr>
        <p:spPr>
          <a:xfrm>
            <a:off x="1579290" y="2638044"/>
            <a:ext cx="6505458" cy="3101983"/>
          </a:xfrm>
        </p:spPr>
        <p:txBody>
          <a:bodyPr>
            <a:normAutofit lnSpcReduction="10000"/>
          </a:bodyPr>
          <a:lstStyle/>
          <a:p>
            <a:r>
              <a:rPr lang="en-US" dirty="0">
                <a:latin typeface="Consolas" panose="020B0609020204030204" pitchFamily="49" charset="0"/>
              </a:rPr>
              <a:t>ifstream in(in_name, ios::binary);</a:t>
            </a:r>
          </a:p>
          <a:p>
            <a:r>
              <a:rPr lang="en-US" dirty="0">
                <a:latin typeface="Consolas" panose="020B0609020204030204" pitchFamily="49" charset="0"/>
              </a:rPr>
              <a:t>ofstream out(out_name, ios::binary);</a:t>
            </a:r>
          </a:p>
          <a:p>
            <a:endParaRPr lang="en-US" dirty="0">
              <a:latin typeface="Consolas" panose="020B0609020204030204" pitchFamily="49" charset="0"/>
            </a:endParaRPr>
          </a:p>
          <a:p>
            <a:r>
              <a:rPr lang="en-US" dirty="0">
                <a:latin typeface="Consolas" panose="020B0609020204030204" pitchFamily="49" charset="0"/>
              </a:rPr>
              <a:t>ostream&amp; write(char* buffer, streamsize nbytes);</a:t>
            </a:r>
          </a:p>
          <a:p>
            <a:r>
              <a:rPr lang="en-US" dirty="0">
                <a:latin typeface="Consolas" panose="020B0609020204030204" pitchFamily="49" charset="0"/>
              </a:rPr>
              <a:t>istream&amp; read(char* buffer, streamsize nbytes);</a:t>
            </a:r>
          </a:p>
          <a:p>
            <a:pPr marL="0" indent="0">
              <a:buNone/>
            </a:pPr>
            <a:endParaRPr lang="en-US" dirty="0">
              <a:latin typeface="Consolas" panose="020B0609020204030204" pitchFamily="49" charset="0"/>
            </a:endParaRPr>
          </a:p>
          <a:p>
            <a:r>
              <a:rPr lang="en-US" dirty="0">
                <a:latin typeface="Consolas" panose="020B0609020204030204" pitchFamily="49" charset="0"/>
              </a:rPr>
              <a:t>buffer is a memory address</a:t>
            </a:r>
          </a:p>
          <a:p>
            <a:r>
              <a:rPr lang="en-US" dirty="0">
                <a:latin typeface="Consolas" panose="020B0609020204030204" pitchFamily="49" charset="0"/>
              </a:rPr>
              <a:t>nbytes is the number of bytes to transfer</a:t>
            </a:r>
          </a:p>
        </p:txBody>
      </p:sp>
      <p:pic>
        <p:nvPicPr>
          <p:cNvPr id="7" name="Picture 6">
            <a:extLst>
              <a:ext uri="{FF2B5EF4-FFF2-40B4-BE49-F238E27FC236}">
                <a16:creationId xmlns:a16="http://schemas.microsoft.com/office/drawing/2014/main" id="{CD91F243-86C9-1E5D-9203-8938DA54B5A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163252" y="2529408"/>
            <a:ext cx="2440640" cy="2241774"/>
          </a:xfrm>
          <a:prstGeom prst="rect">
            <a:avLst/>
          </a:prstGeom>
        </p:spPr>
      </p:pic>
    </p:spTree>
    <p:extLst>
      <p:ext uri="{BB962C8B-B14F-4D97-AF65-F5344CB8AC3E}">
        <p14:creationId xmlns:p14="http://schemas.microsoft.com/office/powerpoint/2010/main" val="1013388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6E071-F1EF-FC19-EEF7-8A3701AABC5C}"/>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Basic Block I/O patterns</a:t>
            </a:r>
          </a:p>
        </p:txBody>
      </p:sp>
      <p:sp>
        <p:nvSpPr>
          <p:cNvPr id="3" name="Content Placeholder 2">
            <a:extLst>
              <a:ext uri="{FF2B5EF4-FFF2-40B4-BE49-F238E27FC236}">
                <a16:creationId xmlns:a16="http://schemas.microsoft.com/office/drawing/2014/main" id="{E315B321-5360-DF54-44CD-F922EFE81A65}"/>
              </a:ext>
            </a:extLst>
          </p:cNvPr>
          <p:cNvSpPr>
            <a:spLocks noGrp="1"/>
          </p:cNvSpPr>
          <p:nvPr>
            <p:ph idx="1"/>
            <p:custDataLst>
              <p:tags r:id="rId2"/>
            </p:custDataLst>
          </p:nvPr>
        </p:nvSpPr>
        <p:spPr>
          <a:xfrm>
            <a:off x="2231136" y="2638044"/>
            <a:ext cx="7729728" cy="3101983"/>
          </a:xfrm>
        </p:spPr>
        <p:txBody>
          <a:bodyPr/>
          <a:lstStyle/>
          <a:p>
            <a:r>
              <a:rPr lang="en-US" dirty="0">
                <a:latin typeface="Consolas" panose="020B0609020204030204" pitchFamily="49" charset="0"/>
              </a:rPr>
              <a:t>T data;</a:t>
            </a:r>
          </a:p>
          <a:p>
            <a:pPr marL="0" indent="0">
              <a:buNone/>
            </a:pPr>
            <a:endParaRPr lang="en-US" dirty="0">
              <a:latin typeface="Consolas" panose="020B0609020204030204" pitchFamily="49" charset="0"/>
            </a:endParaRPr>
          </a:p>
          <a:p>
            <a:r>
              <a:rPr lang="en-US" dirty="0">
                <a:latin typeface="Consolas" panose="020B0609020204030204" pitchFamily="49" charset="0"/>
              </a:rPr>
              <a:t>out.write((char *) &amp;data, sizeof(T));</a:t>
            </a:r>
          </a:p>
          <a:p>
            <a:r>
              <a:rPr lang="en-US" dirty="0">
                <a:latin typeface="Consolas" panose="020B0609020204030204" pitchFamily="49" charset="0"/>
              </a:rPr>
              <a:t>in.read((char *) &amp;data, sizeof(T));</a:t>
            </a:r>
          </a:p>
          <a:p>
            <a:pPr marL="0" indent="0">
              <a:buNone/>
            </a:pPr>
            <a:endParaRPr lang="en-US" dirty="0">
              <a:latin typeface="Consolas" panose="020B0609020204030204" pitchFamily="49" charset="0"/>
            </a:endParaRPr>
          </a:p>
          <a:p>
            <a:r>
              <a:rPr lang="en-US" dirty="0">
                <a:latin typeface="Consolas" panose="020B0609020204030204" pitchFamily="49" charset="0"/>
              </a:rPr>
              <a:t>while (in.read((char *) &amp;data, sizeof(T)))</a:t>
            </a:r>
          </a:p>
          <a:p>
            <a:pPr marL="0" indent="0">
              <a:spcBef>
                <a:spcPts val="0"/>
              </a:spcBef>
              <a:buNone/>
            </a:pPr>
            <a:r>
              <a:rPr lang="en-US" dirty="0">
                <a:latin typeface="Consolas" panose="020B0609020204030204" pitchFamily="49" charset="0"/>
              </a:rPr>
              <a:t>    ...</a:t>
            </a:r>
          </a:p>
        </p:txBody>
      </p:sp>
    </p:spTree>
    <p:extLst>
      <p:ext uri="{BB962C8B-B14F-4D97-AF65-F5344CB8AC3E}">
        <p14:creationId xmlns:p14="http://schemas.microsoft.com/office/powerpoint/2010/main" val="39309072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0CBB67-E0E1-DA96-1D5E-CCD53625EB7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2AEA130-CAE6-825C-D85D-0C865C606346}"/>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Array I/O patterns</a:t>
            </a:r>
          </a:p>
        </p:txBody>
      </p:sp>
      <p:sp>
        <p:nvSpPr>
          <p:cNvPr id="3" name="Content Placeholder 2">
            <a:extLst>
              <a:ext uri="{FF2B5EF4-FFF2-40B4-BE49-F238E27FC236}">
                <a16:creationId xmlns:a16="http://schemas.microsoft.com/office/drawing/2014/main" id="{39B628C2-BE65-59BD-BD64-1E8D7A7C232F}"/>
              </a:ext>
            </a:extLst>
          </p:cNvPr>
          <p:cNvSpPr>
            <a:spLocks noGrp="1"/>
          </p:cNvSpPr>
          <p:nvPr>
            <p:ph idx="1"/>
            <p:custDataLst>
              <p:tags r:id="rId2"/>
            </p:custDataLst>
          </p:nvPr>
        </p:nvSpPr>
        <p:spPr>
          <a:xfrm>
            <a:off x="2231136" y="2638044"/>
            <a:ext cx="7729728" cy="3101983"/>
          </a:xfrm>
        </p:spPr>
        <p:txBody>
          <a:bodyPr/>
          <a:lstStyle/>
          <a:p>
            <a:r>
              <a:rPr lang="en-US" dirty="0">
                <a:latin typeface="Consolas" panose="020B0609020204030204" pitchFamily="49" charset="0"/>
              </a:rPr>
              <a:t>T data[100];</a:t>
            </a:r>
          </a:p>
          <a:p>
            <a:pPr marL="0" indent="0">
              <a:buNone/>
            </a:pPr>
            <a:endParaRPr lang="en-US" dirty="0">
              <a:latin typeface="Consolas" panose="020B0609020204030204" pitchFamily="49" charset="0"/>
            </a:endParaRPr>
          </a:p>
          <a:p>
            <a:r>
              <a:rPr lang="en-US" dirty="0">
                <a:latin typeface="Consolas" panose="020B0609020204030204" pitchFamily="49" charset="0"/>
              </a:rPr>
              <a:t>for (int i = 0; i &lt; 100; i++)</a:t>
            </a:r>
          </a:p>
          <a:p>
            <a:pPr marL="0" indent="0">
              <a:spcBef>
                <a:spcPts val="0"/>
              </a:spcBef>
              <a:buNone/>
            </a:pPr>
            <a:r>
              <a:rPr lang="en-US" dirty="0">
                <a:latin typeface="Consolas" panose="020B0609020204030204" pitchFamily="49" charset="0"/>
              </a:rPr>
              <a:t>      out.write((char *) &amp;data[i], sizeof(T));</a:t>
            </a:r>
          </a:p>
          <a:p>
            <a:pPr marL="0" indent="0">
              <a:buNone/>
            </a:pPr>
            <a:endParaRPr lang="en-US" dirty="0">
              <a:latin typeface="Consolas" panose="020B0609020204030204" pitchFamily="49" charset="0"/>
            </a:endParaRPr>
          </a:p>
          <a:p>
            <a:r>
              <a:rPr lang="en-US" dirty="0">
                <a:latin typeface="Consolas" panose="020B0609020204030204" pitchFamily="49" charset="0"/>
              </a:rPr>
              <a:t>int i = 0;</a:t>
            </a:r>
          </a:p>
          <a:p>
            <a:pPr marL="0" indent="0">
              <a:spcBef>
                <a:spcPts val="0"/>
              </a:spcBef>
              <a:buNone/>
            </a:pPr>
            <a:r>
              <a:rPr lang="en-US" dirty="0">
                <a:latin typeface="Consolas" panose="020B0609020204030204" pitchFamily="49" charset="0"/>
              </a:rPr>
              <a:t>  while (i &lt; 100 &amp;&amp; in.read((char *) &amp;data[i], sizeof(T)))</a:t>
            </a:r>
          </a:p>
          <a:p>
            <a:pPr marL="0" indent="0">
              <a:spcBef>
                <a:spcPts val="0"/>
              </a:spcBef>
              <a:buNone/>
            </a:pPr>
            <a:r>
              <a:rPr lang="en-US" dirty="0">
                <a:latin typeface="Consolas" panose="020B0609020204030204" pitchFamily="49" charset="0"/>
              </a:rPr>
              <a:t>      i++;	// and additional processing</a:t>
            </a:r>
          </a:p>
        </p:txBody>
      </p:sp>
    </p:spTree>
    <p:extLst>
      <p:ext uri="{BB962C8B-B14F-4D97-AF65-F5344CB8AC3E}">
        <p14:creationId xmlns:p14="http://schemas.microsoft.com/office/powerpoint/2010/main" val="475802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205A7-78A5-7D02-B9C5-EF51C4DAA8A9}"/>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i="1" dirty="0"/>
              <a:t>En Block</a:t>
            </a:r>
            <a:r>
              <a:rPr lang="en-US" dirty="0"/>
              <a:t> I/O</a:t>
            </a:r>
          </a:p>
        </p:txBody>
      </p:sp>
      <p:sp>
        <p:nvSpPr>
          <p:cNvPr id="3" name="Content Placeholder 2">
            <a:extLst>
              <a:ext uri="{FF2B5EF4-FFF2-40B4-BE49-F238E27FC236}">
                <a16:creationId xmlns:a16="http://schemas.microsoft.com/office/drawing/2014/main" id="{5BAF34AD-875C-89A1-AA64-EB4B7D440AF9}"/>
              </a:ext>
            </a:extLst>
          </p:cNvPr>
          <p:cNvSpPr>
            <a:spLocks noGrp="1"/>
          </p:cNvSpPr>
          <p:nvPr>
            <p:ph idx="1"/>
            <p:custDataLst>
              <p:tags r:id="rId2"/>
            </p:custDataLst>
          </p:nvPr>
        </p:nvSpPr>
        <p:spPr>
          <a:xfrm>
            <a:off x="2231136" y="2638044"/>
            <a:ext cx="7729728" cy="3101983"/>
          </a:xfrm>
        </p:spPr>
        <p:txBody>
          <a:bodyPr/>
          <a:lstStyle/>
          <a:p>
            <a:r>
              <a:rPr lang="en-US" dirty="0">
                <a:latin typeface="Consolas" panose="020B0609020204030204" pitchFamily="49" charset="0"/>
              </a:rPr>
              <a:t>T data[</a:t>
            </a:r>
            <a:r>
              <a:rPr lang="en-US" dirty="0">
                <a:solidFill>
                  <a:srgbClr val="FF0000"/>
                </a:solidFill>
                <a:latin typeface="Consolas" panose="020B0609020204030204" pitchFamily="49" charset="0"/>
              </a:rPr>
              <a:t>100</a:t>
            </a:r>
            <a:r>
              <a:rPr lang="en-US" dirty="0">
                <a:latin typeface="Consolas" panose="020B0609020204030204" pitchFamily="49" charset="0"/>
              </a:rPr>
              <a:t>];</a:t>
            </a:r>
          </a:p>
          <a:p>
            <a:endParaRPr lang="en-US" dirty="0"/>
          </a:p>
          <a:p>
            <a:r>
              <a:rPr lang="en-US" dirty="0">
                <a:latin typeface="Consolas" panose="020B0609020204030204" pitchFamily="49" charset="0"/>
              </a:rPr>
              <a:t>out.write((char *) data, n * sizeof(T));</a:t>
            </a:r>
          </a:p>
          <a:p>
            <a:r>
              <a:rPr lang="en-US" dirty="0">
                <a:latin typeface="Consolas" panose="020B0609020204030204" pitchFamily="49" charset="0"/>
              </a:rPr>
              <a:t>in.read((char *) data, n * sizeof(T));</a:t>
            </a:r>
          </a:p>
          <a:p>
            <a:endParaRPr lang="en-US" dirty="0">
              <a:latin typeface="Consolas" panose="020B0609020204030204" pitchFamily="49" charset="0"/>
            </a:endParaRPr>
          </a:p>
          <a:p>
            <a:r>
              <a:rPr lang="en-US" dirty="0">
                <a:latin typeface="Consolas" panose="020B0609020204030204" pitchFamily="49" charset="0"/>
              </a:rPr>
              <a:t>0 &lt; n </a:t>
            </a:r>
            <a:r>
              <a:rPr lang="en-US" dirty="0">
                <a:latin typeface="Consolas" panose="020B0609020204030204" pitchFamily="49" charset="0"/>
                <a:cs typeface="Calibri" panose="020F0502020204030204" pitchFamily="34" charset="0"/>
              </a:rPr>
              <a:t>≤ 100</a:t>
            </a:r>
            <a:endParaRPr lang="en-US" dirty="0">
              <a:latin typeface="Consolas" panose="020B0609020204030204" pitchFamily="49" charset="0"/>
            </a:endParaRPr>
          </a:p>
        </p:txBody>
      </p:sp>
    </p:spTree>
    <p:extLst>
      <p:ext uri="{BB962C8B-B14F-4D97-AF65-F5344CB8AC3E}">
        <p14:creationId xmlns:p14="http://schemas.microsoft.com/office/powerpoint/2010/main" val="34270558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PRESENTER_DUMMYTAG" val="&lt;DummyForForceWrite&gt;&lt;/DummyForForceWrite&gt;"/>
  <p:tag name="HTML_SHAPEINFO" val="&lt;ThreeDShapeInfo&gt;&lt;uuid val=&quot;{74401012-97BC-4B3A-9B3C-276157C9EE17}&quot;/&gt;&lt;isInvalidForFieldText val=&quot;0&quot;/&gt;&lt;Image&gt;&lt;filename val=&quot;C:\Users\delroy\AppData\Local\Temp\CP1320821787203Session\CPTrustFolder1320821787203\PPTImport1320821833343\data\asimages\{74401012-97BC-4B3A-9B3C-276157C9EE17}_1.png&quot;/&gt;&lt;left val=&quot;167&quot;/&gt;&lt;top val=&quot;249&quot;/&gt;&lt;width val=&quot;945&quot;/&gt;&lt;height val=&quot;174&quot;/&gt;&lt;hasText val=&quot;1&quot;/&gt;&lt;/Image&gt;&lt;/ThreeDShape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4&quot;/&gt;&lt;/TableIndex&gt;&lt;/ShapeTextInfo&gt;"/>
  <p:tag name="PRESENTER_DUMMYTAG" val="&lt;DummyForForceWrite&gt;&lt;/DummyForForceWrite&gt;"/>
  <p:tag name="HTML_SHAPEINFO" val="&lt;ThreeDShapeInfo&gt;&lt;uuid val=&quot;{4725E25A-31EA-4C81-9132-804E7714C983}&quot;/&gt;&lt;isInvalidForFieldText val=&quot;0&quot;/&gt;&lt;Image&gt;&lt;filename val=&quot;C:\Users\delroy\AppData\Local\Temp\CP1320821787203Session\CPTrustFolder1320821787203\PPTImport1320821833343\data\asimages\{4725E25A-31EA-4C81-9132-804E7714C983}_1.png&quot;/&gt;&lt;left val=&quot;282&quot;/&gt;&lt;top val=&quot;452&quot;/&gt;&lt;width val=&quot;715&quot;/&gt;&lt;height val=&quot;135&quot;/&gt;&lt;hasText val=&quot;1&quot;/&gt;&lt;/Image&gt;&lt;/ThreeDShape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1&quot;/&gt;&lt;/TableIndex&gt;&lt;/ShapeTextInfo&gt;"/>
  <p:tag name="PRESENTER_DUMMYTAG" val="&lt;DummyForForceWrite&gt;&lt;/DummyForForceWrite&gt;"/>
  <p:tag name="HTML_SHAPEINFO" val="&lt;ThreeDShapeInfo&gt;&lt;uuid val=&quot;{5C0230E3-0074-4CA4-86F4-73C9A21F1BEB}&quot;/&gt;&lt;isInvalidForFieldText val=&quot;0&quot;/&gt;&lt;Image&gt;&lt;filename val=&quot;C:\Users\delroy\AppData\Local\Temp\CP1320821787203Session\CPTrustFolder1320821787203\PPTImport1320821833343\data\asimages\{5C0230E3-0074-4CA4-86F4-73C9A21F1BEB}_1.png&quot;/&gt;&lt;left val=&quot;167&quot;/&gt;&lt;top val=&quot;647&quot;/&gt;&lt;width val=&quot;159&quot;/&gt;&lt;height val=&quot;35&quot;/&gt;&lt;hasText val=&quot;1&quot;/&gt;&lt;/Image&gt;&lt;/ThreeDShape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0&quot;/&gt;&lt;/TableIndex&gt;&lt;/ShapeTextInfo&gt;"/>
  <p:tag name="HTML_SHAPEINFO" val="&lt;ThreeDShapeInfo&gt;&lt;uuid val=&quot;{96793F9C-C9C7-4976-B25A-52743B5F0AE6}&quot;/&gt;&lt;isInvalidForFieldText val=&quot;0&quot;/&gt;&lt;Image&gt;&lt;filename val=&quot;C:\Users\delroy\AppData\Local\Temp\CP1320821787203Session\CPTrustFolder1320821787203\PPTImport1320821833343\data\asimages\{96793F9C-C9C7-4976-B25A-52743B5F0AE6}_2.png&quot;/&gt;&lt;left val=&quot;233&quot;/&gt;&lt;top val=&quot;100&quot;/&gt;&lt;width val=&quot;813&quot;/&gt;&lt;height val=&quot;126&quot;/&gt;&lt;hasText val=&quot;1&quot;/&gt;&lt;/Image&gt;&lt;/ThreeDShape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35&quot;/&gt;&lt;lineCharCount val=&quot;37&quot;/&gt;&lt;lineCharCount val=&quot;1&quot;/&gt;&lt;lineCharCount val=&quot;49&quot;/&gt;&lt;lineCharCount val=&quot;48&quot;/&gt;&lt;lineCharCount val=&quot;1&quot;/&gt;&lt;lineCharCount val=&quot;27&quot;/&gt;&lt;lineCharCount val=&quot;41&quot;/&gt;&lt;/TableIndex&gt;&lt;/ShapeTextInfo&gt;"/>
  <p:tag name="HTML_SHAPEINFO" val="&lt;ThreeDShapeInfo&gt;&lt;uuid val=&quot;{06BBC71B-5A80-4F49-80C2-8B5FE92D4B60}&quot;/&gt;&lt;isInvalidForFieldText val=&quot;0&quot;/&gt;&lt;Image&gt;&lt;filename val=&quot;C:\Users\delroy\AppData\Local\Temp\CP1320821787203Session\CPTrustFolder1320821787203\PPTImport1320821833343\data\asimages\{06BBC71B-5A80-4F49-80C2-8B5FE92D4B60}_2.png&quot;/&gt;&lt;left val=&quot;160&quot;/&gt;&lt;top val=&quot;270&quot;/&gt;&lt;width val=&quot;688&quot;/&gt;&lt;height val=&quot;332&quot;/&gt;&lt;hasText val=&quot;1&quot;/&gt;&lt;/Image&gt;&lt;/ThreeDShape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4&quot;/&gt;&lt;/TableIndex&gt;&lt;/ShapeTextInfo&gt;"/>
  <p:tag name="HTML_SHAPEINFO" val="&lt;ThreeDShapeInfo&gt;&lt;uuid val=&quot;{4A4DF3CD-5559-4C0D-A65B-3C25894990BC}&quot;/&gt;&lt;isInvalidForFieldText val=&quot;0&quot;/&gt;&lt;Image&gt;&lt;filename val=&quot;C:\Users\delroy\AppData\Local\Temp\CP1320821787203Session\CPTrustFolder1320821787203\PPTImport1320821833343\data\asimages\{4A4DF3CD-5559-4C0D-A65B-3C25894990BC}_3.png&quot;/&gt;&lt;left val=&quot;233&quot;/&gt;&lt;top val=&quot;100&quot;/&gt;&lt;width val=&quot;813&quot;/&gt;&lt;height val=&quot;126&quot;/&gt;&lt;hasText val=&quot;1&quot;/&gt;&lt;/Image&gt;&lt;/ThreeDShape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7&quot;/&gt;&lt;lineCharCount val=&quot;8&quot;/&gt;&lt;lineCharCount val=&quot;1&quot;/&gt;&lt;lineCharCount val=&quot;38&quot;/&gt;&lt;lineCharCount val=&quot;36&quot;/&gt;&lt;lineCharCount val=&quot;1&quot;/&gt;&lt;lineCharCount val=&quot;43&quot;/&gt;&lt;lineCharCount val=&quot;7&quot;/&gt;&lt;/TableIndex&gt;&lt;/ShapeTextInfo&gt;"/>
  <p:tag name="HTML_SHAPEINFO" val="&lt;ThreeDShapeInfo&gt;&lt;uuid val=&quot;{073F17F2-DAF9-4DA7-A95E-EDBB75D0371A}&quot;/&gt;&lt;isInvalidForFieldText val=&quot;0&quot;/&gt;&lt;Image&gt;&lt;filename val=&quot;C:\Users\delroy\AppData\Local\Temp\CP1320821787203Session\CPTrustFolder1320821787203\PPTImport1320821833343\data\asimages\{073F17F2-DAF9-4DA7-A95E-EDBB75D0371A}_3.png&quot;/&gt;&lt;left val=&quot;229&quot;/&gt;&lt;top val=&quot;273&quot;/&gt;&lt;width val=&quot;817&quot;/&gt;&lt;height val=&quot;329&quot;/&gt;&lt;hasText val=&quot;1&quot;/&gt;&lt;/Image&gt;&lt;/ThreeDShape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8&quot;/&gt;&lt;/TableIndex&gt;&lt;/ShapeTextInfo&gt;"/>
  <p:tag name="HTML_SHAPEINFO" val="&lt;ThreeDShapeInfo&gt;&lt;uuid val=&quot;{588F06B2-9CF0-41C9-A2DA-F76E427E39A5}&quot;/&gt;&lt;isInvalidForFieldText val=&quot;0&quot;/&gt;&lt;Image&gt;&lt;filename val=&quot;C:\Users\delroy\AppData\Local\Temp\CP1320821787203Session\CPTrustFolder1320821787203\PPTImport1320821833343\data\asimages\{588F06B2-9CF0-41C9-A2DA-F76E427E39A5}_4.png&quot;/&gt;&lt;left val=&quot;233&quot;/&gt;&lt;top val=&quot;100&quot;/&gt;&lt;width val=&quot;813&quot;/&gt;&lt;height val=&quot;126&quot;/&gt;&lt;hasText val=&quot;1&quot;/&gt;&lt;/Image&gt;&lt;/ThreeDShape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13&quot;/&gt;&lt;lineCharCount val=&quot;1&quot;/&gt;&lt;lineCharCount val=&quot;30&quot;/&gt;&lt;lineCharCount val=&quot;47&quot;/&gt;&lt;lineCharCount val=&quot;1&quot;/&gt;&lt;lineCharCount val=&quot;11&quot;/&gt;&lt;lineCharCount val=&quot;59&quot;/&gt;&lt;lineCharCount val=&quot;39&quot;/&gt;&lt;/TableIndex&gt;&lt;/ShapeTextInfo&gt;"/>
  <p:tag name="HTML_SHAPEINFO" val="&lt;ThreeDShapeInfo&gt;&lt;uuid val=&quot;{8153B350-2883-4FDA-8031-36873557BAD5}&quot;/&gt;&lt;isInvalidForFieldText val=&quot;0&quot;/&gt;&lt;Image&gt;&lt;filename val=&quot;C:\Users\delroy\AppData\Local\Temp\CP1320821787203Session\CPTrustFolder1320821787203\PPTImport1320821833343\data\asimages\{8153B350-2883-4FDA-8031-36873557BAD5}_4.png&quot;/&gt;&lt;left val=&quot;229&quot;/&gt;&lt;top val=&quot;273&quot;/&gt;&lt;width val=&quot;817&quot;/&gt;&lt;height val=&quot;329&quot;/&gt;&lt;hasText val=&quot;1&quot;/&gt;&lt;/Image&gt;&lt;/ThreeDShapeInfo&gt;"/>
</p:tagLst>
</file>

<file path=ppt/tags/tag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2&quot;/&gt;&lt;/TableIndex&gt;&lt;/ShapeTextInfo&gt;"/>
  <p:tag name="HTML_SHAPEINFO" val="&lt;ThreeDShapeInfo&gt;&lt;uuid val=&quot;{DC480BD9-4A02-494D-B29E-5E1BFD8C95C7}&quot;/&gt;&lt;isInvalidForFieldText val=&quot;0&quot;/&gt;&lt;Image&gt;&lt;filename val=&quot;C:\Users\delroy\AppData\Local\Temp\CP1320821787203Session\CPTrustFolder1320821787203\PPTImport1320821833343\data\asimages\{DC480BD9-4A02-494D-B29E-5E1BFD8C95C7}_5.png&quot;/&gt;&lt;left val=&quot;233&quot;/&gt;&lt;top val=&quot;100&quot;/&gt;&lt;width val=&quot;813&quot;/&gt;&lt;height val=&quot;126&quot;/&gt;&lt;hasText val=&quot;1&quot;/&gt;&lt;/Image&gt;&lt;/ThreeDShapeInfo&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6&quot;/&gt;&lt;lineCharCount val=&quot;13&quot;/&gt;&lt;lineCharCount val=&quot;1&quot;/&gt;&lt;lineCharCount val=&quot;41&quot;/&gt;&lt;lineCharCount val=&quot;39&quot;/&gt;&lt;lineCharCount val=&quot;1&quot;/&gt;&lt;lineCharCount val=&quot;11&quot;/&gt;&lt;/TableIndex&gt;&lt;/ShapeTextInfo&gt;"/>
  <p:tag name="HTML_SHAPEINFO" val="&lt;ThreeDShapeInfo&gt;&lt;uuid val=&quot;{97EE0BB2-1963-4B99-B56C-0EDB1BC3CD99}&quot;/&gt;&lt;isInvalidForFieldText val=&quot;0&quot;/&gt;&lt;Image&gt;&lt;filename val=&quot;C:\Users\delroy\AppData\Local\Temp\CP1320821787203Session\CPTrustFolder1320821787203\PPTImport1320821833343\data\asimages\{97EE0BB2-1963-4B99-B56C-0EDB1BC3CD99}_5.png&quot;/&gt;&lt;left val=&quot;229&quot;/&gt;&lt;top val=&quot;273&quot;/&gt;&lt;width val=&quot;817&quot;/&gt;&lt;height val=&quot;329&quot;/&gt;&lt;hasText val=&quot;1&quot;/&gt;&lt;/Image&gt;&lt;/ThreeDShape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7&quot;/&gt;&lt;lineCharCount val=&quot;5&quot;/&gt;&lt;/TableIndex&gt;&lt;/ShapeText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5&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365</TotalTime>
  <Words>900</Words>
  <Application>Microsoft Office PowerPoint</Application>
  <PresentationFormat>Widescreen</PresentationFormat>
  <Paragraphs>49</Paragraphs>
  <Slides>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Consolas</vt:lpstr>
      <vt:lpstr>Gill Sans MT</vt:lpstr>
      <vt:lpstr>Parcel</vt:lpstr>
      <vt:lpstr>Block I/O</vt:lpstr>
      <vt:lpstr>Block read and write functions</vt:lpstr>
      <vt:lpstr>Basic Block I/O patterns</vt:lpstr>
      <vt:lpstr>Array I/O patterns</vt:lpstr>
      <vt:lpstr>En Block I/O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Block I/O</dc:title>
  <dc:creator>Delroy Brinkerhoff</dc:creator>
  <cp:lastModifiedBy>delroy</cp:lastModifiedBy>
  <cp:revision>11</cp:revision>
  <dcterms:created xsi:type="dcterms:W3CDTF">2016-07-13T22:03:45Z</dcterms:created>
  <dcterms:modified xsi:type="dcterms:W3CDTF">2025-07-02T22:08:45Z</dcterms:modified>
</cp:coreProperties>
</file>