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heme/theme2.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4.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5.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484" autoAdjust="0"/>
  </p:normalViewPr>
  <p:slideViewPr>
    <p:cSldViewPr snapToGrid="0">
      <p:cViewPr varScale="1">
        <p:scale>
          <a:sx n="105" d="100"/>
          <a:sy n="105" d="100"/>
        </p:scale>
        <p:origin x="7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A1F39-2523-4018-B479-D31E067C03A1}" type="datetimeFigureOut">
              <a:rPr lang="en-US" smtClean="0"/>
              <a:t>7/14/2025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82683-4961-4ED5-BDD0-70DFC9625DB7}" type="slidenum">
              <a:rPr lang="en-US" smtClean="0"/>
              <a:t>‹#›</a:t>
            </a:fld>
            <a:endParaRPr lang="en-US"/>
          </a:p>
        </p:txBody>
      </p:sp>
    </p:spTree>
    <p:extLst>
      <p:ext uri="{BB962C8B-B14F-4D97-AF65-F5344CB8AC3E}">
        <p14:creationId xmlns:p14="http://schemas.microsoft.com/office/powerpoint/2010/main" val="3979298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Random and direct access are synonyms describing how programs access data in a file, typically saved in secondary memory, such as a disk or flash drive. The data can be as small as a single byte – smaller units are not addressable – but are often larger “chunks.” Like the fields in an object, the chunks or blocks typically consist of related data. The term “record” refers to a chunk or block of data in a database.</a:t>
            </a:r>
          </a:p>
          <a:p>
            <a:endParaRPr lang="en-US" dirty="0"/>
          </a:p>
        </p:txBody>
      </p:sp>
      <p:sp>
        <p:nvSpPr>
          <p:cNvPr id="4" name="Slide Number Placeholder 3"/>
          <p:cNvSpPr>
            <a:spLocks noGrp="1"/>
          </p:cNvSpPr>
          <p:nvPr>
            <p:ph type="sldNum" sz="quarter" idx="5"/>
          </p:nvPr>
        </p:nvSpPr>
        <p:spPr/>
        <p:txBody>
          <a:bodyPr/>
          <a:lstStyle/>
          <a:p>
            <a:fld id="{B5282683-4961-4ED5-BDD0-70DFC9625DB7}" type="slidenum">
              <a:rPr lang="en-US" smtClean="0"/>
              <a:t>1</a:t>
            </a:fld>
            <a:endParaRPr lang="en-US"/>
          </a:p>
        </p:txBody>
      </p:sp>
    </p:spTree>
    <p:extLst>
      <p:ext uri="{BB962C8B-B14F-4D97-AF65-F5344CB8AC3E}">
        <p14:creationId xmlns:p14="http://schemas.microsoft.com/office/powerpoint/2010/main" val="2313004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Programs begin accessing a file sequentially with the first block or record, and continue accessing the data one record after another. They can skip data only in the sense that they ignore it after accessing it, and they cannot backup without returning to the beginning.</a:t>
            </a:r>
          </a:p>
          <a:p>
            <a:r>
              <a:rPr lang="en-US" sz="1200" kern="1200" dirty="0">
                <a:solidFill>
                  <a:schemeClr val="tx1"/>
                </a:solidFill>
                <a:effectLst/>
                <a:latin typeface="+mn-lt"/>
                <a:ea typeface="+mn-ea"/>
                <a:cs typeface="+mn-cs"/>
              </a:rPr>
              <a:t>Random and direct access suggest that programs can go directly to any position in a file in any (seemingly random) order. Moving directly to any position in a file allows programs to skip or revisit data.</a:t>
            </a:r>
          </a:p>
          <a:p>
            <a:endParaRPr lang="en-US" dirty="0"/>
          </a:p>
        </p:txBody>
      </p:sp>
      <p:sp>
        <p:nvSpPr>
          <p:cNvPr id="4" name="Slide Number Placeholder 3"/>
          <p:cNvSpPr>
            <a:spLocks noGrp="1"/>
          </p:cNvSpPr>
          <p:nvPr>
            <p:ph type="sldNum" sz="quarter" idx="5"/>
          </p:nvPr>
        </p:nvSpPr>
        <p:spPr/>
        <p:txBody>
          <a:bodyPr/>
          <a:lstStyle/>
          <a:p>
            <a:fld id="{B5282683-4961-4ED5-BDD0-70DFC9625DB7}" type="slidenum">
              <a:rPr lang="en-US" smtClean="0"/>
              <a:t>2</a:t>
            </a:fld>
            <a:endParaRPr lang="en-US"/>
          </a:p>
        </p:txBody>
      </p:sp>
    </p:spTree>
    <p:extLst>
      <p:ext uri="{BB962C8B-B14F-4D97-AF65-F5344CB8AC3E}">
        <p14:creationId xmlns:p14="http://schemas.microsoft.com/office/powerpoint/2010/main" val="1436632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Instances of the </a:t>
            </a:r>
            <a:r>
              <a:rPr lang="en-US" sz="1200" kern="1200" dirty="0" err="1">
                <a:solidFill>
                  <a:schemeClr val="tx1"/>
                </a:solidFill>
                <a:effectLst/>
                <a:latin typeface="+mn-lt"/>
                <a:ea typeface="+mn-ea"/>
                <a:cs typeface="+mn-cs"/>
              </a:rPr>
              <a:t>fstream</a:t>
            </a:r>
            <a:r>
              <a:rPr lang="en-US" sz="1200" kern="1200" dirty="0">
                <a:solidFill>
                  <a:schemeClr val="tx1"/>
                </a:solidFill>
                <a:effectLst/>
                <a:latin typeface="+mn-lt"/>
                <a:ea typeface="+mn-ea"/>
                <a:cs typeface="+mn-cs"/>
              </a:rPr>
              <a:t> class have two file position pointers, one for reading data and one for writing it. The positioning functions distinguish by name which pointer they affect: “g” refers to the “get” or read or input pointer, while “p” denotes the “put” or write or output pointer.</a:t>
            </a:r>
          </a:p>
          <a:p>
            <a:r>
              <a:rPr lang="en-US" sz="1200" kern="1200" dirty="0">
                <a:solidFill>
                  <a:schemeClr val="tx1"/>
                </a:solidFill>
                <a:effectLst/>
                <a:latin typeface="+mn-lt"/>
                <a:ea typeface="+mn-ea"/>
                <a:cs typeface="+mn-cs"/>
              </a:rPr>
              <a:t>The functions with a single parameter move their corresponding file pointers to an absolute position or byte address within the file. The two-parameter functions move the pointers to a relative position specified as an offset from one of three locations in a file. Three symbolic constants denote the three locations: the file’s beginning or end, and the current pointer location in the file.</a:t>
            </a:r>
          </a:p>
          <a:p>
            <a:r>
              <a:rPr lang="en-US" sz="1200" kern="1200" dirty="0">
                <a:solidFill>
                  <a:schemeClr val="tx1"/>
                </a:solidFill>
                <a:effectLst/>
                <a:latin typeface="+mn-lt"/>
                <a:ea typeface="+mn-ea"/>
                <a:cs typeface="+mn-cs"/>
              </a:rPr>
              <a:t>Two functions report the pointers’ absolute position or address in the file.</a:t>
            </a:r>
          </a:p>
          <a:p>
            <a:endParaRPr lang="en-US" dirty="0"/>
          </a:p>
        </p:txBody>
      </p:sp>
      <p:sp>
        <p:nvSpPr>
          <p:cNvPr id="4" name="Slide Number Placeholder 3"/>
          <p:cNvSpPr>
            <a:spLocks noGrp="1"/>
          </p:cNvSpPr>
          <p:nvPr>
            <p:ph type="sldNum" sz="quarter" idx="5"/>
          </p:nvPr>
        </p:nvSpPr>
        <p:spPr/>
        <p:txBody>
          <a:bodyPr/>
          <a:lstStyle/>
          <a:p>
            <a:fld id="{B5282683-4961-4ED5-BDD0-70DFC9625DB7}" type="slidenum">
              <a:rPr lang="en-US" smtClean="0"/>
              <a:t>3</a:t>
            </a:fld>
            <a:endParaRPr lang="en-US"/>
          </a:p>
        </p:txBody>
      </p:sp>
    </p:spTree>
    <p:extLst>
      <p:ext uri="{BB962C8B-B14F-4D97-AF65-F5344CB8AC3E}">
        <p14:creationId xmlns:p14="http://schemas.microsoft.com/office/powerpoint/2010/main" val="774502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seek and tell functions only operate on physical or byte addresses. However, it’s often convenient for programmers to use concepts more closely tied to a problem and its solution. For example, if they are implementing a database solution, grouping data into uniquely numbered records might better match the problem and solution. Fortunately, converting between byte addresses and record numbers is relatively simple.</a:t>
            </a:r>
          </a:p>
          <a:p>
            <a:r>
              <a:rPr lang="en-US" sz="1200" kern="1200" dirty="0">
                <a:solidFill>
                  <a:schemeClr val="tx1"/>
                </a:solidFill>
                <a:effectLst/>
                <a:latin typeface="+mn-lt"/>
                <a:ea typeface="+mn-ea"/>
                <a:cs typeface="+mn-cs"/>
              </a:rPr>
              <a:t>A record’s address is the product of its record number and size, and its record number is the quotient of its address and size calculated with integer or truncating division. If we define the data as a structure or class, we can program the conversions using the </a:t>
            </a:r>
            <a:r>
              <a:rPr lang="en-US" sz="1200" kern="1200" dirty="0" err="1">
                <a:solidFill>
                  <a:schemeClr val="tx1"/>
                </a:solidFill>
                <a:effectLst/>
                <a:latin typeface="+mn-lt"/>
                <a:ea typeface="+mn-ea"/>
                <a:cs typeface="+mn-cs"/>
              </a:rPr>
              <a:t>sizeof</a:t>
            </a:r>
            <a:r>
              <a:rPr lang="en-US" sz="1200" kern="1200" dirty="0">
                <a:solidFill>
                  <a:schemeClr val="tx1"/>
                </a:solidFill>
                <a:effectLst/>
                <a:latin typeface="+mn-lt"/>
                <a:ea typeface="+mn-ea"/>
                <a:cs typeface="+mn-cs"/>
              </a:rPr>
              <a:t> operator as illustrated. Assuming a record size of ten bytes for convenience, the picture illustrates the relationship between the address and record number.</a:t>
            </a:r>
          </a:p>
          <a:p>
            <a:endParaRPr lang="en-US" dirty="0"/>
          </a:p>
        </p:txBody>
      </p:sp>
      <p:sp>
        <p:nvSpPr>
          <p:cNvPr id="4" name="Slide Number Placeholder 3"/>
          <p:cNvSpPr>
            <a:spLocks noGrp="1"/>
          </p:cNvSpPr>
          <p:nvPr>
            <p:ph type="sldNum" sz="quarter" idx="5"/>
          </p:nvPr>
        </p:nvSpPr>
        <p:spPr/>
        <p:txBody>
          <a:bodyPr/>
          <a:lstStyle/>
          <a:p>
            <a:fld id="{B5282683-4961-4ED5-BDD0-70DFC9625DB7}" type="slidenum">
              <a:rPr lang="en-US" smtClean="0"/>
              <a:t>4</a:t>
            </a:fld>
            <a:endParaRPr lang="en-US"/>
          </a:p>
        </p:txBody>
      </p:sp>
    </p:spTree>
    <p:extLst>
      <p:ext uri="{BB962C8B-B14F-4D97-AF65-F5344CB8AC3E}">
        <p14:creationId xmlns:p14="http://schemas.microsoft.com/office/powerpoint/2010/main" val="4201420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seek functions, in conjunction with simple arithmetic operations, allow programmers to access files in many ways. Assuming that “s” is an </a:t>
            </a:r>
            <a:r>
              <a:rPr lang="en-US" sz="1200" kern="1200" dirty="0" err="1">
                <a:solidFill>
                  <a:schemeClr val="tx1"/>
                </a:solidFill>
                <a:effectLst/>
                <a:latin typeface="+mn-lt"/>
                <a:ea typeface="+mn-ea"/>
                <a:cs typeface="+mn-cs"/>
              </a:rPr>
              <a:t>fstream</a:t>
            </a:r>
            <a:r>
              <a:rPr lang="en-US" sz="1200" kern="1200" dirty="0">
                <a:solidFill>
                  <a:schemeClr val="tx1"/>
                </a:solidFill>
                <a:effectLst/>
                <a:latin typeface="+mn-lt"/>
                <a:ea typeface="+mn-ea"/>
                <a:cs typeface="+mn-cs"/>
              </a:rPr>
              <a:t> object, the table illustrates three key operations: moving to the file’s beginning, moving to its end, and moving to a specified record number. The updated Rolodex example in the following section illustrates these and other direct access operations.</a:t>
            </a:r>
          </a:p>
          <a:p>
            <a:endParaRPr lang="en-US" dirty="0"/>
          </a:p>
        </p:txBody>
      </p:sp>
      <p:sp>
        <p:nvSpPr>
          <p:cNvPr id="4" name="Slide Number Placeholder 3"/>
          <p:cNvSpPr>
            <a:spLocks noGrp="1"/>
          </p:cNvSpPr>
          <p:nvPr>
            <p:ph type="sldNum" sz="quarter" idx="5"/>
          </p:nvPr>
        </p:nvSpPr>
        <p:spPr/>
        <p:txBody>
          <a:bodyPr/>
          <a:lstStyle/>
          <a:p>
            <a:fld id="{B5282683-4961-4ED5-BDD0-70DFC9625DB7}" type="slidenum">
              <a:rPr lang="en-US" smtClean="0"/>
              <a:t>5</a:t>
            </a:fld>
            <a:endParaRPr lang="en-US"/>
          </a:p>
        </p:txBody>
      </p:sp>
    </p:spTree>
    <p:extLst>
      <p:ext uri="{BB962C8B-B14F-4D97-AF65-F5344CB8AC3E}">
        <p14:creationId xmlns:p14="http://schemas.microsoft.com/office/powerpoint/2010/main" val="217671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Combining the seek and tell functions with block I/O completes the direct access operations. The fundamental database operation, the ability to update a record in place, demonstrates the combination. The statements assume that “s” is an </a:t>
            </a:r>
            <a:r>
              <a:rPr lang="en-US" sz="1200" kern="1200" dirty="0" err="1">
                <a:solidFill>
                  <a:schemeClr val="tx1"/>
                </a:solidFill>
                <a:effectLst/>
                <a:latin typeface="+mn-lt"/>
                <a:ea typeface="+mn-ea"/>
                <a:cs typeface="+mn-cs"/>
              </a:rPr>
              <a:t>fstream</a:t>
            </a:r>
            <a:r>
              <a:rPr lang="en-US" sz="1200" kern="1200" dirty="0">
                <a:solidFill>
                  <a:schemeClr val="tx1"/>
                </a:solidFill>
                <a:effectLst/>
                <a:latin typeface="+mn-lt"/>
                <a:ea typeface="+mn-ea"/>
                <a:cs typeface="+mn-cs"/>
              </a:rPr>
              <a:t> object, “chunk” names a structure or class, “R” is a valid record number, and “c” is a chunk variable. The program:</a:t>
            </a:r>
          </a:p>
          <a:p>
            <a:pPr marL="228600" lvl="0" indent="-228600">
              <a:buFont typeface="+mj-lt"/>
              <a:buAutoNum type="arabicPeriod"/>
            </a:pPr>
            <a:r>
              <a:rPr lang="en-US" sz="1200" kern="1200" dirty="0">
                <a:solidFill>
                  <a:schemeClr val="tx1"/>
                </a:solidFill>
                <a:effectLst/>
                <a:latin typeface="+mn-lt"/>
                <a:ea typeface="+mn-ea"/>
                <a:cs typeface="+mn-cs"/>
              </a:rPr>
              <a:t>Moves the get or read pointer to record R.</a:t>
            </a:r>
          </a:p>
          <a:p>
            <a:pPr marL="228600" lvl="0" indent="-228600">
              <a:buFont typeface="+mj-lt"/>
              <a:buAutoNum type="arabicPeriod"/>
            </a:pPr>
            <a:r>
              <a:rPr lang="en-US" sz="1200" kern="1200" dirty="0">
                <a:solidFill>
                  <a:schemeClr val="tx1"/>
                </a:solidFill>
                <a:effectLst/>
                <a:latin typeface="+mn-lt"/>
                <a:ea typeface="+mn-ea"/>
                <a:cs typeface="+mn-cs"/>
              </a:rPr>
              <a:t>Reads record R from the file into the object c.</a:t>
            </a:r>
          </a:p>
          <a:p>
            <a:pPr marL="228600" lvl="0" indent="-228600">
              <a:buFont typeface="+mj-lt"/>
              <a:buAutoNum type="arabicPeriod"/>
            </a:pPr>
            <a:r>
              <a:rPr lang="en-US" sz="1200" kern="1200" dirty="0">
                <a:solidFill>
                  <a:schemeClr val="tx1"/>
                </a:solidFill>
                <a:effectLst/>
                <a:latin typeface="+mn-lt"/>
                <a:ea typeface="+mn-ea"/>
                <a:cs typeface="+mn-cs"/>
              </a:rPr>
              <a:t>Updates the data saved in c.</a:t>
            </a:r>
          </a:p>
          <a:p>
            <a:pPr marL="228600" lvl="0" indent="-228600">
              <a:buFont typeface="+mj-lt"/>
              <a:buAutoNum type="arabicPeriod"/>
            </a:pPr>
            <a:r>
              <a:rPr lang="en-US" sz="1200" kern="1200" dirty="0">
                <a:solidFill>
                  <a:schemeClr val="tx1"/>
                </a:solidFill>
                <a:effectLst/>
                <a:latin typeface="+mn-lt"/>
                <a:ea typeface="+mn-ea"/>
                <a:cs typeface="+mn-cs"/>
              </a:rPr>
              <a:t>Moves the put or write pointer to record R.</a:t>
            </a:r>
          </a:p>
          <a:p>
            <a:pPr marL="228600" lvl="0" indent="-228600">
              <a:buFont typeface="+mj-lt"/>
              <a:buAutoNum type="arabicPeriod"/>
            </a:pPr>
            <a:r>
              <a:rPr lang="en-US" sz="1200" kern="1200" dirty="0">
                <a:solidFill>
                  <a:schemeClr val="tx1"/>
                </a:solidFill>
                <a:effectLst/>
                <a:latin typeface="+mn-lt"/>
                <a:ea typeface="+mn-ea"/>
                <a:cs typeface="+mn-cs"/>
              </a:rPr>
              <a:t>Writes object c to the file, overwriting the previous data without affecting the data on either side.</a:t>
            </a:r>
          </a:p>
          <a:p>
            <a:r>
              <a:rPr lang="en-US" sz="1200" kern="1200" dirty="0">
                <a:solidFill>
                  <a:schemeClr val="tx1"/>
                </a:solidFill>
                <a:effectLst/>
                <a:latin typeface="+mn-lt"/>
                <a:ea typeface="+mn-ea"/>
                <a:cs typeface="+mn-cs"/>
              </a:rPr>
              <a:t>A complete database management system, or DBMS, requires other operations as well, but this fundamental operation is key to modern database implementation.</a:t>
            </a:r>
          </a:p>
          <a:p>
            <a:endParaRPr lang="en-US" dirty="0"/>
          </a:p>
        </p:txBody>
      </p:sp>
      <p:sp>
        <p:nvSpPr>
          <p:cNvPr id="4" name="Slide Number Placeholder 3"/>
          <p:cNvSpPr>
            <a:spLocks noGrp="1"/>
          </p:cNvSpPr>
          <p:nvPr>
            <p:ph type="sldNum" sz="quarter" idx="5"/>
          </p:nvPr>
        </p:nvSpPr>
        <p:spPr/>
        <p:txBody>
          <a:bodyPr/>
          <a:lstStyle/>
          <a:p>
            <a:fld id="{B5282683-4961-4ED5-BDD0-70DFC9625DB7}" type="slidenum">
              <a:rPr lang="en-US" smtClean="0"/>
              <a:t>6</a:t>
            </a:fld>
            <a:endParaRPr lang="en-US"/>
          </a:p>
        </p:txBody>
      </p:sp>
    </p:spTree>
    <p:extLst>
      <p:ext uri="{BB962C8B-B14F-4D97-AF65-F5344CB8AC3E}">
        <p14:creationId xmlns:p14="http://schemas.microsoft.com/office/powerpoint/2010/main" val="41464472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7/14/2025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7/14/2025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7/14/2025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7/14/2025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7/14/2025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7/14/2025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7/14/2025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7/14/2025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7/14/2025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7/14/2025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image" Target="../media/image2.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1.png"/><Relationship Id="rId5" Type="http://schemas.openxmlformats.org/officeDocument/2006/relationships/notesSlide" Target="../notesSlides/notesSlide2.xml"/><Relationship Id="rId4"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image" Target="../media/image4.pn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5.png"/><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Random and Direct Access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Two Terms, One Concept</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E9A6965-7604-A570-4BAD-F9AB3E635D20}"/>
              </a:ext>
            </a:extLst>
          </p:cNvPr>
          <p:cNvSpPr>
            <a:spLocks noGrp="1"/>
          </p:cNvSpPr>
          <p:nvPr>
            <p:ph type="body" idx="1"/>
            <p:custDataLst>
              <p:tags r:id="rId1"/>
            </p:custDataLst>
          </p:nvPr>
        </p:nvSpPr>
        <p:spPr>
          <a:xfrm>
            <a:off x="1583436" y="2313433"/>
            <a:ext cx="4270248" cy="704087"/>
          </a:xfrm>
        </p:spPr>
        <p:txBody>
          <a:bodyPr/>
          <a:lstStyle/>
          <a:p>
            <a:r>
              <a:rPr lang="en-US" dirty="0"/>
              <a:t>Sequential access</a:t>
            </a:r>
          </a:p>
        </p:txBody>
      </p:sp>
      <p:sp>
        <p:nvSpPr>
          <p:cNvPr id="5" name="Text Placeholder 4">
            <a:extLst>
              <a:ext uri="{FF2B5EF4-FFF2-40B4-BE49-F238E27FC236}">
                <a16:creationId xmlns:a16="http://schemas.microsoft.com/office/drawing/2014/main" id="{0655ACF7-F8F8-8FC3-B9E9-B6AA30D78EC3}"/>
              </a:ext>
            </a:extLst>
          </p:cNvPr>
          <p:cNvSpPr>
            <a:spLocks noGrp="1"/>
          </p:cNvSpPr>
          <p:nvPr>
            <p:ph type="body" sz="quarter" idx="13"/>
            <p:custDataLst>
              <p:tags r:id="rId2"/>
            </p:custDataLst>
          </p:nvPr>
        </p:nvSpPr>
        <p:spPr>
          <a:xfrm>
            <a:off x="6338316" y="2313433"/>
            <a:ext cx="4270248" cy="704087"/>
          </a:xfrm>
        </p:spPr>
        <p:txBody>
          <a:bodyPr/>
          <a:lstStyle/>
          <a:p>
            <a:r>
              <a:rPr lang="en-US" dirty="0"/>
              <a:t>Random/Direct Access</a:t>
            </a:r>
          </a:p>
        </p:txBody>
      </p:sp>
      <p:sp>
        <p:nvSpPr>
          <p:cNvPr id="6" name="Title 5">
            <a:extLst>
              <a:ext uri="{FF2B5EF4-FFF2-40B4-BE49-F238E27FC236}">
                <a16:creationId xmlns:a16="http://schemas.microsoft.com/office/drawing/2014/main" id="{BB2EFACF-2485-45B9-9FBD-CB70F78DBC03}"/>
              </a:ext>
            </a:extLst>
          </p:cNvPr>
          <p:cNvSpPr>
            <a:spLocks noGrp="1"/>
          </p:cNvSpPr>
          <p:nvPr>
            <p:ph type="title"/>
            <p:custDataLst>
              <p:tags r:id="rId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Random/Direct access</a:t>
            </a:r>
          </a:p>
        </p:txBody>
      </p:sp>
      <p:pic>
        <p:nvPicPr>
          <p:cNvPr id="20" name="Content Placeholder 19">
            <a:extLst>
              <a:ext uri="{FF2B5EF4-FFF2-40B4-BE49-F238E27FC236}">
                <a16:creationId xmlns:a16="http://schemas.microsoft.com/office/drawing/2014/main" id="{5DF7412E-742E-1F02-D708-45B953DC1CC9}"/>
              </a:ext>
            </a:extLst>
          </p:cNvPr>
          <p:cNvPicPr>
            <a:picLocks noGrp="1" noChangeAspect="1"/>
          </p:cNvPicPr>
          <p:nvPr>
            <p:ph sz="half" idx="2"/>
          </p:nvPr>
        </p:nvPicPr>
        <p:blipFill>
          <a:blip r:embed="rId6">
            <a:extLst>
              <a:ext uri="{28A0092B-C50C-407E-A947-70E740481C1C}">
                <a14:useLocalDpi xmlns:a14="http://schemas.microsoft.com/office/drawing/2010/main" val="0"/>
              </a:ext>
            </a:extLst>
          </a:blip>
          <a:stretch>
            <a:fillRect/>
          </a:stretch>
        </p:blipFill>
        <p:spPr>
          <a:xfrm>
            <a:off x="3161699" y="3406870"/>
            <a:ext cx="1390247" cy="2360187"/>
          </a:xfrm>
        </p:spPr>
      </p:pic>
      <p:pic>
        <p:nvPicPr>
          <p:cNvPr id="22" name="Content Placeholder 21">
            <a:extLst>
              <a:ext uri="{FF2B5EF4-FFF2-40B4-BE49-F238E27FC236}">
                <a16:creationId xmlns:a16="http://schemas.microsoft.com/office/drawing/2014/main" id="{FB00CA6F-3564-495A-EADB-B06D7133BB9F}"/>
              </a:ext>
            </a:extLst>
          </p:cNvPr>
          <p:cNvPicPr>
            <a:picLocks noGrp="1" noChangeAspect="1"/>
          </p:cNvPicPr>
          <p:nvPr>
            <p:ph sz="quarter" idx="4"/>
          </p:nvPr>
        </p:nvPicPr>
        <p:blipFill>
          <a:blip r:embed="rId7">
            <a:extLst>
              <a:ext uri="{28A0092B-C50C-407E-A947-70E740481C1C}">
                <a14:useLocalDpi xmlns:a14="http://schemas.microsoft.com/office/drawing/2010/main" val="0"/>
              </a:ext>
            </a:extLst>
          </a:blip>
          <a:stretch>
            <a:fillRect/>
          </a:stretch>
        </p:blipFill>
        <p:spPr>
          <a:xfrm>
            <a:off x="7811217" y="3363704"/>
            <a:ext cx="1514442" cy="2403353"/>
          </a:xfrm>
        </p:spPr>
      </p:pic>
    </p:spTree>
    <p:extLst>
      <p:ext uri="{BB962C8B-B14F-4D97-AF65-F5344CB8AC3E}">
        <p14:creationId xmlns:p14="http://schemas.microsoft.com/office/powerpoint/2010/main" val="275601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8B932-E938-EA03-CDFA-9B0D2BEA207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cap="none" dirty="0">
                <a:latin typeface="Consolas" panose="020B0609020204030204" pitchFamily="49" charset="0"/>
              </a:rPr>
              <a:t>fstream</a:t>
            </a:r>
            <a:r>
              <a:rPr lang="en-US" dirty="0"/>
              <a:t> objects have two</a:t>
            </a:r>
            <a:br>
              <a:rPr lang="en-US" dirty="0"/>
            </a:br>
            <a:r>
              <a:rPr lang="en-US" dirty="0"/>
              <a:t>position pointers</a:t>
            </a:r>
          </a:p>
        </p:txBody>
      </p:sp>
      <p:pic>
        <p:nvPicPr>
          <p:cNvPr id="6" name="Content Placeholder 5">
            <a:extLst>
              <a:ext uri="{FF2B5EF4-FFF2-40B4-BE49-F238E27FC236}">
                <a16:creationId xmlns:a16="http://schemas.microsoft.com/office/drawing/2014/main" id="{E365A7E1-0E52-1591-D5E4-B0472E045913}"/>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1693297" y="2963951"/>
            <a:ext cx="2829404" cy="2993211"/>
          </a:xfrm>
        </p:spPr>
      </p:pic>
      <p:sp>
        <p:nvSpPr>
          <p:cNvPr id="4" name="Content Placeholder 3">
            <a:extLst>
              <a:ext uri="{FF2B5EF4-FFF2-40B4-BE49-F238E27FC236}">
                <a16:creationId xmlns:a16="http://schemas.microsoft.com/office/drawing/2014/main" id="{D64F29F8-C2DE-34AC-2207-76A547326402}"/>
              </a:ext>
            </a:extLst>
          </p:cNvPr>
          <p:cNvSpPr>
            <a:spLocks noGrp="1"/>
          </p:cNvSpPr>
          <p:nvPr>
            <p:ph sz="half" idx="2"/>
            <p:custDataLst>
              <p:tags r:id="rId2"/>
            </p:custDataLst>
          </p:nvPr>
        </p:nvSpPr>
        <p:spPr>
          <a:xfrm>
            <a:off x="5196689" y="2638043"/>
            <a:ext cx="5902860" cy="3572633"/>
          </a:xfrm>
        </p:spPr>
        <p:txBody>
          <a:bodyPr/>
          <a:lstStyle/>
          <a:p>
            <a:r>
              <a:rPr lang="en-US" dirty="0">
                <a:latin typeface="Consolas" panose="020B0609020204030204" pitchFamily="49" charset="0"/>
              </a:rPr>
              <a:t>istream&amp; seek</a:t>
            </a:r>
            <a:r>
              <a:rPr lang="en-US" dirty="0">
                <a:solidFill>
                  <a:srgbClr val="FF0000"/>
                </a:solidFill>
                <a:latin typeface="Consolas" panose="020B0609020204030204" pitchFamily="49" charset="0"/>
              </a:rPr>
              <a:t>g</a:t>
            </a:r>
            <a:r>
              <a:rPr lang="en-US" dirty="0">
                <a:latin typeface="Consolas" panose="020B0609020204030204" pitchFamily="49" charset="0"/>
              </a:rPr>
              <a:t>(streampos pos);</a:t>
            </a:r>
          </a:p>
          <a:p>
            <a:r>
              <a:rPr lang="en-US" dirty="0">
                <a:latin typeface="Consolas" panose="020B0609020204030204" pitchFamily="49" charset="0"/>
              </a:rPr>
              <a:t>ostream&amp; seek</a:t>
            </a:r>
            <a:r>
              <a:rPr lang="en-US" dirty="0">
                <a:solidFill>
                  <a:srgbClr val="FF0000"/>
                </a:solidFill>
                <a:latin typeface="Consolas" panose="020B0609020204030204" pitchFamily="49" charset="0"/>
              </a:rPr>
              <a:t>p</a:t>
            </a:r>
            <a:r>
              <a:rPr lang="en-US" dirty="0">
                <a:latin typeface="Consolas" panose="020B0609020204030204" pitchFamily="49" charset="0"/>
              </a:rPr>
              <a:t>(streampos pos);</a:t>
            </a:r>
          </a:p>
          <a:p>
            <a:r>
              <a:rPr lang="en-US" dirty="0">
                <a:latin typeface="Consolas" panose="020B0609020204030204" pitchFamily="49" charset="0"/>
              </a:rPr>
              <a:t>istream&amp; seek</a:t>
            </a:r>
            <a:r>
              <a:rPr lang="en-US" dirty="0">
                <a:solidFill>
                  <a:srgbClr val="FF0000"/>
                </a:solidFill>
                <a:latin typeface="Consolas" panose="020B0609020204030204" pitchFamily="49" charset="0"/>
              </a:rPr>
              <a:t>g</a:t>
            </a:r>
            <a:r>
              <a:rPr lang="en-US" dirty="0">
                <a:latin typeface="Consolas" panose="020B0609020204030204" pitchFamily="49" charset="0"/>
              </a:rPr>
              <a:t>(streampos off, seekdir loc);</a:t>
            </a:r>
          </a:p>
          <a:p>
            <a:r>
              <a:rPr lang="en-US" dirty="0">
                <a:latin typeface="Consolas" panose="020B0609020204030204" pitchFamily="49" charset="0"/>
              </a:rPr>
              <a:t>ostream&amp; seek</a:t>
            </a:r>
            <a:r>
              <a:rPr lang="en-US" dirty="0">
                <a:solidFill>
                  <a:srgbClr val="FF0000"/>
                </a:solidFill>
                <a:latin typeface="Consolas" panose="020B0609020204030204" pitchFamily="49" charset="0"/>
              </a:rPr>
              <a:t>p</a:t>
            </a:r>
            <a:r>
              <a:rPr lang="en-US" dirty="0">
                <a:latin typeface="Consolas" panose="020B0609020204030204" pitchFamily="49" charset="0"/>
              </a:rPr>
              <a:t>(streampos off, seekdir loc);</a:t>
            </a:r>
          </a:p>
          <a:p>
            <a:pPr lvl="1"/>
            <a:r>
              <a:rPr lang="en-US" dirty="0">
                <a:latin typeface="Consolas" panose="020B0609020204030204" pitchFamily="49" charset="0"/>
              </a:rPr>
              <a:t>ios::beg</a:t>
            </a:r>
          </a:p>
          <a:p>
            <a:pPr lvl="1"/>
            <a:r>
              <a:rPr lang="en-US" dirty="0">
                <a:latin typeface="Consolas" panose="020B0609020204030204" pitchFamily="49" charset="0"/>
              </a:rPr>
              <a:t>ios::cur</a:t>
            </a:r>
          </a:p>
          <a:p>
            <a:pPr lvl="1"/>
            <a:r>
              <a:rPr lang="en-US" dirty="0">
                <a:latin typeface="Consolas" panose="020B0609020204030204" pitchFamily="49" charset="0"/>
              </a:rPr>
              <a:t>ios::end</a:t>
            </a:r>
          </a:p>
          <a:p>
            <a:r>
              <a:rPr lang="en-US" dirty="0">
                <a:latin typeface="Consolas" panose="020B0609020204030204" pitchFamily="49" charset="0"/>
              </a:rPr>
              <a:t>streampos tell</a:t>
            </a:r>
            <a:r>
              <a:rPr lang="en-US" dirty="0">
                <a:solidFill>
                  <a:srgbClr val="FF0000"/>
                </a:solidFill>
                <a:latin typeface="Consolas" panose="020B0609020204030204" pitchFamily="49" charset="0"/>
              </a:rPr>
              <a:t>g</a:t>
            </a:r>
            <a:r>
              <a:rPr lang="en-US" dirty="0">
                <a:latin typeface="Consolas" panose="020B0609020204030204" pitchFamily="49" charset="0"/>
              </a:rPr>
              <a:t>();</a:t>
            </a:r>
          </a:p>
          <a:p>
            <a:r>
              <a:rPr lang="en-US" dirty="0">
                <a:latin typeface="Consolas" panose="020B0609020204030204" pitchFamily="49" charset="0"/>
              </a:rPr>
              <a:t>streampos tell</a:t>
            </a:r>
            <a:r>
              <a:rPr lang="en-US" dirty="0">
                <a:solidFill>
                  <a:srgbClr val="FF0000"/>
                </a:solidFill>
                <a:latin typeface="Consolas" panose="020B0609020204030204" pitchFamily="49" charset="0"/>
              </a:rPr>
              <a:t>p</a:t>
            </a:r>
            <a:r>
              <a:rPr lang="en-US" dirty="0">
                <a:latin typeface="Consolas" panose="020B0609020204030204" pitchFamily="49" charset="0"/>
              </a:rPr>
              <a:t>();</a:t>
            </a:r>
          </a:p>
        </p:txBody>
      </p:sp>
    </p:spTree>
    <p:extLst>
      <p:ext uri="{BB962C8B-B14F-4D97-AF65-F5344CB8AC3E}">
        <p14:creationId xmlns:p14="http://schemas.microsoft.com/office/powerpoint/2010/main" val="463608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B2EEF-1788-CB24-4935-6094B6BDF6EB}"/>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The relationship between</a:t>
            </a:r>
            <a:br>
              <a:rPr lang="en-US" dirty="0"/>
            </a:br>
            <a:r>
              <a:rPr lang="en-US" dirty="0"/>
              <a:t>addresses and record numbers</a:t>
            </a:r>
          </a:p>
        </p:txBody>
      </p:sp>
      <p:sp>
        <p:nvSpPr>
          <p:cNvPr id="3" name="Content Placeholder 2">
            <a:extLst>
              <a:ext uri="{FF2B5EF4-FFF2-40B4-BE49-F238E27FC236}">
                <a16:creationId xmlns:a16="http://schemas.microsoft.com/office/drawing/2014/main" id="{7B354F25-B8F3-5F18-2CF6-124B67E07043}"/>
              </a:ext>
            </a:extLst>
          </p:cNvPr>
          <p:cNvSpPr>
            <a:spLocks noGrp="1"/>
          </p:cNvSpPr>
          <p:nvPr>
            <p:ph sz="half" idx="1"/>
            <p:custDataLst>
              <p:tags r:id="rId2"/>
            </p:custDataLst>
          </p:nvPr>
        </p:nvSpPr>
        <p:spPr>
          <a:xfrm>
            <a:off x="1581911" y="2638044"/>
            <a:ext cx="5787609" cy="3205706"/>
          </a:xfrm>
        </p:spPr>
        <p:txBody>
          <a:bodyPr/>
          <a:lstStyle/>
          <a:p>
            <a:r>
              <a:rPr lang="en-US" dirty="0"/>
              <a:t>Address (physical) </a:t>
            </a:r>
            <a:r>
              <a:rPr lang="en-US" dirty="0">
                <a:latin typeface="Calibri" panose="020F0502020204030204" pitchFamily="34" charset="0"/>
                <a:cs typeface="Calibri" panose="020F0502020204030204" pitchFamily="34" charset="0"/>
              </a:rPr>
              <a:t>↔ Record number (problem)</a:t>
            </a:r>
            <a:endParaRPr lang="en-US" dirty="0"/>
          </a:p>
          <a:p>
            <a:r>
              <a:rPr lang="en-US" dirty="0"/>
              <a:t>address = record number × size of a record</a:t>
            </a:r>
          </a:p>
          <a:p>
            <a:r>
              <a:rPr lang="en-US" dirty="0"/>
              <a:t>record number = address / size of a record</a:t>
            </a:r>
          </a:p>
          <a:p>
            <a:endParaRPr lang="en-US" dirty="0"/>
          </a:p>
          <a:p>
            <a:r>
              <a:rPr lang="en-US" dirty="0">
                <a:latin typeface="Consolas" panose="020B0609020204030204" pitchFamily="49" charset="0"/>
              </a:rPr>
              <a:t>struct chunk { . . . };</a:t>
            </a:r>
          </a:p>
          <a:p>
            <a:r>
              <a:rPr lang="en-US" dirty="0">
                <a:latin typeface="Consolas" panose="020B0609020204030204" pitchFamily="49" charset="0"/>
              </a:rPr>
              <a:t>streampos offset = record * sizeof(chunk);</a:t>
            </a:r>
          </a:p>
          <a:p>
            <a:r>
              <a:rPr lang="en-US" dirty="0">
                <a:latin typeface="Consolas" panose="020B0609020204030204" pitchFamily="49" charset="0"/>
              </a:rPr>
              <a:t>streampos record = offset / sizeof(chunk);</a:t>
            </a:r>
          </a:p>
        </p:txBody>
      </p:sp>
      <p:pic>
        <p:nvPicPr>
          <p:cNvPr id="6" name="Content Placeholder 5">
            <a:extLst>
              <a:ext uri="{FF2B5EF4-FFF2-40B4-BE49-F238E27FC236}">
                <a16:creationId xmlns:a16="http://schemas.microsoft.com/office/drawing/2014/main" id="{3F73D1BD-D1D7-2182-A0C1-65D7C2C5DF90}"/>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73836" y="2638043"/>
            <a:ext cx="2692793" cy="3205706"/>
          </a:xfrm>
        </p:spPr>
      </p:pic>
    </p:spTree>
    <p:extLst>
      <p:ext uri="{BB962C8B-B14F-4D97-AF65-F5344CB8AC3E}">
        <p14:creationId xmlns:p14="http://schemas.microsoft.com/office/powerpoint/2010/main" val="166241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E5A8F-7253-FE71-9323-72BAAEC330F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File Positioning Operations</a:t>
            </a:r>
          </a:p>
        </p:txBody>
      </p:sp>
      <p:graphicFrame>
        <p:nvGraphicFramePr>
          <p:cNvPr id="4" name="Content Placeholder 3">
            <a:extLst>
              <a:ext uri="{FF2B5EF4-FFF2-40B4-BE49-F238E27FC236}">
                <a16:creationId xmlns:a16="http://schemas.microsoft.com/office/drawing/2014/main" id="{7CFF6D7C-8901-0E7C-04A4-AE82C801E0C1}"/>
              </a:ext>
            </a:extLst>
          </p:cNvPr>
          <p:cNvGraphicFramePr>
            <a:graphicFrameLocks noGrp="1"/>
          </p:cNvGraphicFramePr>
          <p:nvPr>
            <p:ph idx="1"/>
            <p:custDataLst>
              <p:tags r:id="rId2"/>
            </p:custDataLst>
            <p:extLst>
              <p:ext uri="{D42A27DB-BD31-4B8C-83A1-F6EECF244321}">
                <p14:modId xmlns:p14="http://schemas.microsoft.com/office/powerpoint/2010/main" val="1567291891"/>
              </p:ext>
            </p:extLst>
          </p:nvPr>
        </p:nvGraphicFramePr>
        <p:xfrm>
          <a:off x="2230438" y="2638425"/>
          <a:ext cx="7731124" cy="2595880"/>
        </p:xfrm>
        <a:graphic>
          <a:graphicData uri="http://schemas.openxmlformats.org/drawingml/2006/table">
            <a:tbl>
              <a:tblPr firstRow="1" bandRow="1">
                <a:tableStyleId>{21E4AEA4-8DFA-4A89-87EB-49C32662AFE0}</a:tableStyleId>
              </a:tblPr>
              <a:tblGrid>
                <a:gridCol w="3865562">
                  <a:extLst>
                    <a:ext uri="{9D8B030D-6E8A-4147-A177-3AD203B41FA5}">
                      <a16:colId xmlns:a16="http://schemas.microsoft.com/office/drawing/2014/main" val="2726173109"/>
                    </a:ext>
                  </a:extLst>
                </a:gridCol>
                <a:gridCol w="3865562">
                  <a:extLst>
                    <a:ext uri="{9D8B030D-6E8A-4147-A177-3AD203B41FA5}">
                      <a16:colId xmlns:a16="http://schemas.microsoft.com/office/drawing/2014/main" val="1912953792"/>
                    </a:ext>
                  </a:extLst>
                </a:gridCol>
              </a:tblGrid>
              <a:tr h="370840">
                <a:tc>
                  <a:txBody>
                    <a:bodyPr/>
                    <a:lstStyle/>
                    <a:p>
                      <a:pPr algn="ctr"/>
                      <a:r>
                        <a:rPr lang="en-US" dirty="0"/>
                        <a:t>Operation</a:t>
                      </a:r>
                    </a:p>
                  </a:txBody>
                  <a:tcPr/>
                </a:tc>
                <a:tc>
                  <a:txBody>
                    <a:bodyPr/>
                    <a:lstStyle/>
                    <a:p>
                      <a:pPr algn="ctr"/>
                      <a:r>
                        <a:rPr lang="en-US" dirty="0"/>
                        <a:t>Meaning</a:t>
                      </a:r>
                    </a:p>
                  </a:txBody>
                  <a:tcPr/>
                </a:tc>
                <a:extLst>
                  <a:ext uri="{0D108BD9-81ED-4DB2-BD59-A6C34878D82A}">
                    <a16:rowId xmlns:a16="http://schemas.microsoft.com/office/drawing/2014/main" val="2408755651"/>
                  </a:ext>
                </a:extLst>
              </a:tr>
              <a:tr h="370840">
                <a:tc>
                  <a:txBody>
                    <a:bodyPr/>
                    <a:lstStyle/>
                    <a:p>
                      <a:r>
                        <a:rPr lang="en-US" dirty="0">
                          <a:latin typeface="Consolas" panose="020B0609020204030204" pitchFamily="49" charset="0"/>
                        </a:rPr>
                        <a:t>s.seekg(0);</a:t>
                      </a:r>
                    </a:p>
                  </a:txBody>
                  <a:tcPr/>
                </a:tc>
                <a:tc>
                  <a:txBody>
                    <a:bodyPr/>
                    <a:lstStyle/>
                    <a:p>
                      <a:r>
                        <a:rPr lang="en-US" dirty="0"/>
                        <a:t>Move read pointer to file’s start</a:t>
                      </a:r>
                    </a:p>
                  </a:txBody>
                  <a:tcPr/>
                </a:tc>
                <a:extLst>
                  <a:ext uri="{0D108BD9-81ED-4DB2-BD59-A6C34878D82A}">
                    <a16:rowId xmlns:a16="http://schemas.microsoft.com/office/drawing/2014/main" val="854874803"/>
                  </a:ext>
                </a:extLst>
              </a:tr>
              <a:tr h="370840">
                <a:tc>
                  <a:txBody>
                    <a:bodyPr/>
                    <a:lstStyle/>
                    <a:p>
                      <a:r>
                        <a:rPr lang="en-US" dirty="0">
                          <a:latin typeface="Consolas" panose="020B0609020204030204" pitchFamily="49" charset="0"/>
                        </a:rPr>
                        <a:t>s.seekp(0);</a:t>
                      </a:r>
                    </a:p>
                  </a:txBody>
                  <a:tcPr/>
                </a:tc>
                <a:tc>
                  <a:txBody>
                    <a:bodyPr/>
                    <a:lstStyle/>
                    <a:p>
                      <a:r>
                        <a:rPr lang="en-US" dirty="0"/>
                        <a:t>Move write pointer to file’s start</a:t>
                      </a:r>
                    </a:p>
                  </a:txBody>
                  <a:tcPr/>
                </a:tc>
                <a:extLst>
                  <a:ext uri="{0D108BD9-81ED-4DB2-BD59-A6C34878D82A}">
                    <a16:rowId xmlns:a16="http://schemas.microsoft.com/office/drawing/2014/main" val="1198269856"/>
                  </a:ext>
                </a:extLst>
              </a:tr>
              <a:tr h="370840">
                <a:tc>
                  <a:txBody>
                    <a:bodyPr/>
                    <a:lstStyle/>
                    <a:p>
                      <a:r>
                        <a:rPr lang="en-US" dirty="0">
                          <a:latin typeface="Consolas" panose="020B0609020204030204" pitchFamily="49" charset="0"/>
                        </a:rPr>
                        <a:t>s.seekg(0, ios::end);</a:t>
                      </a:r>
                    </a:p>
                  </a:txBody>
                  <a:tcPr/>
                </a:tc>
                <a:tc>
                  <a:txBody>
                    <a:bodyPr/>
                    <a:lstStyle/>
                    <a:p>
                      <a:r>
                        <a:rPr lang="en-US" dirty="0"/>
                        <a:t>Move read pointer file’s end</a:t>
                      </a:r>
                    </a:p>
                  </a:txBody>
                  <a:tcPr/>
                </a:tc>
                <a:extLst>
                  <a:ext uri="{0D108BD9-81ED-4DB2-BD59-A6C34878D82A}">
                    <a16:rowId xmlns:a16="http://schemas.microsoft.com/office/drawing/2014/main" val="7830915"/>
                  </a:ext>
                </a:extLst>
              </a:tr>
              <a:tr h="370840">
                <a:tc>
                  <a:txBody>
                    <a:bodyPr/>
                    <a:lstStyle/>
                    <a:p>
                      <a:r>
                        <a:rPr lang="en-US" dirty="0">
                          <a:latin typeface="Consolas" panose="020B0609020204030204" pitchFamily="49" charset="0"/>
                        </a:rPr>
                        <a:t>s.seekp(0, ios::end);</a:t>
                      </a:r>
                    </a:p>
                  </a:txBody>
                  <a:tcPr/>
                </a:tc>
                <a:tc>
                  <a:txBody>
                    <a:bodyPr/>
                    <a:lstStyle/>
                    <a:p>
                      <a:r>
                        <a:rPr lang="en-US" dirty="0"/>
                        <a:t>Move write pointer file’s end</a:t>
                      </a:r>
                    </a:p>
                  </a:txBody>
                  <a:tcPr/>
                </a:tc>
                <a:extLst>
                  <a:ext uri="{0D108BD9-81ED-4DB2-BD59-A6C34878D82A}">
                    <a16:rowId xmlns:a16="http://schemas.microsoft.com/office/drawing/2014/main" val="1850419778"/>
                  </a:ext>
                </a:extLst>
              </a:tr>
              <a:tr h="370840">
                <a:tc>
                  <a:txBody>
                    <a:bodyPr/>
                    <a:lstStyle/>
                    <a:p>
                      <a:r>
                        <a:rPr lang="en-US" dirty="0">
                          <a:latin typeface="Consolas" panose="020B0609020204030204" pitchFamily="49" charset="0"/>
                        </a:rPr>
                        <a:t>s.seekg(R * sizeof(chunk));</a:t>
                      </a:r>
                    </a:p>
                  </a:txBody>
                  <a:tcPr/>
                </a:tc>
                <a:tc>
                  <a:txBody>
                    <a:bodyPr/>
                    <a:lstStyle/>
                    <a:p>
                      <a:r>
                        <a:rPr lang="en-US" dirty="0"/>
                        <a:t>Move read pointer to record </a:t>
                      </a:r>
                      <a:r>
                        <a:rPr lang="en-US" i="1" dirty="0"/>
                        <a:t>R</a:t>
                      </a:r>
                    </a:p>
                  </a:txBody>
                  <a:tcPr/>
                </a:tc>
                <a:extLst>
                  <a:ext uri="{0D108BD9-81ED-4DB2-BD59-A6C34878D82A}">
                    <a16:rowId xmlns:a16="http://schemas.microsoft.com/office/drawing/2014/main" val="4130454737"/>
                  </a:ext>
                </a:extLst>
              </a:tr>
              <a:tr h="370840">
                <a:tc>
                  <a:txBody>
                    <a:bodyPr/>
                    <a:lstStyle/>
                    <a:p>
                      <a:r>
                        <a:rPr lang="en-US" dirty="0">
                          <a:latin typeface="Consolas" panose="020B0609020204030204" pitchFamily="49" charset="0"/>
                        </a:rPr>
                        <a:t>s.seekp(R * sizeof(chunk));</a:t>
                      </a:r>
                    </a:p>
                  </a:txBody>
                  <a:tcPr/>
                </a:tc>
                <a:tc>
                  <a:txBody>
                    <a:bodyPr/>
                    <a:lstStyle/>
                    <a:p>
                      <a:r>
                        <a:rPr lang="en-US" i="0" dirty="0"/>
                        <a:t>Move write pointer to record </a:t>
                      </a:r>
                      <a:r>
                        <a:rPr lang="en-US" i="1" dirty="0"/>
                        <a:t>R</a:t>
                      </a:r>
                    </a:p>
                  </a:txBody>
                  <a:tcPr/>
                </a:tc>
                <a:extLst>
                  <a:ext uri="{0D108BD9-81ED-4DB2-BD59-A6C34878D82A}">
                    <a16:rowId xmlns:a16="http://schemas.microsoft.com/office/drawing/2014/main" val="3779888946"/>
                  </a:ext>
                </a:extLst>
              </a:tr>
            </a:tbl>
          </a:graphicData>
        </a:graphic>
      </p:graphicFrame>
    </p:spTree>
    <p:extLst>
      <p:ext uri="{BB962C8B-B14F-4D97-AF65-F5344CB8AC3E}">
        <p14:creationId xmlns:p14="http://schemas.microsoft.com/office/powerpoint/2010/main" val="528458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C0EF-5351-2A90-91AA-69F91AB9D21E}"/>
              </a:ext>
            </a:extLst>
          </p:cNvPr>
          <p:cNvSpPr>
            <a:spLocks noGrp="1"/>
          </p:cNvSpPr>
          <p:nvPr>
            <p:ph type="title"/>
            <p:custDataLst>
              <p:tags r:id="rId1"/>
            </p:custDataLst>
          </p:nvPr>
        </p:nvSpPr>
        <p:spPr bwMode="black">
          <a:xfrm>
            <a:off x="1955549" y="964692"/>
            <a:ext cx="8302027" cy="1188720"/>
          </a:xfrm>
          <a:prstGeom prst="rect">
            <a:avLst/>
          </a:prstGeom>
          <a:solidFill>
            <a:srgbClr val="FFFFFF"/>
          </a:solidFill>
          <a:ln w="31750" cap="sq">
            <a:solidFill>
              <a:srgbClr val="404040"/>
            </a:solidFill>
            <a:miter lim="800000"/>
          </a:ln>
        </p:spPr>
        <p:txBody>
          <a:bodyPr>
            <a:normAutofit/>
          </a:bodyPr>
          <a:lstStyle/>
          <a:p>
            <a:r>
              <a:rPr lang="en-US" dirty="0"/>
              <a:t>Updating a record:</a:t>
            </a:r>
            <a:br>
              <a:rPr lang="en-US" dirty="0"/>
            </a:br>
            <a:r>
              <a:rPr lang="en-US" dirty="0"/>
              <a:t>The fundamental database operation</a:t>
            </a:r>
          </a:p>
        </p:txBody>
      </p:sp>
      <p:pic>
        <p:nvPicPr>
          <p:cNvPr id="6" name="Content Placeholder 5">
            <a:extLst>
              <a:ext uri="{FF2B5EF4-FFF2-40B4-BE49-F238E27FC236}">
                <a16:creationId xmlns:a16="http://schemas.microsoft.com/office/drawing/2014/main" id="{E711F18D-1E47-FCC3-957A-9E9387F292FF}"/>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2544024" y="2633249"/>
            <a:ext cx="1873292" cy="2484980"/>
          </a:xfrm>
        </p:spPr>
      </p:pic>
      <p:sp>
        <p:nvSpPr>
          <p:cNvPr id="4" name="Content Placeholder 3">
            <a:extLst>
              <a:ext uri="{FF2B5EF4-FFF2-40B4-BE49-F238E27FC236}">
                <a16:creationId xmlns:a16="http://schemas.microsoft.com/office/drawing/2014/main" id="{AF470D49-3C65-C735-E612-927728A6205D}"/>
              </a:ext>
            </a:extLst>
          </p:cNvPr>
          <p:cNvSpPr>
            <a:spLocks noGrp="1"/>
          </p:cNvSpPr>
          <p:nvPr>
            <p:ph sz="half" idx="2"/>
            <p:custDataLst>
              <p:tags r:id="rId2"/>
            </p:custDataLst>
          </p:nvPr>
        </p:nvSpPr>
        <p:spPr>
          <a:xfrm>
            <a:off x="6338315" y="2638044"/>
            <a:ext cx="4616378" cy="3101982"/>
          </a:xfrm>
        </p:spPr>
        <p:txBody>
          <a:bodyPr/>
          <a:lstStyle/>
          <a:p>
            <a:r>
              <a:rPr lang="en-US" dirty="0">
                <a:latin typeface="Consolas" panose="020B0609020204030204" pitchFamily="49" charset="0"/>
              </a:rPr>
              <a:t>s.seekg(R * sizeof(chunk));</a:t>
            </a:r>
          </a:p>
          <a:p>
            <a:r>
              <a:rPr lang="en-US" dirty="0">
                <a:latin typeface="Consolas" panose="020B0609020204030204" pitchFamily="49" charset="0"/>
              </a:rPr>
              <a:t>s.read((char*)c, sizeof(chunk));</a:t>
            </a:r>
          </a:p>
          <a:p>
            <a:r>
              <a:rPr lang="en-US" i="1" dirty="0"/>
              <a:t>update c</a:t>
            </a:r>
          </a:p>
          <a:p>
            <a:r>
              <a:rPr lang="en-US" dirty="0">
                <a:latin typeface="Consolas" panose="020B0609020204030204" pitchFamily="49" charset="0"/>
              </a:rPr>
              <a:t>s.seekp(R * sizeof(chunk));</a:t>
            </a:r>
          </a:p>
          <a:p>
            <a:r>
              <a:rPr lang="en-US" dirty="0">
                <a:latin typeface="Consolas" panose="020B0609020204030204" pitchFamily="49" charset="0"/>
              </a:rPr>
              <a:t>s.write((char*)c, sizeof(chunk));</a:t>
            </a:r>
          </a:p>
        </p:txBody>
      </p:sp>
    </p:spTree>
    <p:extLst>
      <p:ext uri="{BB962C8B-B14F-4D97-AF65-F5344CB8AC3E}">
        <p14:creationId xmlns:p14="http://schemas.microsoft.com/office/powerpoint/2010/main" val="2744266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PRESENTER_DUMMYTAG" val="&lt;DummyForForceWrite&gt;&lt;/DummyForForceWrite&gt;"/>
  <p:tag name="HTML_SHAPEINFO" val="&lt;ThreeDShapeInfo&gt;&lt;uuid val=&quot;{0D519D7A-58EA-4B84-A48D-0C01F961B802}&quot;/&gt;&lt;isInvalidForFieldText val=&quot;0&quot;/&gt;&lt;Image&gt;&lt;filename val=&quot;C:\Users\delroy\AppData\Local\Temp\CP1752011298265Session\CPTrustFolder1752011298265\PPTImport1752011346687\data\asimages\{0D519D7A-58EA-4B84-A48D-0C01F961B802}_1.png&quot;/&gt;&lt;left val=&quot;0&quot;/&gt;&lt;top val=&quot;0&quot;/&gt;&lt;width val=&quot;1281&quot;/&gt;&lt;height val=&quot;721&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PRESENTER_DUMMYTAG" val="&lt;DummyForForceWrite&gt;&lt;/DummyForForceWrite&gt;"/>
  <p:tag name="HTML_SHAPEINFO" val="&lt;ThreeDShapeInfo&gt;&lt;uuid val=&quot;{DCBCC2F6-3176-46E8-BE21-699A24729989}&quot;/&gt;&lt;isInvalidForFieldText val=&quot;0&quot;/&gt;&lt;Image&gt;&lt;filename val=&quot;C:\Users\delroy\AppData\Local\Temp\CP1752011298265Session\CPTrustFolder1752011298265\PPTImport1752011346687\data\asimages\{DCBCC2F6-3176-46E8-BE21-699A24729989}_1.png&quot;/&gt;&lt;left val=&quot;0&quot;/&gt;&lt;top val=&quot;0&quot;/&gt;&lt;width val=&quot;1281&quot;/&gt;&lt;height val=&quot;721&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50545547-2E16-4642-A6F1-ECA9B1102466}&quot;/&gt;&lt;isInvalidForFieldText val=&quot;0&quot;/&gt;&lt;Image&gt;&lt;filename val=&quot;C:\Users\delroy\AppData\Local\Temp\CP1752011298265Session\CPTrustFolder1752011298265\PPTImport1752011346687\data\asimages\{50545547-2E16-4642-A6F1-ECA9B1102466}_1.png&quot;/&gt;&lt;left val=&quot;0&quot;/&gt;&lt;top val=&quot;0&quot;/&gt;&lt;width val=&quot;1281&quot;/&gt;&lt;height val=&quot;721&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F50551EB-9833-4864-A884-CA53D48B669C}&quot;/&gt;&lt;isInvalidForFieldText val=&quot;0&quot;/&gt;&lt;Image&gt;&lt;filename val=&quot;C:\Users\delroy\AppData\Local\Temp\CP1752011298265Session\CPTrustFolder1752011298265\PPTImport1752011346687\data\asimages\{F50551EB-9833-4864-A884-CA53D48B669C}_2.png&quot;/&gt;&lt;left val=&quot;0&quot;/&gt;&lt;top val=&quot;0&quot;/&gt;&lt;width val=&quot;1281&quot;/&gt;&lt;height val=&quot;721&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E25ABDCC-AAD9-4888-9F08-214D518FCBE0}&quot;/&gt;&lt;isInvalidForFieldText val=&quot;0&quot;/&gt;&lt;Image&gt;&lt;filename val=&quot;C:\Users\delroy\AppData\Local\Temp\CP1752011298265Session\CPTrustFolder1752011298265\PPTImport1752011346687\data\asimages\{E25ABDCC-AAD9-4888-9F08-214D518FCBE0}_2.png&quot;/&gt;&lt;left val=&quot;0&quot;/&gt;&lt;top val=&quot;0&quot;/&gt;&lt;width val=&quot;1281&quot;/&gt;&lt;height val=&quot;721&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0&quot;/&gt;&lt;/TableIndex&gt;&lt;/ShapeTextInfo&gt;"/>
  <p:tag name="HTML_SHAPEINFO" val="&lt;ThreeDShapeInfo&gt;&lt;uuid val=&quot;{4CDB6D87-6B25-4025-8292-A05778AC905A}&quot;/&gt;&lt;isInvalidForFieldText val=&quot;0&quot;/&gt;&lt;Image&gt;&lt;filename val=&quot;C:\Users\delroy\AppData\Local\Temp\CP1752011298265Session\CPTrustFolder1752011298265\PPTImport1752011346687\data\asimages\{4CDB6D87-6B25-4025-8292-A05778AC905A}_2.png&quot;/&gt;&lt;left val=&quot;0&quot;/&gt;&lt;top val=&quot;0&quot;/&gt;&lt;width val=&quot;1281&quot;/&gt;&lt;height val=&quot;721&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17&quot;/&gt;&lt;/TableIndex&gt;&lt;/ShapeTextInfo&gt;"/>
  <p:tag name="HTML_SHAPEINFO" val="&lt;ThreeDShapeInfo&gt;&lt;uuid val=&quot;{63401909-EEE3-48E4-8BE1-1AB08358DE7B}&quot;/&gt;&lt;isInvalidForFieldText val=&quot;0&quot;/&gt;&lt;Image&gt;&lt;filename val=&quot;C:\Users\delroy\AppData\Local\Temp\CP1752011298265Session\CPTrustFolder1752011298265\PPTImport1752011346687\data\asimages\{63401909-EEE3-48E4-8BE1-1AB08358DE7B}_3.png&quot;/&gt;&lt;left val=&quot;0&quot;/&gt;&lt;top val=&quot;0&quot;/&gt;&lt;width val=&quot;1281&quot;/&gt;&lt;height val=&quot;72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31&quot;/&gt;&lt;lineCharCount val=&quot;31&quot;/&gt;&lt;lineCharCount val=&quot;44&quot;/&gt;&lt;lineCharCount val=&quot;44&quot;/&gt;&lt;lineCharCount val=&quot;9&quot;/&gt;&lt;lineCharCount val=&quot;9&quot;/&gt;&lt;lineCharCount val=&quot;9&quot;/&gt;&lt;lineCharCount val=&quot;19&quot;/&gt;&lt;lineCharCount val=&quot;18&quot;/&gt;&lt;/TableIndex&gt;&lt;/ShapeTextInfo&gt;"/>
  <p:tag name="HTML_SHAPEINFO" val="&lt;ThreeDShapeInfo&gt;&lt;uuid val=&quot;{497EF759-C81C-4AC6-B31C-B9FB1ABD2B8B}&quot;/&gt;&lt;isInvalidForFieldText val=&quot;0&quot;/&gt;&lt;Image&gt;&lt;filename val=&quot;C:\Users\delroy\AppData\Local\Temp\CP1752011298265Session\CPTrustFolder1752011298265\PPTImport1752011346687\data\asimages\{497EF759-C81C-4AC6-B31C-B9FB1ABD2B8B}_3.png&quot;/&gt;&lt;left val=&quot;0&quot;/&gt;&lt;top val=&quot;0&quot;/&gt;&lt;width val=&quot;1281&quot;/&gt;&lt;height val=&quot;72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28&quot;/&gt;&lt;/TableIndex&gt;&lt;/ShapeTextInfo&gt;"/>
  <p:tag name="HTML_SHAPEINFO" val="&lt;ThreeDShapeInfo&gt;&lt;uuid val=&quot;{AD6D8E5E-BDDB-4D20-943E-1FFF7E6AEDF6}&quot;/&gt;&lt;isInvalidForFieldText val=&quot;0&quot;/&gt;&lt;Image&gt;&lt;filename val=&quot;C:\Users\delroy\AppData\Local\Temp\CP1752011298265Session\CPTrustFolder1752011298265\PPTImport1752011346687\data\asimages\{AD6D8E5E-BDDB-4D20-943E-1FFF7E6AEDF6}_4.png&quot;/&gt;&lt;left val=&quot;0&quot;/&gt;&lt;top val=&quot;0&quot;/&gt;&lt;width val=&quot;1281&quot;/&gt;&lt;height val=&quot;721&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5&quot;/&gt;&lt;lineCharCount val=&quot;43&quot;/&gt;&lt;lineCharCount val=&quot;43&quot;/&gt;&lt;lineCharCount val=&quot;1&quot;/&gt;&lt;lineCharCount val=&quot;24&quot;/&gt;&lt;lineCharCount val=&quot;43&quot;/&gt;&lt;lineCharCount val=&quot;42&quot;/&gt;&lt;/TableIndex&gt;&lt;/ShapeTextInfo&gt;"/>
  <p:tag name="HTML_SHAPEINFO" val="&lt;ThreeDShapeInfo&gt;&lt;uuid val=&quot;{ED37C1C4-AE3C-4271-BD04-C43BF71A1324}&quot;/&gt;&lt;isInvalidForFieldText val=&quot;0&quot;/&gt;&lt;Image&gt;&lt;filename val=&quot;C:\Users\delroy\AppData\Local\Temp\CP1752011298265Session\CPTrustFolder1752011298265\PPTImport1752011346687\data\asimages\{ED37C1C4-AE3C-4271-BD04-C43BF71A1324}_4.png&quot;/&gt;&lt;left val=&quot;0&quot;/&gt;&lt;top val=&quot;0&quot;/&gt;&lt;width val=&quot;1281&quot;/&gt;&lt;height val=&quot;72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BE0DBB2A-AA04-4C0F-BA3E-C71B18A1BA01}&quot;/&gt;&lt;isInvalidForFieldText val=&quot;0&quot;/&gt;&lt;Image&gt;&lt;filename val=&quot;C:\Users\delroy\AppData\Local\Temp\CP1752011298265Session\CPTrustFolder1752011298265\PPTImport1752011346687\data\asimages\{BE0DBB2A-AA04-4C0F-BA3E-C71B18A1BA01}_5.png&quot;/&gt;&lt;left val=&quot;0&quot;/&gt;&lt;top val=&quot;0&quot;/&gt;&lt;width val=&quot;1281&quot;/&gt;&lt;height val=&quot;721&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TableIndex row=&quot;1&quot; col=&quot;2&quot;&gt;&lt;linesCount val=&quot;1&quot;/&gt;&lt;lineCharCount val=&quot;7&quot;/&gt;&lt;/TableIndex&gt;&lt;TableIndex row=&quot;2&quot; col=&quot;1&quot;&gt;&lt;linesCount val=&quot;1&quot;/&gt;&lt;lineCharCount val=&quot;11&quot;/&gt;&lt;/TableIndex&gt;&lt;TableIndex row=&quot;2&quot; col=&quot;2&quot;&gt;&lt;linesCount val=&quot;1&quot;/&gt;&lt;lineCharCount val=&quot;33&quot;/&gt;&lt;/TableIndex&gt;&lt;TableIndex row=&quot;3&quot; col=&quot;1&quot;&gt;&lt;linesCount val=&quot;1&quot;/&gt;&lt;lineCharCount val=&quot;11&quot;/&gt;&lt;/TableIndex&gt;&lt;TableIndex row=&quot;3&quot; col=&quot;2&quot;&gt;&lt;linesCount val=&quot;1&quot;/&gt;&lt;lineCharCount val=&quot;34&quot;/&gt;&lt;/TableIndex&gt;&lt;TableIndex row=&quot;4&quot; col=&quot;1&quot;&gt;&lt;linesCount val=&quot;1&quot;/&gt;&lt;lineCharCount val=&quot;21&quot;/&gt;&lt;/TableIndex&gt;&lt;TableIndex row=&quot;4&quot; col=&quot;2&quot;&gt;&lt;linesCount val=&quot;1&quot;/&gt;&lt;lineCharCount val=&quot;28&quot;/&gt;&lt;/TableIndex&gt;&lt;TableIndex row=&quot;5&quot; col=&quot;1&quot;&gt;&lt;linesCount val=&quot;1&quot;/&gt;&lt;lineCharCount val=&quot;21&quot;/&gt;&lt;/TableIndex&gt;&lt;TableIndex row=&quot;5&quot; col=&quot;2&quot;&gt;&lt;linesCount val=&quot;1&quot;/&gt;&lt;lineCharCount val=&quot;29&quot;/&gt;&lt;/TableIndex&gt;&lt;TableIndex row=&quot;6&quot; col=&quot;1&quot;&gt;&lt;linesCount val=&quot;1&quot;/&gt;&lt;lineCharCount val=&quot;27&quot;/&gt;&lt;/TableIndex&gt;&lt;TableIndex row=&quot;6&quot; col=&quot;2&quot;&gt;&lt;linesCount val=&quot;1&quot;/&gt;&lt;lineCharCount val=&quot;29&quot;/&gt;&lt;/TableIndex&gt;&lt;TableIndex row=&quot;7&quot; col=&quot;1&quot;&gt;&lt;linesCount val=&quot;1&quot;/&gt;&lt;lineCharCount val=&quot;27&quot;/&gt;&lt;/TableIndex&gt;&lt;TableIndex row=&quot;7&quot; col=&quot;2&quot;&gt;&lt;linesCount val=&quot;1&quot;/&gt;&lt;lineCharCount val=&quot;30&quot;/&gt;&lt;/TableIndex&gt;&lt;/ShapeTextInfo&gt;"/>
  <p:tag name="PRESENTER_SHAPEINFO" val="&lt;ThreeDShapeInfo&gt;&lt;uuid val=&quot;{7F0772B3-0256-4899-B338-44AF30F0428D}&quot;/&gt;&lt;isInvalidForFieldText val=&quot;0&quot;/&gt;&lt;Image&gt;&lt;filename val=&quot;C:\Users\delroy\AppData\Local\Temp\CP1752011298265Session\CPTrustFolder1752011298265\PPTImport1752011346687\data\asimages\{7F0772B3-0256-4899-B338-44AF30F0428D}_5.png&quot;/&gt;&lt;left val=&quot;0&quot;/&gt;&lt;top val=&quot;0&quot;/&gt;&lt;width val=&quot;1281&quot;/&gt;&lt;height val=&quot;721&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34&quot;/&gt;&lt;/TableIndex&gt;&lt;/ShapeTextInfo&gt;"/>
  <p:tag name="HTML_SHAPEINFO" val="&lt;ThreeDShapeInfo&gt;&lt;uuid val=&quot;{1BF217E7-3305-4D45-9A81-E8EA3FC77C61}&quot;/&gt;&lt;isInvalidForFieldText val=&quot;0&quot;/&gt;&lt;Image&gt;&lt;filename val=&quot;C:\Users\delroy\AppData\Local\Temp\CP1752011298265Session\CPTrustFolder1752011298265\PPTImport1752011346687\data\asimages\{1BF217E7-3305-4D45-9A81-E8EA3FC77C61}_6.png&quot;/&gt;&lt;left val=&quot;0&quot;/&gt;&lt;top val=&quot;0&quot;/&gt;&lt;width val=&quot;1281&quot;/&gt;&lt;height val=&quot;721&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8&quot;/&gt;&lt;lineCharCount val=&quot;33&quot;/&gt;&lt;lineCharCount val=&quot;9&quot;/&gt;&lt;lineCharCount val=&quot;28&quot;/&gt;&lt;lineCharCount val=&quot;33&quot;/&gt;&lt;/TableIndex&gt;&lt;/ShapeTextInfo&gt;"/>
  <p:tag name="HTML_SHAPEINFO" val="&lt;ThreeDShapeInfo&gt;&lt;uuid val=&quot;{6E77030C-34D9-4C76-AC2F-19B5859E1557}&quot;/&gt;&lt;isInvalidForFieldText val=&quot;0&quot;/&gt;&lt;Image&gt;&lt;filename val=&quot;C:\Users\delroy\AppData\Local\Temp\CP1752011298265Session\CPTrustFolder1752011298265\PPTImport1752011346687\data\asimages\{6E77030C-34D9-4C76-AC2F-19B5859E1557}_6.png&quot;/&gt;&lt;left val=&quot;0&quot;/&gt;&lt;top val=&quot;0&quot;/&gt;&lt;width val=&quot;1281&quot;/&gt;&lt;height val=&quot;721&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575</TotalTime>
  <Words>992</Words>
  <Application>Microsoft Office PowerPoint</Application>
  <PresentationFormat>Widescreen</PresentationFormat>
  <Paragraphs>67</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Consolas</vt:lpstr>
      <vt:lpstr>Gill Sans MT</vt:lpstr>
      <vt:lpstr>Parcel</vt:lpstr>
      <vt:lpstr>Random and Direct Access</vt:lpstr>
      <vt:lpstr>Random/Direct access</vt:lpstr>
      <vt:lpstr>fstream objects have two position pointers</vt:lpstr>
      <vt:lpstr>The relationship between addresses and record numbers</vt:lpstr>
      <vt:lpstr>File Positioning Operations</vt:lpstr>
      <vt:lpstr>Updating a record: The fundamental database operation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 and Direct Access</dc:title>
  <dc:creator>Delroy Brinkerhoff</dc:creator>
  <cp:lastModifiedBy>delroy</cp:lastModifiedBy>
  <cp:revision>15</cp:revision>
  <dcterms:created xsi:type="dcterms:W3CDTF">2016-07-13T22:03:45Z</dcterms:created>
  <dcterms:modified xsi:type="dcterms:W3CDTF">2025-07-15T01:38:44Z</dcterms:modified>
</cp:coreProperties>
</file>