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24.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1"/>
  </p:notesMasterIdLst>
  <p:sldIdLst>
    <p:sldId id="256" r:id="rId3"/>
    <p:sldId id="257" r:id="rId4"/>
    <p:sldId id="261" r:id="rId5"/>
    <p:sldId id="259" r:id="rId6"/>
    <p:sldId id="263" r:id="rId7"/>
    <p:sldId id="262" r:id="rId8"/>
    <p:sldId id="264" r:id="rId9"/>
    <p:sldId id="27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084" autoAdjust="0"/>
  </p:normalViewPr>
  <p:slideViewPr>
    <p:cSldViewPr snapToGrid="0">
      <p:cViewPr varScale="1">
        <p:scale>
          <a:sx n="106" d="100"/>
          <a:sy n="106" d="100"/>
        </p:scale>
        <p:origin x="75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9E1FBF-6BDC-48D9-87DA-27EA5132E3DE}" type="datetimeFigureOut">
              <a:rPr lang="en-US" smtClean="0"/>
              <a:t>7/28/2025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8EC381-EC50-495E-A920-7B655C8BD6C9}" type="slidenum">
              <a:rPr lang="en-US" smtClean="0"/>
              <a:t>‹#›</a:t>
            </a:fld>
            <a:endParaRPr lang="en-US"/>
          </a:p>
        </p:txBody>
      </p:sp>
    </p:spTree>
    <p:extLst>
      <p:ext uri="{BB962C8B-B14F-4D97-AF65-F5344CB8AC3E}">
        <p14:creationId xmlns:p14="http://schemas.microsoft.com/office/powerpoint/2010/main" val="8997794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ISAM and KSAM are synonyms describing a method for accessing large, sequentially created data files. The method requires a supplemental file of keys that index the data file, suggesting the method’s names.</a:t>
            </a:r>
          </a:p>
          <a:p>
            <a:r>
              <a:rPr lang="en-US" sz="1200" kern="1200" dirty="0">
                <a:solidFill>
                  <a:schemeClr val="tx1"/>
                </a:solidFill>
                <a:effectLst/>
                <a:latin typeface="+mn-lt"/>
                <a:ea typeface="+mn-ea"/>
                <a:cs typeface="+mn-cs"/>
              </a:rPr>
              <a:t>ISAM is language-independent, meaning that programmers can implement it in various languages. Furthermore, C++ doesn’t provide functions specifically for implementing it. Instead, programmers synthesize an ISAM system with the direct access and file positioning functions presented in the previous sections.</a:t>
            </a:r>
          </a:p>
          <a:p>
            <a:endParaRPr lang="en-US" dirty="0"/>
          </a:p>
        </p:txBody>
      </p:sp>
      <p:sp>
        <p:nvSpPr>
          <p:cNvPr id="4" name="Slide Number Placeholder 3"/>
          <p:cNvSpPr>
            <a:spLocks noGrp="1"/>
          </p:cNvSpPr>
          <p:nvPr>
            <p:ph type="sldNum" sz="quarter" idx="5"/>
          </p:nvPr>
        </p:nvSpPr>
        <p:spPr/>
        <p:txBody>
          <a:bodyPr/>
          <a:lstStyle/>
          <a:p>
            <a:fld id="{888EC381-EC50-495E-A920-7B655C8BD6C9}" type="slidenum">
              <a:rPr lang="en-US" smtClean="0"/>
              <a:t>1</a:t>
            </a:fld>
            <a:endParaRPr lang="en-US"/>
          </a:p>
        </p:txBody>
      </p:sp>
    </p:spTree>
    <p:extLst>
      <p:ext uri="{BB962C8B-B14F-4D97-AF65-F5344CB8AC3E}">
        <p14:creationId xmlns:p14="http://schemas.microsoft.com/office/powerpoint/2010/main" val="16576457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An ISAM system requires at least two files: The data file stores the information the system manages, while the index file assists in locating specific items or records in the data file. It’s convenient to visualize the files as tables divided into rows and columns. Each row represents a set of related data called a record, and the columns name the individual data items or fields. We can number the rows like an array and use the index values as “record numbers.” For example, “Alice” has record number 5. The illustration demonstrates the relationships between the records in the files.</a:t>
            </a:r>
          </a:p>
          <a:p>
            <a:endParaRPr lang="en-US" dirty="0"/>
          </a:p>
        </p:txBody>
      </p:sp>
      <p:sp>
        <p:nvSpPr>
          <p:cNvPr id="4" name="Slide Number Placeholder 3"/>
          <p:cNvSpPr>
            <a:spLocks noGrp="1"/>
          </p:cNvSpPr>
          <p:nvPr>
            <p:ph type="sldNum" sz="quarter" idx="5"/>
          </p:nvPr>
        </p:nvSpPr>
        <p:spPr/>
        <p:txBody>
          <a:bodyPr/>
          <a:lstStyle/>
          <a:p>
            <a:fld id="{888EC381-EC50-495E-A920-7B655C8BD6C9}" type="slidenum">
              <a:rPr lang="en-US" smtClean="0"/>
              <a:t>2</a:t>
            </a:fld>
            <a:endParaRPr lang="en-US"/>
          </a:p>
        </p:txBody>
      </p:sp>
    </p:spTree>
    <p:extLst>
      <p:ext uri="{BB962C8B-B14F-4D97-AF65-F5344CB8AC3E}">
        <p14:creationId xmlns:p14="http://schemas.microsoft.com/office/powerpoint/2010/main" val="5092869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data file grows “organically” in whatever order information arrives in the system, resulting in a chaotic and unordered structure. All the records have the same, unvarying length, typically consisting of numerous fields. In an authentic situation, the records are so numerous and large that the program can’t fit the data file into memory. The file’s size makes it difficult to search and impractical to reorder. Consequently, the system can only append new records sequentially at the end of the file, leaving it in its chaotic state.</a:t>
            </a:r>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D539409-AE41-4925-A15D-421062862AA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901784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Each record or key in the index file consists of two fields. The first is a copy of one data record field, and the second is the address of the corresponding data record in the data file. For the address, programmers can use either the record number, as illustrated, or the record’s absolute file address or offset. The system maintains the index file in a specified order throughout its operation, making it easier to locate specific information. For example, if the program needs to access “Alice” in the data file, it locates her name in the index file and retrieves the record number 5, allowing it to proceed directly to record 5 in the data file.</a:t>
            </a:r>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773FC99-780D-44C1-ADD7-896B3B3F547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29400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 programs build ISAM systems with block read and write functions in conjunction with the seeking and reporting, or “telling,” functions. The challenge for programmers is to build higher-level ISAM operations using lower-level file functions. Describing the steps for adding and searching for a data record illustrates the process. A more concrete and detailed example follows in the next section.</a:t>
            </a:r>
          </a:p>
          <a:p>
            <a:endParaRPr lang="en-US" dirty="0"/>
          </a:p>
        </p:txBody>
      </p:sp>
      <p:sp>
        <p:nvSpPr>
          <p:cNvPr id="4" name="Slide Number Placeholder 3"/>
          <p:cNvSpPr>
            <a:spLocks noGrp="1"/>
          </p:cNvSpPr>
          <p:nvPr>
            <p:ph type="sldNum" sz="quarter" idx="5"/>
          </p:nvPr>
        </p:nvSpPr>
        <p:spPr/>
        <p:txBody>
          <a:bodyPr/>
          <a:lstStyle/>
          <a:p>
            <a:fld id="{888EC381-EC50-495E-A920-7B655C8BD6C9}" type="slidenum">
              <a:rPr lang="en-US" smtClean="0"/>
              <a:t>5</a:t>
            </a:fld>
            <a:endParaRPr lang="en-US"/>
          </a:p>
        </p:txBody>
      </p:sp>
    </p:spTree>
    <p:extLst>
      <p:ext uri="{BB962C8B-B14F-4D97-AF65-F5344CB8AC3E}">
        <p14:creationId xmlns:p14="http://schemas.microsoft.com/office/powerpoint/2010/main" val="37842888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mj-lt"/>
              <a:buNone/>
            </a:pPr>
            <a:r>
              <a:rPr lang="en-US" sz="1200" kern="1200" dirty="0">
                <a:solidFill>
                  <a:schemeClr val="tx1"/>
                </a:solidFill>
                <a:effectLst/>
                <a:latin typeface="+mn-lt"/>
                <a:ea typeface="+mn-ea"/>
                <a:cs typeface="+mn-cs"/>
              </a:rPr>
              <a:t>1. To add a new record, the program seeks to the end of the data file and asks the stream to tell it the current address. The program saves the address for a subsequent operation.</a:t>
            </a:r>
          </a:p>
          <a:p>
            <a:pPr marL="0" indent="0">
              <a:buFont typeface="+mj-lt"/>
              <a:buNone/>
            </a:pPr>
            <a:r>
              <a:rPr lang="en-US" sz="1200" kern="1200" dirty="0">
                <a:solidFill>
                  <a:schemeClr val="tx1"/>
                </a:solidFill>
                <a:effectLst/>
                <a:latin typeface="+mn-lt"/>
                <a:ea typeface="+mn-ea"/>
                <a:cs typeface="+mn-cs"/>
              </a:rPr>
              <a:t>2. It creates a new data record and writes it to the end of the file.</a:t>
            </a:r>
          </a:p>
          <a:p>
            <a:pPr marL="0" indent="0">
              <a:buFont typeface="+mj-lt"/>
              <a:buNone/>
            </a:pPr>
            <a:r>
              <a:rPr lang="en-US" sz="1200" kern="1200" dirty="0">
                <a:solidFill>
                  <a:schemeClr val="tx1"/>
                </a:solidFill>
                <a:effectLst/>
                <a:latin typeface="+mn-lt"/>
                <a:ea typeface="+mn-ea"/>
                <a:cs typeface="+mn-cs"/>
              </a:rPr>
              <a:t>3. Next, the program updates the index file by seeking to its end.</a:t>
            </a:r>
          </a:p>
          <a:p>
            <a:pPr marL="0" indent="0">
              <a:buFont typeface="+mj-lt"/>
              <a:buNone/>
            </a:pPr>
            <a:r>
              <a:rPr lang="en-US" sz="1200" kern="1200" dirty="0">
                <a:solidFill>
                  <a:schemeClr val="tx1"/>
                </a:solidFill>
                <a:effectLst/>
                <a:latin typeface="+mn-lt"/>
                <a:ea typeface="+mn-ea"/>
                <a:cs typeface="+mn-cs"/>
              </a:rPr>
              <a:t>4. It creates a new key record, copying a field from the new data record and its saved address. At some point, depending on how programmers have implemented the ISAM system, the program must reorder and save the index file.</a:t>
            </a:r>
          </a:p>
          <a:p>
            <a:endParaRPr lang="en-US" dirty="0"/>
          </a:p>
        </p:txBody>
      </p:sp>
      <p:sp>
        <p:nvSpPr>
          <p:cNvPr id="4" name="Slide Number Placeholder 3"/>
          <p:cNvSpPr>
            <a:spLocks noGrp="1"/>
          </p:cNvSpPr>
          <p:nvPr>
            <p:ph type="sldNum" sz="quarter" idx="5"/>
          </p:nvPr>
        </p:nvSpPr>
        <p:spPr/>
        <p:txBody>
          <a:bodyPr/>
          <a:lstStyle/>
          <a:p>
            <a:fld id="{888EC381-EC50-495E-A920-7B655C8BD6C9}" type="slidenum">
              <a:rPr lang="en-US" smtClean="0"/>
              <a:t>6</a:t>
            </a:fld>
            <a:endParaRPr lang="en-US"/>
          </a:p>
        </p:txBody>
      </p:sp>
    </p:spTree>
    <p:extLst>
      <p:ext uri="{BB962C8B-B14F-4D97-AF65-F5344CB8AC3E}">
        <p14:creationId xmlns:p14="http://schemas.microsoft.com/office/powerpoint/2010/main" val="9388742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mj-lt"/>
              <a:buNone/>
            </a:pPr>
            <a:r>
              <a:rPr lang="en-US" sz="1200" kern="1200" dirty="0">
                <a:solidFill>
                  <a:schemeClr val="tx1"/>
                </a:solidFill>
                <a:effectLst/>
                <a:latin typeface="+mn-lt"/>
                <a:ea typeface="+mn-ea"/>
                <a:cs typeface="+mn-cs"/>
              </a:rPr>
              <a:t>1. Searching for a data record begins with the index file. The program searches for the key in the index file using a fast-lookup algorithm – the examples in the following section use a binary search.</a:t>
            </a:r>
          </a:p>
          <a:p>
            <a:pPr marL="0" indent="0">
              <a:buFont typeface="+mj-lt"/>
              <a:buNone/>
            </a:pPr>
            <a:r>
              <a:rPr lang="en-US" sz="1200" kern="1200" dirty="0">
                <a:solidFill>
                  <a:schemeClr val="tx1"/>
                </a:solidFill>
                <a:effectLst/>
                <a:latin typeface="+mn-lt"/>
                <a:ea typeface="+mn-ea"/>
                <a:cs typeface="+mn-cs"/>
              </a:rPr>
              <a:t>2. Assuming that the program is searching for “Dilbert,” it locates the matching key record in the index file and gets the corresponding record number, 1 in this example.</a:t>
            </a:r>
          </a:p>
          <a:p>
            <a:pPr marL="0" indent="0">
              <a:buFont typeface="+mj-lt"/>
              <a:buNone/>
            </a:pPr>
            <a:r>
              <a:rPr lang="en-US" sz="1200" kern="1200" dirty="0">
                <a:solidFill>
                  <a:schemeClr val="tx1"/>
                </a:solidFill>
                <a:effectLst/>
                <a:latin typeface="+mn-lt"/>
                <a:ea typeface="+mn-ea"/>
                <a:cs typeface="+mn-cs"/>
              </a:rPr>
              <a:t>3. The program seeks to record number 1 in the data file,</a:t>
            </a:r>
          </a:p>
          <a:p>
            <a:pPr marL="0" indent="0">
              <a:buFont typeface="+mj-lt"/>
              <a:buNone/>
            </a:pPr>
            <a:r>
              <a:rPr lang="en-US" sz="1200" kern="1200" dirty="0">
                <a:solidFill>
                  <a:schemeClr val="tx1"/>
                </a:solidFill>
                <a:effectLst/>
                <a:latin typeface="+mn-lt"/>
                <a:ea typeface="+mn-ea"/>
                <a:cs typeface="+mn-cs"/>
              </a:rPr>
              <a:t>4. reading the complete record, retrieving Dilbert’s street address and phone number.</a:t>
            </a:r>
          </a:p>
          <a:p>
            <a:endParaRPr lang="en-US" dirty="0"/>
          </a:p>
        </p:txBody>
      </p:sp>
      <p:sp>
        <p:nvSpPr>
          <p:cNvPr id="4" name="Slide Number Placeholder 3"/>
          <p:cNvSpPr>
            <a:spLocks noGrp="1"/>
          </p:cNvSpPr>
          <p:nvPr>
            <p:ph type="sldNum" sz="quarter" idx="5"/>
          </p:nvPr>
        </p:nvSpPr>
        <p:spPr/>
        <p:txBody>
          <a:bodyPr/>
          <a:lstStyle/>
          <a:p>
            <a:fld id="{888EC381-EC50-495E-A920-7B655C8BD6C9}" type="slidenum">
              <a:rPr lang="en-US" smtClean="0"/>
              <a:t>7</a:t>
            </a:fld>
            <a:endParaRPr lang="en-US"/>
          </a:p>
        </p:txBody>
      </p:sp>
    </p:spTree>
    <p:extLst>
      <p:ext uri="{BB962C8B-B14F-4D97-AF65-F5344CB8AC3E}">
        <p14:creationId xmlns:p14="http://schemas.microsoft.com/office/powerpoint/2010/main" val="20587902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Generalizing the Rolodex example to a student or employee database may require adding an identification number to each record. For the program to search the data file for a specific ID, the ISAM system must include an additional index file whose keys bind ID numbers to record numbers. However, the records in a contemporary database may contain scores of fields, and searching on many of them is possible. Manually adding new index files and the operations surrounding them is tedious. Furthermore, a database may contain millions of records, too many to simultaneously maintain all the indexes in memory, requiring a more sophisticated searching algorithm. Modern database management systems elegantly solve these problems. Despite their power and elegance, their high-level, problem-oriented features still rely on the fundamental, low-level file functions illustrated by the Rolodex programs.</a:t>
            </a:r>
          </a:p>
          <a:p>
            <a:endParaRPr lang="en-US" dirty="0"/>
          </a:p>
        </p:txBody>
      </p:sp>
      <p:sp>
        <p:nvSpPr>
          <p:cNvPr id="4" name="Slide Number Placeholder 3"/>
          <p:cNvSpPr>
            <a:spLocks noGrp="1"/>
          </p:cNvSpPr>
          <p:nvPr>
            <p:ph type="sldNum" sz="quarter" idx="5"/>
          </p:nvPr>
        </p:nvSpPr>
        <p:spPr/>
        <p:txBody>
          <a:bodyPr/>
          <a:lstStyle/>
          <a:p>
            <a:fld id="{888EC381-EC50-495E-A920-7B655C8BD6C9}" type="slidenum">
              <a:rPr lang="en-US" smtClean="0"/>
              <a:t>8</a:t>
            </a:fld>
            <a:endParaRPr lang="en-US"/>
          </a:p>
        </p:txBody>
      </p:sp>
    </p:spTree>
    <p:extLst>
      <p:ext uri="{BB962C8B-B14F-4D97-AF65-F5344CB8AC3E}">
        <p14:creationId xmlns:p14="http://schemas.microsoft.com/office/powerpoint/2010/main" val="26974860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slideMaster" Target="../slideMasters/slideMaster2.xml"/><Relationship Id="rId5" Type="http://schemas.openxmlformats.org/officeDocument/2006/relationships/tags" Target="../tags/tag10.xml"/><Relationship Id="rId4" Type="http://schemas.openxmlformats.org/officeDocument/2006/relationships/tags" Target="../tags/tag9.xml"/></Relationships>
</file>

<file path=ppt/slideLayouts/_rels/slideLayout13.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slideMaster" Target="../slideMasters/slideMaster2.xml"/><Relationship Id="rId5" Type="http://schemas.openxmlformats.org/officeDocument/2006/relationships/tags" Target="../tags/tag15.xml"/><Relationship Id="rId4"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tags" Target="../tags/tag18.xml"/><Relationship Id="rId7" Type="http://schemas.openxmlformats.org/officeDocument/2006/relationships/slideMaster" Target="../slideMasters/slideMaster2.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tags" Target="../tags/tag21.xml"/><Relationship Id="rId5" Type="http://schemas.openxmlformats.org/officeDocument/2006/relationships/tags" Target="../tags/tag20.xml"/><Relationship Id="rId4" Type="http://schemas.openxmlformats.org/officeDocument/2006/relationships/tags" Target="../tags/tag19.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B40FB4B4-2185-4162-9846-7C5876CD7D32}" type="datetimeFigureOut">
              <a:rPr lang="en-US" smtClean="0"/>
              <a:t>7/28/2025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3029818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7/28/2025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2913335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7/28/2025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42185053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custDataLst>
              <p:tags r:id="rId2"/>
            </p:custDataLst>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7/28/2025</a:t>
            </a:fld>
            <a:endParaRPr lang="en-US" dirty="0"/>
          </a:p>
        </p:txBody>
      </p:sp>
      <p:sp>
        <p:nvSpPr>
          <p:cNvPr id="8" name="Footer Placeholder 7"/>
          <p:cNvSpPr>
            <a:spLocks noGrp="1"/>
          </p:cNvSpPr>
          <p:nvPr>
            <p:ph type="ftr" sz="quarter" idx="11"/>
            <p:custDataLst>
              <p:tags r:id="rId4"/>
            </p:custDataLst>
          </p:nvPr>
        </p:nvSpPr>
        <p:spPr/>
        <p:txBody>
          <a:bodyPr/>
          <a:lstStyle/>
          <a:p>
            <a:endParaRPr lang="en-US" dirty="0"/>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860641301"/>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Content Placeholder 2"/>
          <p:cNvSpPr>
            <a:spLocks noGrp="1"/>
          </p:cNvSpPr>
          <p:nvPr>
            <p:ph idx="1"/>
            <p:custDataLst>
              <p:tags r:id="rId2"/>
            </p:custDataLst>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7/28/2025</a:t>
            </a:fld>
            <a:endParaRPr lang="en-US" dirty="0"/>
          </a:p>
        </p:txBody>
      </p:sp>
      <p:sp>
        <p:nvSpPr>
          <p:cNvPr id="8" name="Footer Placeholder 7"/>
          <p:cNvSpPr>
            <a:spLocks noGrp="1"/>
          </p:cNvSpPr>
          <p:nvPr>
            <p:ph type="ftr" sz="quarter" idx="11"/>
            <p:custDataLst>
              <p:tags r:id="rId4"/>
            </p:custDataLst>
          </p:nvPr>
        </p:nvSpPr>
        <p:spPr/>
        <p:txBody>
          <a:bodyPr/>
          <a:lstStyle/>
          <a:p>
            <a:endParaRPr lang="en-US" dirty="0"/>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7590035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B40FB4B4-2185-4162-9846-7C5876CD7D32}" type="datetimeFigureOut">
              <a:rPr lang="en-US" smtClean="0"/>
              <a:t>7/28/2025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629002815"/>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Content Placeholder 2"/>
          <p:cNvSpPr>
            <a:spLocks noGrp="1"/>
          </p:cNvSpPr>
          <p:nvPr>
            <p:ph sz="half" idx="1"/>
            <p:custDataLst>
              <p:tags r:id="rId2"/>
            </p:custDataLst>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custDataLst>
              <p:tags r:id="rId3"/>
            </p:custDataLst>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custDataLst>
              <p:tags r:id="rId4"/>
            </p:custDataLst>
          </p:nvPr>
        </p:nvSpPr>
        <p:spPr/>
        <p:txBody>
          <a:bodyPr/>
          <a:lstStyle/>
          <a:p>
            <a:fld id="{B40FB4B4-2185-4162-9846-7C5876CD7D32}" type="datetimeFigureOut">
              <a:rPr lang="en-US" smtClean="0"/>
              <a:t>7/28/2025</a:t>
            </a:fld>
            <a:endParaRPr lang="en-US" dirty="0"/>
          </a:p>
        </p:txBody>
      </p:sp>
      <p:sp>
        <p:nvSpPr>
          <p:cNvPr id="9" name="Footer Placeholder 8"/>
          <p:cNvSpPr>
            <a:spLocks noGrp="1"/>
          </p:cNvSpPr>
          <p:nvPr>
            <p:ph type="ftr" sz="quarter" idx="11"/>
            <p:custDataLst>
              <p:tags r:id="rId5"/>
            </p:custDataLst>
          </p:nvPr>
        </p:nvSpPr>
        <p:spPr/>
        <p:txBody>
          <a:bodyPr/>
          <a:lstStyle/>
          <a:p>
            <a:endParaRPr lang="en-US" dirty="0"/>
          </a:p>
        </p:txBody>
      </p:sp>
      <p:sp>
        <p:nvSpPr>
          <p:cNvPr id="10" name="Slide Number Placeholder 9"/>
          <p:cNvSpPr>
            <a:spLocks noGrp="1"/>
          </p:cNvSpPr>
          <p:nvPr>
            <p:ph type="sldNum" sz="quarter" idx="12"/>
            <p:custDataLst>
              <p:tags r:id="rId6"/>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4653133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B40FB4B4-2185-4162-9846-7C5876CD7D32}" type="datetimeFigureOut">
              <a:rPr lang="en-US" smtClean="0"/>
              <a:t>7/28/2025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3588027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40FB4B4-2185-4162-9846-7C5876CD7D32}" type="datetimeFigureOut">
              <a:rPr lang="en-US" smtClean="0"/>
              <a:t>7/28/2025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13354386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0FB4B4-2185-4162-9846-7C5876CD7D32}" type="datetimeFigureOut">
              <a:rPr lang="en-US" smtClean="0"/>
              <a:t>7/28/2025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5095731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B40FB4B4-2185-4162-9846-7C5876CD7D32}" type="datetimeFigureOut">
              <a:rPr lang="en-US" smtClean="0"/>
              <a:t>7/28/2025</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924603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40FB4B4-2185-4162-9846-7C5876CD7D32}" type="datetimeFigureOut">
              <a:rPr lang="en-US" smtClean="0"/>
              <a:t>7/28/2025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32863047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40FB4B4-2185-4162-9846-7C5876CD7D32}" type="datetimeFigureOut">
              <a:rPr lang="en-US" smtClean="0"/>
              <a:t>7/28/2025</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3141591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7/28/2025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7241702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7/28/2025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138718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B40FB4B4-2185-4162-9846-7C5876CD7D32}" type="datetimeFigureOut">
              <a:rPr lang="en-US" smtClean="0"/>
              <a:t>7/28/2025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394196239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B40FB4B4-2185-4162-9846-7C5876CD7D32}" type="datetimeFigureOut">
              <a:rPr lang="en-US" smtClean="0"/>
              <a:t>7/28/2025</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2924236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B40FB4B4-2185-4162-9846-7C5876CD7D32}" type="datetimeFigureOut">
              <a:rPr lang="en-US" smtClean="0"/>
              <a:t>7/28/2025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345136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40FB4B4-2185-4162-9846-7C5876CD7D32}" type="datetimeFigureOut">
              <a:rPr lang="en-US" smtClean="0"/>
              <a:t>7/28/2025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3211829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0FB4B4-2185-4162-9846-7C5876CD7D32}" type="datetimeFigureOut">
              <a:rPr lang="en-US" smtClean="0"/>
              <a:t>7/28/2025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2690903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B40FB4B4-2185-4162-9846-7C5876CD7D32}" type="datetimeFigureOut">
              <a:rPr lang="en-US" smtClean="0"/>
              <a:t>7/28/2025</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2296919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40FB4B4-2185-4162-9846-7C5876CD7D32}" type="datetimeFigureOut">
              <a:rPr lang="en-US" smtClean="0"/>
              <a:t>7/28/2025</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105980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ags" Target="../tags/tag1.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17" Type="http://schemas.openxmlformats.org/officeDocument/2006/relationships/tags" Target="../tags/tag5.xml"/><Relationship Id="rId2" Type="http://schemas.openxmlformats.org/officeDocument/2006/relationships/slideLayout" Target="../slideLayouts/slideLayout13.xml"/><Relationship Id="rId16" Type="http://schemas.openxmlformats.org/officeDocument/2006/relationships/tags" Target="../tags/tag4.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ags" Target="../tags/tag3.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B40FB4B4-2185-4162-9846-7C5876CD7D32}" type="datetimeFigureOut">
              <a:rPr lang="en-US" smtClean="0"/>
              <a:t>7/28/2025</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BD0C1318-927F-4BC9-B599-DD0BEB3764AB}" type="slidenum">
              <a:rPr lang="en-US" smtClean="0"/>
              <a:t>‹#›</a:t>
            </a:fld>
            <a:endParaRPr lang="en-US"/>
          </a:p>
        </p:txBody>
      </p:sp>
    </p:spTree>
    <p:extLst>
      <p:ext uri="{BB962C8B-B14F-4D97-AF65-F5344CB8AC3E}">
        <p14:creationId xmlns:p14="http://schemas.microsoft.com/office/powerpoint/2010/main" val="25452464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custDataLst>
              <p:tags r:id="rId13"/>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custDataLst>
              <p:tags r:id="rId14"/>
            </p:custDataLst>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custDataLst>
              <p:tags r:id="rId15"/>
            </p:custDataLst>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B40FB4B4-2185-4162-9846-7C5876CD7D32}" type="datetimeFigureOut">
              <a:rPr lang="en-US" smtClean="0"/>
              <a:t>7/28/2025</a:t>
            </a:fld>
            <a:endParaRPr lang="en-US" dirty="0"/>
          </a:p>
        </p:txBody>
      </p:sp>
      <p:sp>
        <p:nvSpPr>
          <p:cNvPr id="5" name="Footer Placeholder 4"/>
          <p:cNvSpPr>
            <a:spLocks noGrp="1"/>
          </p:cNvSpPr>
          <p:nvPr>
            <p:ph type="ftr" sz="quarter" idx="3"/>
            <p:custDataLst>
              <p:tags r:id="rId16"/>
            </p:custDataLst>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custDataLst>
              <p:tags r:id="rId17"/>
            </p:custDataLst>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BD0C1318-927F-4BC9-B599-DD0BEB3764AB}" type="slidenum">
              <a:rPr lang="en-US" smtClean="0"/>
              <a:t>‹#›</a:t>
            </a:fld>
            <a:endParaRPr lang="en-US" dirty="0"/>
          </a:p>
        </p:txBody>
      </p:sp>
    </p:spTree>
    <p:extLst>
      <p:ext uri="{BB962C8B-B14F-4D97-AF65-F5344CB8AC3E}">
        <p14:creationId xmlns:p14="http://schemas.microsoft.com/office/powerpoint/2010/main" val="3924744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23.xml"/><Relationship Id="rId1" Type="http://schemas.openxmlformats.org/officeDocument/2006/relationships/tags" Target="../tags/tag22.xml"/><Relationship Id="rId5" Type="http://schemas.openxmlformats.org/officeDocument/2006/relationships/image" Target="../media/image2.png"/><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3.xml"/><Relationship Id="rId1" Type="http://schemas.openxmlformats.org/officeDocument/2006/relationships/tags" Target="../tags/tag24.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ISAM / KSAM</a:t>
            </a:r>
          </a:p>
        </p:txBody>
      </p:sp>
      <p:sp>
        <p:nvSpPr>
          <p:cNvPr id="3" name="Subtitle 2"/>
          <p:cNvSpPr>
            <a:spLocks noGrp="1"/>
          </p:cNvSpPr>
          <p:nvPr>
            <p:ph type="subTitle" idx="1"/>
          </p:nvPr>
        </p:nvSpPr>
        <p:spPr/>
        <p:txBody>
          <a:bodyPr/>
          <a:lstStyle/>
          <a:p>
            <a:r>
              <a:rPr lang="en-US" dirty="0"/>
              <a:t>Indexed Sequential Access Method</a:t>
            </a:r>
          </a:p>
          <a:p>
            <a:r>
              <a:rPr lang="en-US" dirty="0"/>
              <a:t>Keyed Sequential Access Method</a:t>
            </a:r>
          </a:p>
          <a:p>
            <a:endParaRPr lang="en-US" dirty="0"/>
          </a:p>
        </p:txBody>
      </p:sp>
      <p:sp>
        <p:nvSpPr>
          <p:cNvPr id="4" name="TextBox 3"/>
          <p:cNvSpPr txBox="1"/>
          <p:nvPr/>
        </p:nvSpPr>
        <p:spPr>
          <a:xfrm>
            <a:off x="1600200" y="6179127"/>
            <a:ext cx="1506566" cy="276999"/>
          </a:xfrm>
          <a:prstGeom prst="rect">
            <a:avLst/>
          </a:prstGeom>
          <a:noFill/>
        </p:spPr>
        <p:txBody>
          <a:bodyPr wrap="none" rtlCol="0">
            <a:spAutoFit/>
          </a:bodyPr>
          <a:lstStyle/>
          <a:p>
            <a:r>
              <a:rPr lang="en-US" sz="1200" dirty="0"/>
              <a:t>Delroy A. Brinkerhoff</a:t>
            </a:r>
          </a:p>
        </p:txBody>
      </p:sp>
    </p:spTree>
    <p:extLst>
      <p:ext uri="{BB962C8B-B14F-4D97-AF65-F5344CB8AC3E}">
        <p14:creationId xmlns:p14="http://schemas.microsoft.com/office/powerpoint/2010/main" val="2124726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EC4CC-05D3-00B8-B0C7-3C68E30ADEDE}"/>
              </a:ext>
            </a:extLst>
          </p:cNvPr>
          <p:cNvSpPr>
            <a:spLocks noGrp="1"/>
          </p:cNvSpPr>
          <p:nvPr>
            <p:ph type="title"/>
          </p:nvPr>
        </p:nvSpPr>
        <p:spPr/>
        <p:txBody>
          <a:bodyPr/>
          <a:lstStyle/>
          <a:p>
            <a:r>
              <a:rPr lang="en-US" dirty="0"/>
              <a:t>Isam architecture</a:t>
            </a:r>
          </a:p>
        </p:txBody>
      </p:sp>
      <p:pic>
        <p:nvPicPr>
          <p:cNvPr id="5" name="Content Placeholder 4">
            <a:extLst>
              <a:ext uri="{FF2B5EF4-FFF2-40B4-BE49-F238E27FC236}">
                <a16:creationId xmlns:a16="http://schemas.microsoft.com/office/drawing/2014/main" id="{0943A01C-5B3C-E975-8D6F-3CFCBABD4A74}"/>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340729" y="2491114"/>
            <a:ext cx="5522614" cy="2344506"/>
          </a:xfrm>
        </p:spPr>
      </p:pic>
    </p:spTree>
    <p:extLst>
      <p:ext uri="{BB962C8B-B14F-4D97-AF65-F5344CB8AC3E}">
        <p14:creationId xmlns:p14="http://schemas.microsoft.com/office/powerpoint/2010/main" val="106034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549AE-2B30-88AA-3E24-F0CA41E0CF2B}"/>
              </a:ext>
            </a:extLst>
          </p:cNvPr>
          <p:cNvSpPr>
            <a:spLocks noGrp="1"/>
          </p:cNvSpPr>
          <p:nvPr>
            <p:ph type="title"/>
            <p:custDataLst>
              <p:tags r:id="rId1"/>
            </p:custDataLst>
          </p:nvPr>
        </p:nvSpPr>
        <p:spPr bwMode="black">
          <a:xfrm>
            <a:off x="5381807" y="964692"/>
            <a:ext cx="5894832"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dirty="0"/>
              <a:t>Data file</a:t>
            </a:r>
          </a:p>
        </p:txBody>
      </p:sp>
      <p:sp>
        <p:nvSpPr>
          <p:cNvPr id="4" name="Content Placeholder 3">
            <a:extLst>
              <a:ext uri="{FF2B5EF4-FFF2-40B4-BE49-F238E27FC236}">
                <a16:creationId xmlns:a16="http://schemas.microsoft.com/office/drawing/2014/main" id="{F2BEBCC0-C95B-2608-E0EE-B5371DF6422B}"/>
              </a:ext>
            </a:extLst>
          </p:cNvPr>
          <p:cNvSpPr>
            <a:spLocks noGrp="1"/>
          </p:cNvSpPr>
          <p:nvPr>
            <p:ph sz="half" idx="2"/>
            <p:custDataLst>
              <p:tags r:id="rId2"/>
            </p:custDataLst>
          </p:nvPr>
        </p:nvSpPr>
        <p:spPr>
          <a:xfrm>
            <a:off x="5380378" y="2638044"/>
            <a:ext cx="5963317" cy="3263206"/>
          </a:xfrm>
        </p:spPr>
        <p:txBody>
          <a:bodyPr vert="horz" lIns="91440" tIns="45720" rIns="91440" bIns="45720" rtlCol="0">
            <a:normAutofit/>
          </a:bodyPr>
          <a:lstStyle/>
          <a:p>
            <a:r>
              <a:rPr lang="en-US" dirty="0"/>
              <a:t>Fixed-length records</a:t>
            </a:r>
          </a:p>
          <a:p>
            <a:r>
              <a:rPr lang="en-US" dirty="0"/>
              <a:t>Consists of many fields</a:t>
            </a:r>
          </a:p>
          <a:p>
            <a:r>
              <a:rPr lang="en-US" dirty="0"/>
              <a:t>Too large to fit into memory</a:t>
            </a:r>
          </a:p>
          <a:p>
            <a:pPr lvl="1"/>
            <a:r>
              <a:rPr lang="en-US" dirty="0"/>
              <a:t>Each record is relatively large</a:t>
            </a:r>
          </a:p>
          <a:p>
            <a:pPr lvl="1"/>
            <a:r>
              <a:rPr lang="en-US" dirty="0"/>
              <a:t>There are many records</a:t>
            </a:r>
          </a:p>
          <a:p>
            <a:pPr lvl="1"/>
            <a:r>
              <a:rPr lang="en-US" dirty="0"/>
              <a:t>Impractical to reorganize</a:t>
            </a:r>
          </a:p>
          <a:p>
            <a:r>
              <a:rPr lang="en-US" dirty="0"/>
              <a:t>New records are appended at the end of the file</a:t>
            </a:r>
          </a:p>
          <a:p>
            <a:endParaRPr lang="en-US" dirty="0"/>
          </a:p>
        </p:txBody>
      </p:sp>
      <p:pic>
        <p:nvPicPr>
          <p:cNvPr id="8" name="Content Placeholder 7">
            <a:extLst>
              <a:ext uri="{FF2B5EF4-FFF2-40B4-BE49-F238E27FC236}">
                <a16:creationId xmlns:a16="http://schemas.microsoft.com/office/drawing/2014/main" id="{BE37EEC2-E3AF-1434-830D-5D6636FE14B1}"/>
              </a:ext>
            </a:extLst>
          </p:cNvPr>
          <p:cNvPicPr>
            <a:picLocks noGrp="1" noChangeAspect="1"/>
          </p:cNvPicPr>
          <p:nvPr>
            <p:ph sz="half" idx="1"/>
          </p:nvPr>
        </p:nvPicPr>
        <p:blipFill>
          <a:blip r:embed="rId5">
            <a:extLst>
              <a:ext uri="{28A0092B-C50C-407E-A947-70E740481C1C}">
                <a14:useLocalDpi xmlns:a14="http://schemas.microsoft.com/office/drawing/2010/main" val="0"/>
              </a:ext>
            </a:extLst>
          </a:blip>
          <a:stretch>
            <a:fillRect/>
          </a:stretch>
        </p:blipFill>
        <p:spPr>
          <a:xfrm>
            <a:off x="807213" y="2638044"/>
            <a:ext cx="3940449" cy="2623080"/>
          </a:xfrm>
        </p:spPr>
      </p:pic>
    </p:spTree>
    <p:extLst>
      <p:ext uri="{BB962C8B-B14F-4D97-AF65-F5344CB8AC3E}">
        <p14:creationId xmlns:p14="http://schemas.microsoft.com/office/powerpoint/2010/main" val="3319305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8E7D3-BA0B-639B-7162-42FB9C908C86}"/>
              </a:ext>
            </a:extLst>
          </p:cNvPr>
          <p:cNvSpPr>
            <a:spLocks noGrp="1"/>
          </p:cNvSpPr>
          <p:nvPr>
            <p:ph type="title"/>
          </p:nvPr>
        </p:nvSpPr>
        <p:spPr>
          <a:xfrm>
            <a:off x="804672" y="964692"/>
            <a:ext cx="5894832" cy="1188720"/>
          </a:xfrm>
        </p:spPr>
        <p:txBody>
          <a:bodyPr vert="horz" lIns="182880" tIns="182880" rIns="182880" bIns="182880" rtlCol="0" anchor="ctr">
            <a:normAutofit/>
          </a:bodyPr>
          <a:lstStyle/>
          <a:p>
            <a:r>
              <a:rPr lang="en-US" dirty="0"/>
              <a:t>Index file</a:t>
            </a:r>
          </a:p>
        </p:txBody>
      </p:sp>
      <p:sp>
        <p:nvSpPr>
          <p:cNvPr id="3" name="Content Placeholder 2">
            <a:extLst>
              <a:ext uri="{FF2B5EF4-FFF2-40B4-BE49-F238E27FC236}">
                <a16:creationId xmlns:a16="http://schemas.microsoft.com/office/drawing/2014/main" id="{4D92A727-1158-5267-5A72-331000727B63}"/>
              </a:ext>
            </a:extLst>
          </p:cNvPr>
          <p:cNvSpPr>
            <a:spLocks noGrp="1"/>
          </p:cNvSpPr>
          <p:nvPr>
            <p:ph sz="half" idx="1"/>
          </p:nvPr>
        </p:nvSpPr>
        <p:spPr>
          <a:xfrm>
            <a:off x="803243" y="2638044"/>
            <a:ext cx="5963317" cy="3263206"/>
          </a:xfrm>
        </p:spPr>
        <p:txBody>
          <a:bodyPr vert="horz" lIns="91440" tIns="45720" rIns="91440" bIns="45720" rtlCol="0">
            <a:normAutofit/>
          </a:bodyPr>
          <a:lstStyle/>
          <a:p>
            <a:r>
              <a:rPr lang="en-US" dirty="0"/>
              <a:t>Records have two fields</a:t>
            </a:r>
          </a:p>
          <a:p>
            <a:pPr lvl="1"/>
            <a:r>
              <a:rPr lang="en-US" dirty="0"/>
              <a:t>A key duplicating one data file field</a:t>
            </a:r>
          </a:p>
          <a:p>
            <a:pPr lvl="1"/>
            <a:r>
              <a:rPr lang="en-US" dirty="0"/>
              <a:t>A record number or absolute address of a data file record</a:t>
            </a:r>
          </a:p>
          <a:p>
            <a:r>
              <a:rPr lang="en-US" dirty="0"/>
              <a:t>Support a fast-search algorithm</a:t>
            </a:r>
          </a:p>
          <a:p>
            <a:r>
              <a:rPr lang="en-US" dirty="0"/>
              <a:t>An ISAM system requires one index file for each searchable data record field</a:t>
            </a:r>
          </a:p>
        </p:txBody>
      </p:sp>
      <p:pic>
        <p:nvPicPr>
          <p:cNvPr id="8" name="Content Placeholder 7">
            <a:extLst>
              <a:ext uri="{FF2B5EF4-FFF2-40B4-BE49-F238E27FC236}">
                <a16:creationId xmlns:a16="http://schemas.microsoft.com/office/drawing/2014/main" id="{FCEB012B-E014-200B-23AB-0DF5EA1D193D}"/>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8007285" y="2314771"/>
            <a:ext cx="1290624" cy="2936828"/>
          </a:xfrm>
        </p:spPr>
      </p:pic>
    </p:spTree>
    <p:extLst>
      <p:ext uri="{BB962C8B-B14F-4D97-AF65-F5344CB8AC3E}">
        <p14:creationId xmlns:p14="http://schemas.microsoft.com/office/powerpoint/2010/main" val="2825758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C916C-C812-D6E2-C7EE-027A071D0932}"/>
              </a:ext>
            </a:extLst>
          </p:cNvPr>
          <p:cNvSpPr>
            <a:spLocks noGrp="1"/>
          </p:cNvSpPr>
          <p:nvPr>
            <p:ph type="title"/>
          </p:nvPr>
        </p:nvSpPr>
        <p:spPr/>
        <p:txBody>
          <a:bodyPr/>
          <a:lstStyle/>
          <a:p>
            <a:r>
              <a:rPr lang="en-US" dirty="0"/>
              <a:t>Implementing Isam Operations</a:t>
            </a:r>
          </a:p>
        </p:txBody>
      </p:sp>
      <p:sp>
        <p:nvSpPr>
          <p:cNvPr id="3" name="Content Placeholder 2">
            <a:extLst>
              <a:ext uri="{FF2B5EF4-FFF2-40B4-BE49-F238E27FC236}">
                <a16:creationId xmlns:a16="http://schemas.microsoft.com/office/drawing/2014/main" id="{498D7D41-1EE6-E1E9-F04E-DBA06E8EC90D}"/>
              </a:ext>
            </a:extLst>
          </p:cNvPr>
          <p:cNvSpPr>
            <a:spLocks noGrp="1"/>
          </p:cNvSpPr>
          <p:nvPr>
            <p:ph idx="1"/>
          </p:nvPr>
        </p:nvSpPr>
        <p:spPr/>
        <p:txBody>
          <a:bodyPr/>
          <a:lstStyle/>
          <a:p>
            <a:r>
              <a:rPr lang="en-US" dirty="0">
                <a:latin typeface="Consolas" panose="020B0609020204030204" pitchFamily="49" charset="0"/>
              </a:rPr>
              <a:t>read(buffer, bytes)</a:t>
            </a:r>
          </a:p>
          <a:p>
            <a:r>
              <a:rPr lang="en-US" dirty="0">
                <a:latin typeface="Consolas" panose="020B0609020204030204" pitchFamily="49" charset="0"/>
              </a:rPr>
              <a:t>write(buffer, bytes)</a:t>
            </a:r>
          </a:p>
          <a:p>
            <a:r>
              <a:rPr lang="en-US" dirty="0"/>
              <a:t>Moving the position pointer</a:t>
            </a:r>
          </a:p>
          <a:p>
            <a:pPr lvl="1"/>
            <a:r>
              <a:rPr lang="en-US" dirty="0" err="1">
                <a:latin typeface="Consolas" panose="020B0609020204030204" pitchFamily="49" charset="0"/>
              </a:rPr>
              <a:t>seekp</a:t>
            </a:r>
            <a:r>
              <a:rPr lang="en-US" dirty="0">
                <a:latin typeface="Consolas" panose="020B0609020204030204" pitchFamily="49" charset="0"/>
              </a:rPr>
              <a:t>(absolute)</a:t>
            </a:r>
          </a:p>
          <a:p>
            <a:pPr lvl="1"/>
            <a:r>
              <a:rPr lang="en-US" dirty="0" err="1">
                <a:latin typeface="Consolas" panose="020B0609020204030204" pitchFamily="49" charset="0"/>
              </a:rPr>
              <a:t>seekp</a:t>
            </a:r>
            <a:r>
              <a:rPr lang="en-US" dirty="0">
                <a:latin typeface="Consolas" panose="020B0609020204030204" pitchFamily="49" charset="0"/>
              </a:rPr>
              <a:t>(offset, direction)</a:t>
            </a:r>
          </a:p>
          <a:p>
            <a:pPr lvl="1"/>
            <a:r>
              <a:rPr lang="en-US" dirty="0" err="1">
                <a:latin typeface="Consolas" panose="020B0609020204030204" pitchFamily="49" charset="0"/>
              </a:rPr>
              <a:t>seekg</a:t>
            </a:r>
            <a:r>
              <a:rPr lang="en-US" dirty="0">
                <a:latin typeface="Consolas" panose="020B0609020204030204" pitchFamily="49" charset="0"/>
              </a:rPr>
              <a:t>(absolute)</a:t>
            </a:r>
          </a:p>
          <a:p>
            <a:pPr lvl="1"/>
            <a:r>
              <a:rPr lang="en-US" dirty="0" err="1">
                <a:latin typeface="Consolas" panose="020B0609020204030204" pitchFamily="49" charset="0"/>
              </a:rPr>
              <a:t>seekg</a:t>
            </a:r>
            <a:r>
              <a:rPr lang="en-US" dirty="0">
                <a:latin typeface="Consolas" panose="020B0609020204030204" pitchFamily="49" charset="0"/>
              </a:rPr>
              <a:t>(offset, direction)</a:t>
            </a:r>
          </a:p>
          <a:p>
            <a:pPr lvl="1"/>
            <a:r>
              <a:rPr lang="en-US" dirty="0" err="1">
                <a:latin typeface="Consolas" panose="020B0609020204030204" pitchFamily="49" charset="0"/>
              </a:rPr>
              <a:t>tellp</a:t>
            </a:r>
            <a:r>
              <a:rPr lang="en-US" dirty="0">
                <a:latin typeface="Consolas" panose="020B0609020204030204" pitchFamily="49" charset="0"/>
              </a:rPr>
              <a:t>()</a:t>
            </a:r>
            <a:r>
              <a:rPr lang="en-US" dirty="0"/>
              <a:t> and </a:t>
            </a:r>
            <a:r>
              <a:rPr lang="en-US" dirty="0" err="1">
                <a:latin typeface="Consolas" panose="020B0609020204030204" pitchFamily="49" charset="0"/>
              </a:rPr>
              <a:t>tellg</a:t>
            </a:r>
            <a:r>
              <a:rPr lang="en-US" dirty="0">
                <a:latin typeface="Consolas" panose="020B0609020204030204" pitchFamily="49" charset="0"/>
              </a:rPr>
              <a:t>()</a:t>
            </a:r>
          </a:p>
        </p:txBody>
      </p:sp>
    </p:spTree>
    <p:extLst>
      <p:ext uri="{BB962C8B-B14F-4D97-AF65-F5344CB8AC3E}">
        <p14:creationId xmlns:p14="http://schemas.microsoft.com/office/powerpoint/2010/main" val="1511774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FD602D-3183-9F12-BC42-C966CF70B97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05AABF-3935-0ADE-738B-DC1A06031F68}"/>
              </a:ext>
            </a:extLst>
          </p:cNvPr>
          <p:cNvSpPr>
            <a:spLocks noGrp="1"/>
          </p:cNvSpPr>
          <p:nvPr>
            <p:ph type="title"/>
          </p:nvPr>
        </p:nvSpPr>
        <p:spPr/>
        <p:txBody>
          <a:bodyPr/>
          <a:lstStyle/>
          <a:p>
            <a:r>
              <a:rPr lang="en-US" dirty="0"/>
              <a:t>Isam Operations:</a:t>
            </a:r>
            <a:br>
              <a:rPr lang="en-US" dirty="0"/>
            </a:br>
            <a:r>
              <a:rPr lang="en-US" dirty="0"/>
              <a:t>Add a data record</a:t>
            </a:r>
          </a:p>
        </p:txBody>
      </p:sp>
      <p:pic>
        <p:nvPicPr>
          <p:cNvPr id="5" name="Content Placeholder 4">
            <a:extLst>
              <a:ext uri="{FF2B5EF4-FFF2-40B4-BE49-F238E27FC236}">
                <a16:creationId xmlns:a16="http://schemas.microsoft.com/office/drawing/2014/main" id="{D3462BFC-92D4-E223-74EE-68D3C3B2AD77}"/>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340729" y="2491114"/>
            <a:ext cx="5522614" cy="2344506"/>
          </a:xfrm>
        </p:spPr>
      </p:pic>
      <p:cxnSp>
        <p:nvCxnSpPr>
          <p:cNvPr id="4" name="Straight Arrow Connector 3">
            <a:extLst>
              <a:ext uri="{FF2B5EF4-FFF2-40B4-BE49-F238E27FC236}">
                <a16:creationId xmlns:a16="http://schemas.microsoft.com/office/drawing/2014/main" id="{51AB1CE1-ECAC-74CC-5C52-6C9DE665DC19}"/>
              </a:ext>
            </a:extLst>
          </p:cNvPr>
          <p:cNvCxnSpPr/>
          <p:nvPr/>
        </p:nvCxnSpPr>
        <p:spPr>
          <a:xfrm>
            <a:off x="9080626" y="2491114"/>
            <a:ext cx="0" cy="2008458"/>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
        <p:nvSpPr>
          <p:cNvPr id="6" name="Rectangle 5">
            <a:extLst>
              <a:ext uri="{FF2B5EF4-FFF2-40B4-BE49-F238E27FC236}">
                <a16:creationId xmlns:a16="http://schemas.microsoft.com/office/drawing/2014/main" id="{0A27E88D-6694-6D64-7CA5-4B101F903BAF}"/>
              </a:ext>
            </a:extLst>
          </p:cNvPr>
          <p:cNvSpPr/>
          <p:nvPr/>
        </p:nvSpPr>
        <p:spPr>
          <a:xfrm>
            <a:off x="5368705" y="4753069"/>
            <a:ext cx="3494638" cy="262551"/>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New card</a:t>
            </a:r>
          </a:p>
        </p:txBody>
      </p:sp>
      <p:cxnSp>
        <p:nvCxnSpPr>
          <p:cNvPr id="7" name="Straight Arrow Connector 6">
            <a:extLst>
              <a:ext uri="{FF2B5EF4-FFF2-40B4-BE49-F238E27FC236}">
                <a16:creationId xmlns:a16="http://schemas.microsoft.com/office/drawing/2014/main" id="{9D6E5AF2-88CB-201B-3326-D3A2C608E85E}"/>
              </a:ext>
            </a:extLst>
          </p:cNvPr>
          <p:cNvCxnSpPr/>
          <p:nvPr/>
        </p:nvCxnSpPr>
        <p:spPr>
          <a:xfrm>
            <a:off x="3112883" y="2500167"/>
            <a:ext cx="0" cy="2008458"/>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
        <p:nvSpPr>
          <p:cNvPr id="8" name="Rectangle 7">
            <a:extLst>
              <a:ext uri="{FF2B5EF4-FFF2-40B4-BE49-F238E27FC236}">
                <a16:creationId xmlns:a16="http://schemas.microsoft.com/office/drawing/2014/main" id="{13246720-4D3F-09DC-7F7D-1736CC7E7574}"/>
              </a:ext>
            </a:extLst>
          </p:cNvPr>
          <p:cNvSpPr/>
          <p:nvPr/>
        </p:nvSpPr>
        <p:spPr>
          <a:xfrm>
            <a:off x="3340729" y="4753069"/>
            <a:ext cx="1013988" cy="262551"/>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New key</a:t>
            </a:r>
          </a:p>
        </p:txBody>
      </p:sp>
      <p:sp>
        <p:nvSpPr>
          <p:cNvPr id="9" name="TextBox 8">
            <a:extLst>
              <a:ext uri="{FF2B5EF4-FFF2-40B4-BE49-F238E27FC236}">
                <a16:creationId xmlns:a16="http://schemas.microsoft.com/office/drawing/2014/main" id="{5483E4A9-35EF-2FD5-C07E-76466ED89F8E}"/>
              </a:ext>
            </a:extLst>
          </p:cNvPr>
          <p:cNvSpPr txBox="1"/>
          <p:nvPr/>
        </p:nvSpPr>
        <p:spPr>
          <a:xfrm>
            <a:off x="9198321" y="3247940"/>
            <a:ext cx="334978" cy="369332"/>
          </a:xfrm>
          <a:prstGeom prst="rect">
            <a:avLst/>
          </a:prstGeom>
          <a:noFill/>
        </p:spPr>
        <p:txBody>
          <a:bodyPr wrap="square" rtlCol="0">
            <a:spAutoFit/>
          </a:bodyPr>
          <a:lstStyle/>
          <a:p>
            <a:pPr algn="ctr"/>
            <a:r>
              <a:rPr lang="en-US" dirty="0">
                <a:latin typeface="Consolas" panose="020B0609020204030204" pitchFamily="49" charset="0"/>
              </a:rPr>
              <a:t>1</a:t>
            </a:r>
          </a:p>
        </p:txBody>
      </p:sp>
      <p:sp>
        <p:nvSpPr>
          <p:cNvPr id="10" name="TextBox 9">
            <a:extLst>
              <a:ext uri="{FF2B5EF4-FFF2-40B4-BE49-F238E27FC236}">
                <a16:creationId xmlns:a16="http://schemas.microsoft.com/office/drawing/2014/main" id="{FCFAC3B4-956E-2C78-53DD-470BC355B870}"/>
              </a:ext>
            </a:extLst>
          </p:cNvPr>
          <p:cNvSpPr txBox="1"/>
          <p:nvPr/>
        </p:nvSpPr>
        <p:spPr>
          <a:xfrm>
            <a:off x="6879125" y="5015620"/>
            <a:ext cx="334978" cy="369332"/>
          </a:xfrm>
          <a:prstGeom prst="rect">
            <a:avLst/>
          </a:prstGeom>
          <a:noFill/>
        </p:spPr>
        <p:txBody>
          <a:bodyPr wrap="square" rtlCol="0">
            <a:spAutoFit/>
          </a:bodyPr>
          <a:lstStyle/>
          <a:p>
            <a:pPr algn="ctr"/>
            <a:r>
              <a:rPr lang="en-US" dirty="0">
                <a:latin typeface="Consolas" panose="020B0609020204030204" pitchFamily="49" charset="0"/>
              </a:rPr>
              <a:t>2</a:t>
            </a:r>
          </a:p>
        </p:txBody>
      </p:sp>
      <p:sp>
        <p:nvSpPr>
          <p:cNvPr id="11" name="TextBox 10">
            <a:extLst>
              <a:ext uri="{FF2B5EF4-FFF2-40B4-BE49-F238E27FC236}">
                <a16:creationId xmlns:a16="http://schemas.microsoft.com/office/drawing/2014/main" id="{A5915C92-D5CA-E7E6-87B7-FD23A445CE16}"/>
              </a:ext>
            </a:extLst>
          </p:cNvPr>
          <p:cNvSpPr txBox="1"/>
          <p:nvPr/>
        </p:nvSpPr>
        <p:spPr>
          <a:xfrm>
            <a:off x="2660211" y="3244334"/>
            <a:ext cx="334978" cy="369332"/>
          </a:xfrm>
          <a:prstGeom prst="rect">
            <a:avLst/>
          </a:prstGeom>
          <a:noFill/>
        </p:spPr>
        <p:txBody>
          <a:bodyPr wrap="square" rtlCol="0">
            <a:spAutoFit/>
          </a:bodyPr>
          <a:lstStyle/>
          <a:p>
            <a:pPr algn="ctr"/>
            <a:r>
              <a:rPr lang="en-US" dirty="0">
                <a:latin typeface="Consolas" panose="020B0609020204030204" pitchFamily="49" charset="0"/>
              </a:rPr>
              <a:t>3</a:t>
            </a:r>
          </a:p>
        </p:txBody>
      </p:sp>
      <p:sp>
        <p:nvSpPr>
          <p:cNvPr id="12" name="TextBox 11">
            <a:extLst>
              <a:ext uri="{FF2B5EF4-FFF2-40B4-BE49-F238E27FC236}">
                <a16:creationId xmlns:a16="http://schemas.microsoft.com/office/drawing/2014/main" id="{DB94C60C-282D-B65B-FB7A-F22E9A2980DC}"/>
              </a:ext>
            </a:extLst>
          </p:cNvPr>
          <p:cNvSpPr txBox="1"/>
          <p:nvPr/>
        </p:nvSpPr>
        <p:spPr>
          <a:xfrm>
            <a:off x="3680234" y="5015620"/>
            <a:ext cx="334978" cy="369332"/>
          </a:xfrm>
          <a:prstGeom prst="rect">
            <a:avLst/>
          </a:prstGeom>
          <a:noFill/>
        </p:spPr>
        <p:txBody>
          <a:bodyPr wrap="square" rtlCol="0">
            <a:spAutoFit/>
          </a:bodyPr>
          <a:lstStyle/>
          <a:p>
            <a:pPr algn="ctr"/>
            <a:r>
              <a:rPr lang="en-US" dirty="0">
                <a:latin typeface="Consolas" panose="020B0609020204030204" pitchFamily="49" charset="0"/>
              </a:rPr>
              <a:t>4</a:t>
            </a:r>
          </a:p>
        </p:txBody>
      </p:sp>
      <p:cxnSp>
        <p:nvCxnSpPr>
          <p:cNvPr id="14" name="Straight Arrow Connector 13">
            <a:extLst>
              <a:ext uri="{FF2B5EF4-FFF2-40B4-BE49-F238E27FC236}">
                <a16:creationId xmlns:a16="http://schemas.microsoft.com/office/drawing/2014/main" id="{582A1219-D356-A4BA-00A5-B8A457B43F5B}"/>
              </a:ext>
            </a:extLst>
          </p:cNvPr>
          <p:cNvCxnSpPr/>
          <p:nvPr/>
        </p:nvCxnSpPr>
        <p:spPr>
          <a:xfrm flipH="1">
            <a:off x="4427145" y="4884344"/>
            <a:ext cx="860079" cy="0"/>
          </a:xfrm>
          <a:prstGeom prst="straightConnector1">
            <a:avLst/>
          </a:prstGeom>
          <a:ln>
            <a:headEnd type="none" w="med" len="med"/>
            <a:tailEnd type="arrow" w="med" len="med"/>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724170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05F0ED-8A58-F41E-A2FA-FB85B1B7E8F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EC735DC-3315-C22E-2AF0-8EA6BB4045B8}"/>
              </a:ext>
            </a:extLst>
          </p:cNvPr>
          <p:cNvSpPr>
            <a:spLocks noGrp="1"/>
          </p:cNvSpPr>
          <p:nvPr>
            <p:ph type="title"/>
          </p:nvPr>
        </p:nvSpPr>
        <p:spPr/>
        <p:txBody>
          <a:bodyPr/>
          <a:lstStyle/>
          <a:p>
            <a:r>
              <a:rPr lang="en-US" dirty="0"/>
              <a:t>Isam Operations:</a:t>
            </a:r>
            <a:br>
              <a:rPr lang="en-US" dirty="0"/>
            </a:br>
            <a:r>
              <a:rPr lang="en-US" dirty="0"/>
              <a:t>search for a data record</a:t>
            </a:r>
          </a:p>
        </p:txBody>
      </p:sp>
      <p:pic>
        <p:nvPicPr>
          <p:cNvPr id="5" name="Content Placeholder 4">
            <a:extLst>
              <a:ext uri="{FF2B5EF4-FFF2-40B4-BE49-F238E27FC236}">
                <a16:creationId xmlns:a16="http://schemas.microsoft.com/office/drawing/2014/main" id="{C07BD702-192A-B4AB-BEF5-756D79828CEE}"/>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340729" y="2491114"/>
            <a:ext cx="5522614" cy="2344506"/>
          </a:xfrm>
        </p:spPr>
      </p:pic>
      <p:cxnSp>
        <p:nvCxnSpPr>
          <p:cNvPr id="7" name="Connector: Elbow 6">
            <a:extLst>
              <a:ext uri="{FF2B5EF4-FFF2-40B4-BE49-F238E27FC236}">
                <a16:creationId xmlns:a16="http://schemas.microsoft.com/office/drawing/2014/main" id="{114523F1-6499-8814-DE43-CB037C89A20E}"/>
              </a:ext>
            </a:extLst>
          </p:cNvPr>
          <p:cNvCxnSpPr/>
          <p:nvPr/>
        </p:nvCxnSpPr>
        <p:spPr>
          <a:xfrm rot="16200000" flipH="1">
            <a:off x="2730184" y="2818455"/>
            <a:ext cx="937886" cy="283204"/>
          </a:xfrm>
          <a:prstGeom prst="bentConnector3">
            <a:avLst>
              <a:gd name="adj1" fmla="val 99764"/>
            </a:avLst>
          </a:prstGeom>
          <a:ln>
            <a:tailEnd type="triangle"/>
          </a:ln>
        </p:spPr>
        <p:style>
          <a:lnRef idx="3">
            <a:schemeClr val="accent3"/>
          </a:lnRef>
          <a:fillRef idx="0">
            <a:schemeClr val="accent3"/>
          </a:fillRef>
          <a:effectRef idx="2">
            <a:schemeClr val="accent3"/>
          </a:effectRef>
          <a:fontRef idx="minor">
            <a:schemeClr val="tx1"/>
          </a:fontRef>
        </p:style>
      </p:cxnSp>
      <p:sp>
        <p:nvSpPr>
          <p:cNvPr id="9" name="TextBox 8">
            <a:extLst>
              <a:ext uri="{FF2B5EF4-FFF2-40B4-BE49-F238E27FC236}">
                <a16:creationId xmlns:a16="http://schemas.microsoft.com/office/drawing/2014/main" id="{771214E7-DB1A-B418-6DC3-4B4900E50782}"/>
              </a:ext>
            </a:extLst>
          </p:cNvPr>
          <p:cNvSpPr txBox="1"/>
          <p:nvPr/>
        </p:nvSpPr>
        <p:spPr>
          <a:xfrm>
            <a:off x="2715712" y="2775390"/>
            <a:ext cx="334978" cy="369332"/>
          </a:xfrm>
          <a:prstGeom prst="rect">
            <a:avLst/>
          </a:prstGeom>
          <a:noFill/>
        </p:spPr>
        <p:txBody>
          <a:bodyPr wrap="square" rtlCol="0">
            <a:spAutoFit/>
          </a:bodyPr>
          <a:lstStyle/>
          <a:p>
            <a:pPr algn="ctr"/>
            <a:r>
              <a:rPr lang="en-US" dirty="0">
                <a:latin typeface="Consolas" panose="020B0609020204030204" pitchFamily="49" charset="0"/>
              </a:rPr>
              <a:t>1</a:t>
            </a:r>
          </a:p>
        </p:txBody>
      </p:sp>
      <p:sp>
        <p:nvSpPr>
          <p:cNvPr id="10" name="Oval 9">
            <a:extLst>
              <a:ext uri="{FF2B5EF4-FFF2-40B4-BE49-F238E27FC236}">
                <a16:creationId xmlns:a16="http://schemas.microsoft.com/office/drawing/2014/main" id="{238F555B-0EDB-B049-6DBD-E0C91A09EE55}"/>
              </a:ext>
            </a:extLst>
          </p:cNvPr>
          <p:cNvSpPr/>
          <p:nvPr/>
        </p:nvSpPr>
        <p:spPr>
          <a:xfrm>
            <a:off x="4057650" y="3181350"/>
            <a:ext cx="352425" cy="404813"/>
          </a:xfrm>
          <a:prstGeom prst="ellipse">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en-US"/>
          </a:p>
        </p:txBody>
      </p:sp>
      <p:cxnSp>
        <p:nvCxnSpPr>
          <p:cNvPr id="13" name="Connector: Elbow 12">
            <a:extLst>
              <a:ext uri="{FF2B5EF4-FFF2-40B4-BE49-F238E27FC236}">
                <a16:creationId xmlns:a16="http://schemas.microsoft.com/office/drawing/2014/main" id="{E3313894-9C18-9A1F-C26C-F6C576670AC5}"/>
              </a:ext>
            </a:extLst>
          </p:cNvPr>
          <p:cNvCxnSpPr/>
          <p:nvPr/>
        </p:nvCxnSpPr>
        <p:spPr>
          <a:xfrm rot="16200000" flipH="1">
            <a:off x="5057938" y="2614775"/>
            <a:ext cx="399725" cy="152400"/>
          </a:xfrm>
          <a:prstGeom prst="bentConnector3">
            <a:avLst>
              <a:gd name="adj1" fmla="val 95276"/>
            </a:avLst>
          </a:prstGeom>
          <a:ln>
            <a:tailEnd type="triangle"/>
          </a:ln>
        </p:spPr>
        <p:style>
          <a:lnRef idx="3">
            <a:schemeClr val="accent3"/>
          </a:lnRef>
          <a:fillRef idx="0">
            <a:schemeClr val="accent3"/>
          </a:fillRef>
          <a:effectRef idx="2">
            <a:schemeClr val="accent3"/>
          </a:effectRef>
          <a:fontRef idx="minor">
            <a:schemeClr val="tx1"/>
          </a:fontRef>
        </p:style>
      </p:cxnSp>
      <p:sp>
        <p:nvSpPr>
          <p:cNvPr id="15" name="TextBox 14">
            <a:extLst>
              <a:ext uri="{FF2B5EF4-FFF2-40B4-BE49-F238E27FC236}">
                <a16:creationId xmlns:a16="http://schemas.microsoft.com/office/drawing/2014/main" id="{95996163-C5A8-3195-3A75-FBE3DE6EF3E3}"/>
              </a:ext>
            </a:extLst>
          </p:cNvPr>
          <p:cNvSpPr txBox="1"/>
          <p:nvPr/>
        </p:nvSpPr>
        <p:spPr>
          <a:xfrm>
            <a:off x="4848694" y="2502456"/>
            <a:ext cx="334978" cy="369332"/>
          </a:xfrm>
          <a:prstGeom prst="rect">
            <a:avLst/>
          </a:prstGeom>
          <a:noFill/>
        </p:spPr>
        <p:txBody>
          <a:bodyPr wrap="square" rtlCol="0">
            <a:spAutoFit/>
          </a:bodyPr>
          <a:lstStyle/>
          <a:p>
            <a:pPr algn="ctr"/>
            <a:r>
              <a:rPr lang="en-US" dirty="0">
                <a:latin typeface="Consolas" panose="020B0609020204030204" pitchFamily="49" charset="0"/>
              </a:rPr>
              <a:t>3</a:t>
            </a:r>
          </a:p>
        </p:txBody>
      </p:sp>
      <p:sp>
        <p:nvSpPr>
          <p:cNvPr id="16" name="TextBox 15">
            <a:extLst>
              <a:ext uri="{FF2B5EF4-FFF2-40B4-BE49-F238E27FC236}">
                <a16:creationId xmlns:a16="http://schemas.microsoft.com/office/drawing/2014/main" id="{FA289087-C458-26A6-5F22-2C21FA5B978B}"/>
              </a:ext>
            </a:extLst>
          </p:cNvPr>
          <p:cNvSpPr txBox="1"/>
          <p:nvPr/>
        </p:nvSpPr>
        <p:spPr>
          <a:xfrm>
            <a:off x="4288183" y="2996683"/>
            <a:ext cx="334978" cy="369332"/>
          </a:xfrm>
          <a:prstGeom prst="rect">
            <a:avLst/>
          </a:prstGeom>
          <a:noFill/>
        </p:spPr>
        <p:txBody>
          <a:bodyPr wrap="square" rtlCol="0">
            <a:spAutoFit/>
          </a:bodyPr>
          <a:lstStyle/>
          <a:p>
            <a:pPr algn="ctr"/>
            <a:r>
              <a:rPr lang="en-US" dirty="0">
                <a:latin typeface="Consolas" panose="020B0609020204030204" pitchFamily="49" charset="0"/>
              </a:rPr>
              <a:t>2</a:t>
            </a:r>
          </a:p>
        </p:txBody>
      </p:sp>
      <p:sp>
        <p:nvSpPr>
          <p:cNvPr id="17" name="Arrow: Right 16">
            <a:extLst>
              <a:ext uri="{FF2B5EF4-FFF2-40B4-BE49-F238E27FC236}">
                <a16:creationId xmlns:a16="http://schemas.microsoft.com/office/drawing/2014/main" id="{2B47A99C-E7D9-71E2-A444-8F6B6A7AEE58}"/>
              </a:ext>
            </a:extLst>
          </p:cNvPr>
          <p:cNvSpPr/>
          <p:nvPr/>
        </p:nvSpPr>
        <p:spPr>
          <a:xfrm>
            <a:off x="8920163" y="2695582"/>
            <a:ext cx="890634" cy="428624"/>
          </a:xfrm>
          <a:prstGeom prst="rightArrow">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Read</a:t>
            </a:r>
          </a:p>
        </p:txBody>
      </p:sp>
      <p:sp>
        <p:nvSpPr>
          <p:cNvPr id="18" name="TextBox 17">
            <a:extLst>
              <a:ext uri="{FF2B5EF4-FFF2-40B4-BE49-F238E27FC236}">
                <a16:creationId xmlns:a16="http://schemas.microsoft.com/office/drawing/2014/main" id="{768EACF1-EC58-8D54-38D3-6944D1DBAA76}"/>
              </a:ext>
            </a:extLst>
          </p:cNvPr>
          <p:cNvSpPr txBox="1"/>
          <p:nvPr/>
        </p:nvSpPr>
        <p:spPr>
          <a:xfrm>
            <a:off x="9146547" y="3014424"/>
            <a:ext cx="334978" cy="369332"/>
          </a:xfrm>
          <a:prstGeom prst="rect">
            <a:avLst/>
          </a:prstGeom>
          <a:noFill/>
        </p:spPr>
        <p:txBody>
          <a:bodyPr wrap="square" rtlCol="0">
            <a:spAutoFit/>
          </a:bodyPr>
          <a:lstStyle/>
          <a:p>
            <a:pPr algn="ctr"/>
            <a:r>
              <a:rPr lang="en-US" dirty="0">
                <a:latin typeface="Consolas" panose="020B0609020204030204" pitchFamily="49" charset="0"/>
              </a:rPr>
              <a:t>4</a:t>
            </a:r>
          </a:p>
        </p:txBody>
      </p:sp>
    </p:spTree>
    <p:extLst>
      <p:ext uri="{BB962C8B-B14F-4D97-AF65-F5344CB8AC3E}">
        <p14:creationId xmlns:p14="http://schemas.microsoft.com/office/powerpoint/2010/main" val="3643686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6F6D2-CE3A-BC4A-407E-21CEF2BA60C0}"/>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ISAM Example vs</a:t>
            </a:r>
            <a:br>
              <a:rPr lang="en-US" dirty="0"/>
            </a:br>
            <a:r>
              <a:rPr lang="en-US" dirty="0"/>
              <a:t>Modern DBMS</a:t>
            </a:r>
          </a:p>
        </p:txBody>
      </p:sp>
      <p:pic>
        <p:nvPicPr>
          <p:cNvPr id="9" name="Content Placeholder 8">
            <a:extLst>
              <a:ext uri="{FF2B5EF4-FFF2-40B4-BE49-F238E27FC236}">
                <a16:creationId xmlns:a16="http://schemas.microsoft.com/office/drawing/2014/main" id="{34BDCDB7-5A6D-4BE1-4672-7DF3C81BB2BB}"/>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2231136" y="2852276"/>
            <a:ext cx="7729728" cy="2408848"/>
          </a:xfrm>
        </p:spPr>
      </p:pic>
    </p:spTree>
    <p:extLst>
      <p:ext uri="{BB962C8B-B14F-4D97-AF65-F5344CB8AC3E}">
        <p14:creationId xmlns:p14="http://schemas.microsoft.com/office/powerpoint/2010/main" val="414963341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HTML_SHAPEINFO" val="&lt;ThreeDShapeInfo&gt;&lt;uuid val=&quot;{245E6661-4E24-4A5A-8252-B3DBBFDF98B0}&quot;/&gt;&lt;isInvalidForFieldText val=&quot;0&quot;/&gt;&lt;Image&gt;&lt;filename val=&quot;C:\Users\delroy\AppData\Local\Temp\CP243241322906Session\CPTrustFolder243241322906\PPTImport2432428247031\data\asimages\{245E6661-4E24-4A5A-8252-B3DBBFDF98B0}_4.png&quot;/&gt;&lt;left val=&quot;564&quot;/&gt;&lt;top val=&quot;100&quot;/&gt;&lt;width val=&quot;620&quot;/&gt;&lt;height val=&quot;126&quot;/&gt;&lt;hasText val=&quot;1&quot;/&gt;&lt;/Image&gt;&lt;/ThreeDShapeInfo&gt;"/>
  <p:tag name="PRESENTER_SHAPETEXTINFO" val="&lt;ShapeTextInfo&gt;&lt;TableIndex row=&quot;-1&quot; col=&quot;-1&quot;&gt;&lt;linesCount val=&quot;2&quot;/&gt;&lt;lineCharCount val=&quot;33&quot;/&gt;&lt;lineCharCount val=&quot;21&quot;/&gt;&lt;/TableIndex&gt;&lt;/ShapeTextInfo&gt;"/>
</p:tagLst>
</file>

<file path=ppt/tags/tag23.xml><?xml version="1.0" encoding="utf-8"?>
<p:tagLst xmlns:a="http://schemas.openxmlformats.org/drawingml/2006/main" xmlns:r="http://schemas.openxmlformats.org/officeDocument/2006/relationships" xmlns:p="http://schemas.openxmlformats.org/presentationml/2006/main">
  <p:tag name="HTML_SHAPEINFO" val="&lt;ThreeDShapeInfo&gt;&lt;uuid val=&quot;{264E9C4E-2223-4779-82F8-9710FD285776}&quot;/&gt;&lt;isInvalidForFieldText val=&quot;0&quot;/&gt;&lt;Image&gt;&lt;filename val=&quot;C:\Users\delroy\AppData\Local\Temp\CP243241322906Session\CPTrustFolder243241322906\PPTImport2432428247031\data\asimages\{264E9C4E-2223-4779-82F8-9710FD285776}_4.png&quot;/&gt;&lt;left val=&quot;560&quot;/&gt;&lt;top val=&quot;273&quot;/&gt;&lt;width val=&quot;631&quot;/&gt;&lt;height val=&quot;346&quot;/&gt;&lt;hasText val=&quot;1&quot;/&gt;&lt;/Image&gt;&lt;/ThreeDShapeInfo&gt;"/>
  <p:tag name="PRESENTER_SHAPETEXTINFO" val="&lt;ShapeTextInfo&gt;&lt;TableIndex row=&quot;-1&quot; col=&quot;-1&quot;&gt;&lt;linesCount val=&quot;7&quot;/&gt;&lt;lineCharCount val=&quot;11&quot;/&gt;&lt;lineCharCount val=&quot;37&quot;/&gt;&lt;lineCharCount val=&quot;58&quot;/&gt;&lt;lineCharCount val=&quot;37&quot;/&gt;&lt;lineCharCount val=&quot;15&quot;/&gt;&lt;lineCharCount val=&quot;19&quot;/&gt;&lt;lineCharCount val=&quot;20&quot;/&gt;&lt;/TableIndex&gt;&lt;/ShapeText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6&quot;/&gt;&lt;lineCharCount val=&quot;11&quot;/&gt;&lt;/TableIndex&gt;&lt;/ShapeTextInfo&gt;"/>
  <p:tag name="HTML_SHAPEINFO" val="&lt;ThreeDShapeInfo&gt;&lt;uuid val=&quot;{70CD8619-6FA2-4781-927D-D5CD48F18D04}&quot;/&gt;&lt;isInvalidForFieldText val=&quot;0&quot;/&gt;&lt;Image&gt;&lt;filename val=&quot;C:\Users\delroy\AppData\Local\Temp\CP1002812164781Session\CPTrustFolder1002812164781\PPTImport1002812219296\data\asimages\{70CD8619-6FA2-4781-927D-D5CD48F18D04}_14.png&quot;/&gt;&lt;left val=&quot;233&quot;/&gt;&lt;top val=&quot;100&quot;/&gt;&lt;width val=&quot;813&quot;/&gt;&lt;height val=&quot;126&quot;/&gt;&lt;hasText val=&quot;1&quot;/&gt;&lt;/Image&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7&quot;/&gt;&lt;lineCharCount val=&quot;5&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1_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327</TotalTime>
  <Words>1048</Words>
  <Application>Microsoft Office PowerPoint</Application>
  <PresentationFormat>Widescreen</PresentationFormat>
  <Paragraphs>65</Paragraphs>
  <Slides>8</Slides>
  <Notes>8</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8</vt:i4>
      </vt:variant>
    </vt:vector>
  </HeadingPairs>
  <TitlesOfParts>
    <vt:vector size="14" baseType="lpstr">
      <vt:lpstr>Arial</vt:lpstr>
      <vt:lpstr>Calibri</vt:lpstr>
      <vt:lpstr>Consolas</vt:lpstr>
      <vt:lpstr>Gill Sans MT</vt:lpstr>
      <vt:lpstr>Parcel</vt:lpstr>
      <vt:lpstr>1_Parcel</vt:lpstr>
      <vt:lpstr>ISAM / KSAM</vt:lpstr>
      <vt:lpstr>Isam architecture</vt:lpstr>
      <vt:lpstr>Data file</vt:lpstr>
      <vt:lpstr>Index file</vt:lpstr>
      <vt:lpstr>Implementing Isam Operations</vt:lpstr>
      <vt:lpstr>Isam Operations: Add a data record</vt:lpstr>
      <vt:lpstr>Isam Operations: search for a data record</vt:lpstr>
      <vt:lpstr>ISAM Example vs Modern DBMS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ISAM</dc:title>
  <dc:creator>Delroy Brinkerhoff</dc:creator>
  <cp:lastModifiedBy>delroy</cp:lastModifiedBy>
  <cp:revision>16</cp:revision>
  <dcterms:created xsi:type="dcterms:W3CDTF">2016-07-13T22:03:45Z</dcterms:created>
  <dcterms:modified xsi:type="dcterms:W3CDTF">2025-07-28T17:51:50Z</dcterms:modified>
</cp:coreProperties>
</file>