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2.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2.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3.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6.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7.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8.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9.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4" r:id="rId3"/>
    <p:sldId id="258" r:id="rId4"/>
    <p:sldId id="257" r:id="rId5"/>
    <p:sldId id="259" r:id="rId6"/>
    <p:sldId id="260" r:id="rId7"/>
    <p:sldId id="265" r:id="rId8"/>
    <p:sldId id="262" r:id="rId9"/>
    <p:sldId id="266"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D90BC6-9E91-4DF3-A224-3D6A08B06CCD}" type="datetimeFigureOut">
              <a:rPr lang="en-US" smtClean="0"/>
              <a:t>8/27/2025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CC23BD-DB89-42FD-BF5B-001C1ECB749A}" type="slidenum">
              <a:rPr lang="en-US" smtClean="0"/>
              <a:t>‹#›</a:t>
            </a:fld>
            <a:endParaRPr lang="en-US"/>
          </a:p>
        </p:txBody>
      </p:sp>
    </p:spTree>
    <p:extLst>
      <p:ext uri="{BB962C8B-B14F-4D97-AF65-F5344CB8AC3E}">
        <p14:creationId xmlns:p14="http://schemas.microsoft.com/office/powerpoint/2010/main" val="13299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Chapter 8 introduced the concept of bulletproof code as code that detects incorrect user input and responds gracefully rather than “crashing,” looping infinitely, or misinterpreting the input. It’s relatively easy to detect numerical entries that are too large or too small, but it’s more difficult to detect data type or format errors. The solution is to enter all data as a string, examine it, change its format if necessary, and convert it to its final type.</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1</a:t>
            </a:fld>
            <a:endParaRPr lang="en-US"/>
          </a:p>
        </p:txBody>
      </p:sp>
    </p:spTree>
    <p:extLst>
      <p:ext uri="{BB962C8B-B14F-4D97-AF65-F5344CB8AC3E}">
        <p14:creationId xmlns:p14="http://schemas.microsoft.com/office/powerpoint/2010/main" val="2569620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program distinguishes between the formats based on the first field. It prints the information in a well-formatted table and ends with the current balance. The program uses an accumulator to track the balance, adds deposits, and subtracts check amounts.</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10</a:t>
            </a:fld>
            <a:endParaRPr lang="en-US"/>
          </a:p>
        </p:txBody>
      </p:sp>
    </p:spTree>
    <p:extLst>
      <p:ext uri="{BB962C8B-B14F-4D97-AF65-F5344CB8AC3E}">
        <p14:creationId xmlns:p14="http://schemas.microsoft.com/office/powerpoint/2010/main" val="2278732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String streams are a simple mechanism allowing C++ programmers to read input as a string, perform simple tests, and then reread or convert it to a different type. C++ supports two kinds of string streams, one for C-strings and one for instances of the string class. C++ can implement them with double inheritance, or, as illustrated here, with inheritance and aggregation. Either way, they exhibit the characteristics of strings and streams.</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2</a:t>
            </a:fld>
            <a:endParaRPr lang="en-US"/>
          </a:p>
        </p:txBody>
      </p:sp>
    </p:spTree>
    <p:extLst>
      <p:ext uri="{BB962C8B-B14F-4D97-AF65-F5344CB8AC3E}">
        <p14:creationId xmlns:p14="http://schemas.microsoft.com/office/powerpoint/2010/main" val="1928420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Converting between strings and numbers is a common operation, occurring whenever programs read data from or write it to the console. Programmers can conveniently ignore the conversion because many C++ operators, like the inserter and extractor, perform the conversions transparently or automatically. Programmers can also explicitly perform the conversions with functions like </a:t>
            </a:r>
            <a:r>
              <a:rPr lang="en-US" sz="1200" kern="1200" dirty="0" err="1">
                <a:solidFill>
                  <a:schemeClr val="tx1"/>
                </a:solidFill>
                <a:effectLst/>
                <a:latin typeface="+mn-lt"/>
                <a:ea typeface="+mn-ea"/>
                <a:cs typeface="+mn-cs"/>
              </a:rPr>
              <a:t>to_string</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3</a:t>
            </a:fld>
            <a:endParaRPr lang="en-US"/>
          </a:p>
        </p:txBody>
      </p:sp>
    </p:spTree>
    <p:extLst>
      <p:ext uri="{BB962C8B-B14F-4D97-AF65-F5344CB8AC3E}">
        <p14:creationId xmlns:p14="http://schemas.microsoft.com/office/powerpoint/2010/main" val="563240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 C-strings, the names of the header file and the input and output stream classes contain the characters “str,” distinguishing them from other stream types. The C++ 2011 standard deprecated these classes; nevertheless, they remain useful when dealing with C-string data.</a:t>
            </a:r>
          </a:p>
          <a:p>
            <a:r>
              <a:rPr lang="en-US" sz="1200" kern="1200" dirty="0">
                <a:solidFill>
                  <a:schemeClr val="tx1"/>
                </a:solidFill>
                <a:effectLst/>
                <a:latin typeface="+mn-lt"/>
                <a:ea typeface="+mn-ea"/>
                <a:cs typeface="+mn-cs"/>
              </a:rPr>
              <a:t>The &lt;</a:t>
            </a:r>
            <a:r>
              <a:rPr lang="en-US" sz="1200" kern="1200" dirty="0" err="1">
                <a:solidFill>
                  <a:schemeClr val="tx1"/>
                </a:solidFill>
                <a:effectLst/>
                <a:latin typeface="+mn-lt"/>
                <a:ea typeface="+mn-ea"/>
                <a:cs typeface="+mn-cs"/>
              </a:rPr>
              <a:t>sstream</a:t>
            </a:r>
            <a:r>
              <a:rPr lang="en-US" sz="1200" kern="1200" dirty="0">
                <a:solidFill>
                  <a:schemeClr val="tx1"/>
                </a:solidFill>
                <a:effectLst/>
                <a:latin typeface="+mn-lt"/>
                <a:ea typeface="+mn-ea"/>
                <a:cs typeface="+mn-cs"/>
              </a:rPr>
              <a:t>&gt; header file specifies the string-class versions, and the class names include the word “string:” </a:t>
            </a:r>
            <a:r>
              <a:rPr lang="en-US" sz="1200" kern="1200" dirty="0" err="1">
                <a:solidFill>
                  <a:schemeClr val="tx1"/>
                </a:solidFill>
                <a:effectLst/>
                <a:latin typeface="+mn-lt"/>
                <a:ea typeface="+mn-ea"/>
                <a:cs typeface="+mn-cs"/>
              </a:rPr>
              <a:t>istringstream</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ostringstream</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4</a:t>
            </a:fld>
            <a:endParaRPr lang="en-US"/>
          </a:p>
        </p:txBody>
      </p:sp>
    </p:spTree>
    <p:extLst>
      <p:ext uri="{BB962C8B-B14F-4D97-AF65-F5344CB8AC3E}">
        <p14:creationId xmlns:p14="http://schemas.microsoft.com/office/powerpoint/2010/main" val="89993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 adopted several functions from C for converting between C-strings and numbers. However, the functions were not covered by a standard, so their adoption was inconsistent. Fortunately, C++ programs can use string streams to convert between C-strings and various kinds of numbers. The </a:t>
            </a:r>
            <a:r>
              <a:rPr lang="en-US" sz="1200" kern="1200" dirty="0" err="1">
                <a:solidFill>
                  <a:schemeClr val="tx1"/>
                </a:solidFill>
                <a:effectLst/>
                <a:latin typeface="+mn-lt"/>
                <a:ea typeface="+mn-ea"/>
                <a:cs typeface="+mn-cs"/>
              </a:rPr>
              <a:t>istrstream</a:t>
            </a:r>
            <a:r>
              <a:rPr lang="en-US" sz="1200" kern="1200" dirty="0">
                <a:solidFill>
                  <a:schemeClr val="tx1"/>
                </a:solidFill>
                <a:effectLst/>
                <a:latin typeface="+mn-lt"/>
                <a:ea typeface="+mn-ea"/>
                <a:cs typeface="+mn-cs"/>
              </a:rPr>
              <a:t> constructor takes a sequence of numbers in a C-string, and the extractor operator “reads” the converted number from the stream object.</a:t>
            </a:r>
          </a:p>
          <a:p>
            <a:r>
              <a:rPr lang="en-US" sz="1200" kern="1200" dirty="0">
                <a:solidFill>
                  <a:schemeClr val="tx1"/>
                </a:solidFill>
                <a:effectLst/>
                <a:latin typeface="+mn-lt"/>
                <a:ea typeface="+mn-ea"/>
                <a:cs typeface="+mn-cs"/>
              </a:rPr>
              <a:t>Similarly, the </a:t>
            </a:r>
            <a:r>
              <a:rPr lang="en-US" sz="1200" kern="1200" dirty="0" err="1">
                <a:solidFill>
                  <a:schemeClr val="tx1"/>
                </a:solidFill>
                <a:effectLst/>
                <a:latin typeface="+mn-lt"/>
                <a:ea typeface="+mn-ea"/>
                <a:cs typeface="+mn-cs"/>
              </a:rPr>
              <a:t>ostrstream</a:t>
            </a:r>
            <a:r>
              <a:rPr lang="en-US" sz="1200" kern="1200" dirty="0">
                <a:solidFill>
                  <a:schemeClr val="tx1"/>
                </a:solidFill>
                <a:effectLst/>
                <a:latin typeface="+mn-lt"/>
                <a:ea typeface="+mn-ea"/>
                <a:cs typeface="+mn-cs"/>
              </a:rPr>
              <a:t> constructor takes a C-string variable and its maximum size as arguments, and the inserter operator “writes” numbers to the object, converting them to strings. The ends or end-string manipulator adds a null termination character at the string’s end.</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5</a:t>
            </a:fld>
            <a:endParaRPr lang="en-US"/>
          </a:p>
        </p:txBody>
      </p:sp>
    </p:spTree>
    <p:extLst>
      <p:ext uri="{BB962C8B-B14F-4D97-AF65-F5344CB8AC3E}">
        <p14:creationId xmlns:p14="http://schemas.microsoft.com/office/powerpoint/2010/main" val="699663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ANSI C++11 standard also added the </a:t>
            </a:r>
            <a:r>
              <a:rPr lang="en-US" sz="1200" kern="1200" dirty="0" err="1">
                <a:solidFill>
                  <a:schemeClr val="tx1"/>
                </a:solidFill>
                <a:effectLst/>
                <a:latin typeface="+mn-lt"/>
                <a:ea typeface="+mn-ea"/>
                <a:cs typeface="+mn-cs"/>
              </a:rPr>
              <a:t>to_string</a:t>
            </a:r>
            <a:r>
              <a:rPr lang="en-US" sz="1200" kern="1200" dirty="0">
                <a:solidFill>
                  <a:schemeClr val="tx1"/>
                </a:solidFill>
                <a:effectLst/>
                <a:latin typeface="+mn-lt"/>
                <a:ea typeface="+mn-ea"/>
                <a:cs typeface="+mn-cs"/>
              </a:rPr>
              <a:t> functions to the string class. Before that addition, C++ programs used string streams to convert between string objects and various kinds of numbers.</a:t>
            </a:r>
          </a:p>
          <a:p>
            <a:r>
              <a:rPr lang="en-US" sz="1200" kern="1200" dirty="0">
                <a:solidFill>
                  <a:schemeClr val="tx1"/>
                </a:solidFill>
                <a:effectLst/>
                <a:latin typeface="+mn-lt"/>
                <a:ea typeface="+mn-ea"/>
                <a:cs typeface="+mn-cs"/>
              </a:rPr>
              <a:t>The string class streams work similarly to the C-string versions. The input string constructor takes a string object argument, and the extractor converts the string to a numeric value. Programs write numeric data to output string streams, and extract the resulting string object with the “str” function.</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6</a:t>
            </a:fld>
            <a:endParaRPr lang="en-US"/>
          </a:p>
        </p:txBody>
      </p:sp>
    </p:spTree>
    <p:extLst>
      <p:ext uri="{BB962C8B-B14F-4D97-AF65-F5344CB8AC3E}">
        <p14:creationId xmlns:p14="http://schemas.microsoft.com/office/powerpoint/2010/main" val="788003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can use input string streams to solve a problem with the previous version of the Rolodex program and similar parsing issues. Given a string of text consisting of separate fields or tokens separated by delimiting characters, C++ programs can read the string left to right with the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 extracting the individual fields and discarding the delimiters. However, using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this way fails if the line is empty. While the program could read the complete line and test its length, it’s difficult to reread the line from the file, and more difficult to parse the line with string functions than to read it one field at a time from the file.</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7</a:t>
            </a:fld>
            <a:endParaRPr lang="en-US"/>
          </a:p>
        </p:txBody>
      </p:sp>
    </p:spTree>
    <p:extLst>
      <p:ext uri="{BB962C8B-B14F-4D97-AF65-F5344CB8AC3E}">
        <p14:creationId xmlns:p14="http://schemas.microsoft.com/office/powerpoint/2010/main" val="69183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Using a string stream, programs can read and test the complete line, and then reread it with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not from the file but from the stream. Although not part of the original requirements, we can add another feature, demonstrating the value of the technique. It’s a common practice in many simple system database files to allow comments designated with a sharp character in the first (left to right) position, followed by the comment. A simple addition to the test allows for this feature. The order of the two sub-tests is significant: indexing into an empty line is a runtime error, but testing the line’s length before indexing prevents it.</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8</a:t>
            </a:fld>
            <a:endParaRPr lang="en-US"/>
          </a:p>
        </p:txBody>
      </p:sp>
    </p:spTree>
    <p:extLst>
      <p:ext uri="{BB962C8B-B14F-4D97-AF65-F5344CB8AC3E}">
        <p14:creationId xmlns:p14="http://schemas.microsoft.com/office/powerpoint/2010/main" val="154464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a time past, not so long ago for some of us, it was common for people to write checks to pay bills and make routine purchases. To ensure we didn’t overdraw our checking account, we recorded each check written and each deposit made, and kept a running balance. Assuming that we record our checks and deposits in a structured text file, we can write a simple program to display our check activity and calculate an account balance.</a:t>
            </a:r>
          </a:p>
          <a:p>
            <a:endParaRPr lang="en-US" dirty="0"/>
          </a:p>
        </p:txBody>
      </p:sp>
      <p:sp>
        <p:nvSpPr>
          <p:cNvPr id="4" name="Slide Number Placeholder 3"/>
          <p:cNvSpPr>
            <a:spLocks noGrp="1"/>
          </p:cNvSpPr>
          <p:nvPr>
            <p:ph type="sldNum" sz="quarter" idx="5"/>
          </p:nvPr>
        </p:nvSpPr>
        <p:spPr/>
        <p:txBody>
          <a:bodyPr/>
          <a:lstStyle/>
          <a:p>
            <a:fld id="{75CC23BD-DB89-42FD-BF5B-001C1ECB749A}" type="slidenum">
              <a:rPr lang="en-US" smtClean="0"/>
              <a:t>9</a:t>
            </a:fld>
            <a:endParaRPr lang="en-US"/>
          </a:p>
        </p:txBody>
      </p:sp>
    </p:spTree>
    <p:extLst>
      <p:ext uri="{BB962C8B-B14F-4D97-AF65-F5344CB8AC3E}">
        <p14:creationId xmlns:p14="http://schemas.microsoft.com/office/powerpoint/2010/main" val="10665227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9.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8/27/2025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8/27/2025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8/27/2025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8/27/2025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8/27/2025</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8/27/2025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8/27/2025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8/27/2025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8/27/2025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8/27/2025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notesSlide" Target="../notesSlides/notesSlide10.xml"/><Relationship Id="rId4"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image" Target="../media/image2.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1.png"/><Relationship Id="rId5" Type="http://schemas.openxmlformats.org/officeDocument/2006/relationships/notesSlide" Target="../notesSlides/notesSlide2.xml"/><Relationship Id="rId4"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40.xml"/><Relationship Id="rId7" Type="http://schemas.openxmlformats.org/officeDocument/2006/relationships/notesSlide" Target="../notesSlides/notesSlide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slideLayout" Target="../slideLayouts/slideLayout5.xml"/><Relationship Id="rId5" Type="http://schemas.openxmlformats.org/officeDocument/2006/relationships/tags" Target="../tags/tag42.xml"/><Relationship Id="rId4" Type="http://schemas.openxmlformats.org/officeDocument/2006/relationships/tags" Target="../tags/tag41.xml"/></Relationships>
</file>

<file path=ppt/slides/_rels/slide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notesSlide" Target="../notesSlides/notesSlide8.xml"/><Relationship Id="rId4"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Bulletproof Code (2)</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String Streams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95F80-F84C-8B50-F827-6A57F27EE74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data input with</a:t>
            </a:r>
            <a:br>
              <a:rPr lang="en-US" dirty="0"/>
            </a:br>
            <a:r>
              <a:rPr lang="en-US" cap="none" dirty="0">
                <a:latin typeface="Consolas" panose="020B0609020204030204" pitchFamily="49" charset="0"/>
              </a:rPr>
              <a:t>istringstream</a:t>
            </a:r>
            <a:endParaRPr lang="en-US" dirty="0">
              <a:latin typeface="Consolas" panose="020B0609020204030204" pitchFamily="49" charset="0"/>
            </a:endParaRPr>
          </a:p>
        </p:txBody>
      </p:sp>
      <p:sp>
        <p:nvSpPr>
          <p:cNvPr id="3" name="Content Placeholder 2">
            <a:extLst>
              <a:ext uri="{FF2B5EF4-FFF2-40B4-BE49-F238E27FC236}">
                <a16:creationId xmlns:a16="http://schemas.microsoft.com/office/drawing/2014/main" id="{E8FFEA46-A92F-37A5-A97C-6EF7468F09E0}"/>
              </a:ext>
            </a:extLst>
          </p:cNvPr>
          <p:cNvSpPr>
            <a:spLocks noGrp="1"/>
          </p:cNvSpPr>
          <p:nvPr>
            <p:ph sz="half" idx="1"/>
            <p:custDataLst>
              <p:tags r:id="rId2"/>
            </p:custDataLst>
          </p:nvPr>
        </p:nvSpPr>
        <p:spPr>
          <a:xfrm>
            <a:off x="599090" y="2638044"/>
            <a:ext cx="5496910" cy="3101982"/>
          </a:xfrm>
        </p:spPr>
        <p:txBody>
          <a:bodyPr>
            <a:normAutofit/>
          </a:bodyPr>
          <a:lstStyle/>
          <a:p>
            <a:pPr marL="0" indent="0">
              <a:spcBef>
                <a:spcPts val="0"/>
              </a:spcBef>
              <a:buNone/>
            </a:pPr>
            <a:r>
              <a:rPr lang="en-US" sz="1600" dirty="0">
                <a:latin typeface="Consolas" panose="020B0609020204030204" pitchFamily="49" charset="0"/>
              </a:rPr>
              <a:t>double balance = 0;</a:t>
            </a:r>
          </a:p>
          <a:p>
            <a:pPr marL="0" indent="0">
              <a:spcBef>
                <a:spcPts val="0"/>
              </a:spcBef>
              <a:buNone/>
            </a:pPr>
            <a:r>
              <a:rPr lang="en-US" sz="1600" dirty="0">
                <a:latin typeface="Consolas" panose="020B0609020204030204" pitchFamily="49" charset="0"/>
              </a:rPr>
              <a:t>while (!in.eof())</a:t>
            </a:r>
          </a:p>
          <a:p>
            <a:pPr marL="0" indent="0">
              <a:spcBef>
                <a:spcPts val="0"/>
              </a:spcBef>
              <a:buNone/>
            </a:pPr>
            <a:r>
              <a:rPr lang="en-US" sz="1600" dirty="0">
                <a:latin typeface="Consolas" panose="020B0609020204030204" pitchFamily="49" charset="0"/>
              </a:rPr>
              <a:t>{</a:t>
            </a:r>
          </a:p>
          <a:p>
            <a:pPr marL="0" indent="0">
              <a:spcBef>
                <a:spcPts val="0"/>
              </a:spcBef>
              <a:buNone/>
            </a:pPr>
            <a:r>
              <a:rPr lang="en-US" sz="1600" dirty="0">
                <a:latin typeface="Consolas" panose="020B0609020204030204" pitchFamily="49" charset="0"/>
              </a:rPr>
              <a:t>    string entry;</a:t>
            </a:r>
          </a:p>
          <a:p>
            <a:pPr marL="0" indent="0">
              <a:spcBef>
                <a:spcPts val="0"/>
              </a:spcBef>
              <a:buNone/>
            </a:pPr>
            <a:r>
              <a:rPr lang="en-US" sz="1600" dirty="0">
                <a:latin typeface="Consolas" panose="020B0609020204030204" pitchFamily="49" charset="0"/>
              </a:rPr>
              <a:t>    getline(in, entry);</a:t>
            </a: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    if (entry.length() == 0 || entry[0] == '#')</a:t>
            </a:r>
          </a:p>
          <a:p>
            <a:pPr marL="0" indent="0">
              <a:spcBef>
                <a:spcPts val="0"/>
              </a:spcBef>
              <a:buNone/>
            </a:pPr>
            <a:r>
              <a:rPr lang="en-US" sz="1600" dirty="0">
                <a:latin typeface="Consolas" panose="020B0609020204030204" pitchFamily="49" charset="0"/>
              </a:rPr>
              <a:t>        continue;</a:t>
            </a: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    istringstream input(entry);</a:t>
            </a: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    string type, date, to;</a:t>
            </a:r>
          </a:p>
        </p:txBody>
      </p:sp>
      <p:sp>
        <p:nvSpPr>
          <p:cNvPr id="4" name="Content Placeholder 3">
            <a:extLst>
              <a:ext uri="{FF2B5EF4-FFF2-40B4-BE49-F238E27FC236}">
                <a16:creationId xmlns:a16="http://schemas.microsoft.com/office/drawing/2014/main" id="{380D6529-B727-EDE7-6EF4-50D2D3B12ADD}"/>
              </a:ext>
            </a:extLst>
          </p:cNvPr>
          <p:cNvSpPr>
            <a:spLocks noGrp="1"/>
          </p:cNvSpPr>
          <p:nvPr>
            <p:ph sz="half" idx="2"/>
            <p:custDataLst>
              <p:tags r:id="rId3"/>
            </p:custDataLst>
          </p:nvPr>
        </p:nvSpPr>
        <p:spPr>
          <a:xfrm>
            <a:off x="6616262" y="2638044"/>
            <a:ext cx="4976648" cy="3101982"/>
          </a:xfrm>
        </p:spPr>
        <p:txBody>
          <a:bodyPr>
            <a:noAutofit/>
          </a:bodyPr>
          <a:lstStyle/>
          <a:p>
            <a:pPr marL="0" indent="0">
              <a:spcBef>
                <a:spcPts val="0"/>
              </a:spcBef>
              <a:buNone/>
            </a:pPr>
            <a:r>
              <a:rPr lang="en-US" sz="1600" dirty="0">
                <a:latin typeface="Consolas" panose="020B0609020204030204" pitchFamily="49" charset="0"/>
              </a:rPr>
              <a:t>getline(input, type, ':');</a:t>
            </a:r>
          </a:p>
          <a:p>
            <a:pPr marL="0" indent="0">
              <a:spcBef>
                <a:spcPts val="0"/>
              </a:spcBef>
              <a:buNone/>
            </a:pPr>
            <a:r>
              <a:rPr lang="en-US" sz="1600" dirty="0">
                <a:latin typeface="Consolas" panose="020B0609020204030204" pitchFamily="49" charset="0"/>
              </a:rPr>
              <a:t>getline(input, date, ':');</a:t>
            </a:r>
          </a:p>
          <a:p>
            <a:pPr marL="0" indent="0">
              <a:spcBef>
                <a:spcPts val="0"/>
              </a:spcBef>
              <a:buNone/>
            </a:pPr>
            <a:r>
              <a:rPr lang="en-US" sz="1600" dirty="0">
                <a:latin typeface="Consolas" panose="020B0609020204030204" pitchFamily="49" charset="0"/>
              </a:rPr>
              <a:t>getline(input, to, ':');</a:t>
            </a: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double amount;</a:t>
            </a:r>
          </a:p>
          <a:p>
            <a:pPr marL="0" indent="0">
              <a:spcBef>
                <a:spcPts val="0"/>
              </a:spcBef>
              <a:buNone/>
            </a:pPr>
            <a:r>
              <a:rPr lang="en-US" sz="1600" dirty="0">
                <a:latin typeface="Consolas" panose="020B0609020204030204" pitchFamily="49" charset="0"/>
              </a:rPr>
              <a:t>input &gt;&gt; amount;</a:t>
            </a: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if (type == "Deposit" || type == "deposit")</a:t>
            </a:r>
          </a:p>
          <a:p>
            <a:pPr marL="0" indent="0">
              <a:spcBef>
                <a:spcPts val="0"/>
              </a:spcBef>
              <a:buNone/>
            </a:pPr>
            <a:r>
              <a:rPr lang="en-US" sz="1600" dirty="0">
                <a:latin typeface="Consolas" panose="020B0609020204030204" pitchFamily="49" charset="0"/>
              </a:rPr>
              <a:t>        balance += amount;</a:t>
            </a:r>
          </a:p>
          <a:p>
            <a:pPr marL="0" indent="0">
              <a:spcBef>
                <a:spcPts val="0"/>
              </a:spcBef>
              <a:buNone/>
            </a:pPr>
            <a:r>
              <a:rPr lang="en-US" sz="1600" dirty="0">
                <a:latin typeface="Consolas" panose="020B0609020204030204" pitchFamily="49" charset="0"/>
              </a:rPr>
              <a:t>    else</a:t>
            </a:r>
          </a:p>
          <a:p>
            <a:pPr marL="0" indent="0">
              <a:spcBef>
                <a:spcPts val="0"/>
              </a:spcBef>
              <a:buNone/>
            </a:pPr>
            <a:r>
              <a:rPr lang="en-US" sz="1600" dirty="0">
                <a:latin typeface="Consolas" panose="020B0609020204030204" pitchFamily="49" charset="0"/>
              </a:rPr>
              <a:t>        balance -= amount;</a:t>
            </a:r>
          </a:p>
        </p:txBody>
      </p:sp>
    </p:spTree>
    <p:extLst>
      <p:ext uri="{BB962C8B-B14F-4D97-AF65-F5344CB8AC3E}">
        <p14:creationId xmlns:p14="http://schemas.microsoft.com/office/powerpoint/2010/main" val="3773781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46DD40-5F70-A73F-3911-E29BE710DB5A}"/>
              </a:ext>
            </a:extLst>
          </p:cNvPr>
          <p:cNvSpPr>
            <a:spLocks noGrp="1"/>
          </p:cNvSpPr>
          <p:nvPr>
            <p:ph type="body" idx="1"/>
            <p:custDataLst>
              <p:tags r:id="rId1"/>
            </p:custDataLst>
          </p:nvPr>
        </p:nvSpPr>
        <p:spPr>
          <a:xfrm>
            <a:off x="1583436" y="2313433"/>
            <a:ext cx="4270248" cy="704087"/>
          </a:xfrm>
        </p:spPr>
        <p:txBody>
          <a:bodyPr/>
          <a:lstStyle/>
          <a:p>
            <a:r>
              <a:rPr lang="en-US" dirty="0"/>
              <a:t>C-strings</a:t>
            </a:r>
          </a:p>
        </p:txBody>
      </p:sp>
      <p:pic>
        <p:nvPicPr>
          <p:cNvPr id="10" name="Content Placeholder 9">
            <a:extLst>
              <a:ext uri="{FF2B5EF4-FFF2-40B4-BE49-F238E27FC236}">
                <a16:creationId xmlns:a16="http://schemas.microsoft.com/office/drawing/2014/main" id="{B4422F80-9D93-A024-D2B0-FB46DDBB2CE1}"/>
              </a:ext>
            </a:extLst>
          </p:cNvPr>
          <p:cNvPicPr>
            <a:picLocks noGrp="1" noChangeAspect="1"/>
          </p:cNvPicPr>
          <p:nvPr>
            <p:ph sz="quarter" idx="4"/>
          </p:nvPr>
        </p:nvPicPr>
        <p:blipFill>
          <a:blip r:embed="rId6">
            <a:extLst>
              <a:ext uri="{28A0092B-C50C-407E-A947-70E740481C1C}">
                <a14:useLocalDpi xmlns:a14="http://schemas.microsoft.com/office/drawing/2010/main" val="0"/>
              </a:ext>
            </a:extLst>
          </a:blip>
          <a:stretch>
            <a:fillRect/>
          </a:stretch>
        </p:blipFill>
        <p:spPr>
          <a:xfrm>
            <a:off x="6830330" y="3177541"/>
            <a:ext cx="3286220" cy="2053888"/>
          </a:xfrm>
        </p:spPr>
      </p:pic>
      <p:sp>
        <p:nvSpPr>
          <p:cNvPr id="5" name="Text Placeholder 4">
            <a:extLst>
              <a:ext uri="{FF2B5EF4-FFF2-40B4-BE49-F238E27FC236}">
                <a16:creationId xmlns:a16="http://schemas.microsoft.com/office/drawing/2014/main" id="{F998806D-2C00-79F9-AA0C-1549F59C04BB}"/>
              </a:ext>
            </a:extLst>
          </p:cNvPr>
          <p:cNvSpPr>
            <a:spLocks noGrp="1"/>
          </p:cNvSpPr>
          <p:nvPr>
            <p:ph type="body" sz="quarter" idx="13"/>
            <p:custDataLst>
              <p:tags r:id="rId2"/>
            </p:custDataLst>
          </p:nvPr>
        </p:nvSpPr>
        <p:spPr>
          <a:xfrm>
            <a:off x="6338316" y="2313433"/>
            <a:ext cx="4270248" cy="704087"/>
          </a:xfrm>
        </p:spPr>
        <p:txBody>
          <a:bodyPr/>
          <a:lstStyle/>
          <a:p>
            <a:r>
              <a:rPr lang="en-US" dirty="0"/>
              <a:t>string objects</a:t>
            </a:r>
          </a:p>
        </p:txBody>
      </p:sp>
      <p:sp>
        <p:nvSpPr>
          <p:cNvPr id="6" name="Title 5">
            <a:extLst>
              <a:ext uri="{FF2B5EF4-FFF2-40B4-BE49-F238E27FC236}">
                <a16:creationId xmlns:a16="http://schemas.microsoft.com/office/drawing/2014/main" id="{BE7B41E3-968C-7819-9749-ABC75CA846DC}"/>
              </a:ext>
            </a:extLst>
          </p:cNvPr>
          <p:cNvSpPr>
            <a:spLocks noGrp="1"/>
          </p:cNvSpPr>
          <p:nvPr>
            <p:ph type="title"/>
            <p:custDataLst>
              <p:tags r:id="rId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String streams</a:t>
            </a:r>
          </a:p>
        </p:txBody>
      </p:sp>
      <p:pic>
        <p:nvPicPr>
          <p:cNvPr id="14" name="Content Placeholder 13">
            <a:extLst>
              <a:ext uri="{FF2B5EF4-FFF2-40B4-BE49-F238E27FC236}">
                <a16:creationId xmlns:a16="http://schemas.microsoft.com/office/drawing/2014/main" id="{C8C3755C-CA89-0052-FF35-20785BF4D48B}"/>
              </a:ext>
            </a:extLst>
          </p:cNvPr>
          <p:cNvPicPr>
            <a:picLocks noGrp="1" noChangeAspect="1"/>
          </p:cNvPicPr>
          <p:nvPr>
            <p:ph sz="half" idx="2"/>
          </p:nvPr>
        </p:nvPicPr>
        <p:blipFill>
          <a:blip r:embed="rId7">
            <a:extLst>
              <a:ext uri="{28A0092B-C50C-407E-A947-70E740481C1C}">
                <a14:useLocalDpi xmlns:a14="http://schemas.microsoft.com/office/drawing/2010/main" val="0"/>
              </a:ext>
            </a:extLst>
          </a:blip>
          <a:stretch>
            <a:fillRect/>
          </a:stretch>
        </p:blipFill>
        <p:spPr>
          <a:xfrm>
            <a:off x="2734860" y="3177541"/>
            <a:ext cx="1967400" cy="2248457"/>
          </a:xfrm>
        </p:spPr>
      </p:pic>
    </p:spTree>
    <p:extLst>
      <p:ext uri="{BB962C8B-B14F-4D97-AF65-F5344CB8AC3E}">
        <p14:creationId xmlns:p14="http://schemas.microsoft.com/office/powerpoint/2010/main" val="473718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4080-6921-D369-76F0-BAD062FB203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Data Conversions</a:t>
            </a:r>
          </a:p>
        </p:txBody>
      </p:sp>
      <p:sp>
        <p:nvSpPr>
          <p:cNvPr id="3" name="Content Placeholder 2">
            <a:extLst>
              <a:ext uri="{FF2B5EF4-FFF2-40B4-BE49-F238E27FC236}">
                <a16:creationId xmlns:a16="http://schemas.microsoft.com/office/drawing/2014/main" id="{80D097B0-77F6-559F-3A61-3907E74413CD}"/>
              </a:ext>
            </a:extLst>
          </p:cNvPr>
          <p:cNvSpPr>
            <a:spLocks noGrp="1"/>
          </p:cNvSpPr>
          <p:nvPr>
            <p:ph idx="1"/>
            <p:custDataLst>
              <p:tags r:id="rId2"/>
            </p:custDataLst>
          </p:nvPr>
        </p:nvSpPr>
        <p:spPr>
          <a:xfrm>
            <a:off x="2231136" y="2638044"/>
            <a:ext cx="7729728" cy="3101983"/>
          </a:xfrm>
        </p:spPr>
        <p:txBody>
          <a:bodyPr/>
          <a:lstStyle/>
          <a:p>
            <a:r>
              <a:rPr lang="en-US" dirty="0"/>
              <a:t>Programs and operating systems exchange console and command line data as strings of characters</a:t>
            </a:r>
          </a:p>
          <a:p>
            <a:r>
              <a:rPr lang="en-US" dirty="0"/>
              <a:t>Some conversion occur “automatically” as part of the I/O operations</a:t>
            </a:r>
          </a:p>
          <a:p>
            <a:pPr lvl="1"/>
            <a:r>
              <a:rPr lang="en-US" dirty="0">
                <a:latin typeface="Consolas" panose="020B0609020204030204" pitchFamily="49" charset="0"/>
              </a:rPr>
              <a:t>cout &lt;&lt;</a:t>
            </a:r>
          </a:p>
          <a:p>
            <a:pPr lvl="1"/>
            <a:r>
              <a:rPr lang="en-US" dirty="0">
                <a:latin typeface="Consolas" panose="020B0609020204030204" pitchFamily="49" charset="0"/>
              </a:rPr>
              <a:t>cin &gt;&gt;</a:t>
            </a:r>
          </a:p>
          <a:p>
            <a:r>
              <a:rPr lang="en-US" dirty="0"/>
              <a:t>Sometimes programs “manually” perform the conversion</a:t>
            </a:r>
          </a:p>
        </p:txBody>
      </p:sp>
    </p:spTree>
    <p:extLst>
      <p:ext uri="{BB962C8B-B14F-4D97-AF65-F5344CB8AC3E}">
        <p14:creationId xmlns:p14="http://schemas.microsoft.com/office/powerpoint/2010/main" val="3351362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7ED9B8-7BAE-7E3B-3EAD-37F578285005}"/>
              </a:ext>
            </a:extLst>
          </p:cNvPr>
          <p:cNvSpPr>
            <a:spLocks noGrp="1"/>
          </p:cNvSpPr>
          <p:nvPr>
            <p:ph type="body" idx="1"/>
            <p:custDataLst>
              <p:tags r:id="rId1"/>
            </p:custDataLst>
          </p:nvPr>
        </p:nvSpPr>
        <p:spPr>
          <a:xfrm>
            <a:off x="1583436" y="2313433"/>
            <a:ext cx="4270248" cy="704087"/>
          </a:xfrm>
        </p:spPr>
        <p:txBody>
          <a:bodyPr/>
          <a:lstStyle/>
          <a:p>
            <a:r>
              <a:rPr lang="en-US" dirty="0"/>
              <a:t>C-string</a:t>
            </a:r>
          </a:p>
        </p:txBody>
      </p:sp>
      <p:sp>
        <p:nvSpPr>
          <p:cNvPr id="3" name="Content Placeholder 2">
            <a:extLst>
              <a:ext uri="{FF2B5EF4-FFF2-40B4-BE49-F238E27FC236}">
                <a16:creationId xmlns:a16="http://schemas.microsoft.com/office/drawing/2014/main" id="{674C299A-9D14-65D9-7A99-1DE20FE6FD85}"/>
              </a:ext>
            </a:extLst>
          </p:cNvPr>
          <p:cNvSpPr>
            <a:spLocks noGrp="1"/>
          </p:cNvSpPr>
          <p:nvPr>
            <p:ph sz="half" idx="2"/>
            <p:custDataLst>
              <p:tags r:id="rId2"/>
            </p:custDataLst>
          </p:nvPr>
        </p:nvSpPr>
        <p:spPr>
          <a:xfrm>
            <a:off x="2334890" y="3177541"/>
            <a:ext cx="2767343" cy="2596776"/>
          </a:xfrm>
        </p:spPr>
        <p:txBody>
          <a:bodyPr/>
          <a:lstStyle/>
          <a:p>
            <a:r>
              <a:rPr lang="en-US" dirty="0">
                <a:latin typeface="Consolas" panose="020B0609020204030204" pitchFamily="49" charset="0"/>
              </a:rPr>
              <a:t>&lt;</a:t>
            </a:r>
            <a:r>
              <a:rPr lang="en-US" dirty="0">
                <a:solidFill>
                  <a:srgbClr val="FF0000"/>
                </a:solidFill>
                <a:latin typeface="Consolas" panose="020B0609020204030204" pitchFamily="49" charset="0"/>
              </a:rPr>
              <a:t>str</a:t>
            </a:r>
            <a:r>
              <a:rPr lang="en-US" dirty="0">
                <a:latin typeface="Consolas" panose="020B0609020204030204" pitchFamily="49" charset="0"/>
              </a:rPr>
              <a:t>stream&gt;</a:t>
            </a:r>
          </a:p>
          <a:p>
            <a:r>
              <a:rPr lang="en-US" dirty="0">
                <a:latin typeface="Consolas" panose="020B0609020204030204" pitchFamily="49" charset="0"/>
              </a:rPr>
              <a:t>i</a:t>
            </a:r>
            <a:r>
              <a:rPr lang="en-US" dirty="0">
                <a:solidFill>
                  <a:srgbClr val="FF0000"/>
                </a:solidFill>
                <a:latin typeface="Consolas" panose="020B0609020204030204" pitchFamily="49" charset="0"/>
              </a:rPr>
              <a:t>str</a:t>
            </a:r>
            <a:r>
              <a:rPr lang="en-US" dirty="0">
                <a:latin typeface="Consolas" panose="020B0609020204030204" pitchFamily="49" charset="0"/>
              </a:rPr>
              <a:t>stream</a:t>
            </a:r>
          </a:p>
          <a:p>
            <a:r>
              <a:rPr lang="en-US" dirty="0">
                <a:latin typeface="Consolas" panose="020B0609020204030204" pitchFamily="49" charset="0"/>
              </a:rPr>
              <a:t>o</a:t>
            </a:r>
            <a:r>
              <a:rPr lang="en-US" dirty="0">
                <a:solidFill>
                  <a:srgbClr val="FF0000"/>
                </a:solidFill>
                <a:latin typeface="Consolas" panose="020B0609020204030204" pitchFamily="49" charset="0"/>
              </a:rPr>
              <a:t>str</a:t>
            </a:r>
            <a:r>
              <a:rPr lang="en-US" dirty="0">
                <a:latin typeface="Consolas" panose="020B0609020204030204" pitchFamily="49" charset="0"/>
              </a:rPr>
              <a:t>stream</a:t>
            </a:r>
          </a:p>
          <a:p>
            <a:endParaRPr lang="en-US" dirty="0"/>
          </a:p>
          <a:p>
            <a:r>
              <a:rPr lang="en-US" dirty="0"/>
              <a:t>Deprecated</a:t>
            </a:r>
          </a:p>
        </p:txBody>
      </p:sp>
      <p:sp>
        <p:nvSpPr>
          <p:cNvPr id="4" name="Content Placeholder 3">
            <a:extLst>
              <a:ext uri="{FF2B5EF4-FFF2-40B4-BE49-F238E27FC236}">
                <a16:creationId xmlns:a16="http://schemas.microsoft.com/office/drawing/2014/main" id="{AE6F3A7B-8246-A13F-D271-FFEE14CE33B5}"/>
              </a:ext>
            </a:extLst>
          </p:cNvPr>
          <p:cNvSpPr>
            <a:spLocks noGrp="1"/>
          </p:cNvSpPr>
          <p:nvPr>
            <p:ph sz="quarter" idx="4"/>
            <p:custDataLst>
              <p:tags r:id="rId3"/>
            </p:custDataLst>
          </p:nvPr>
        </p:nvSpPr>
        <p:spPr>
          <a:xfrm>
            <a:off x="7089768" y="3177541"/>
            <a:ext cx="2767343" cy="2596776"/>
          </a:xfrm>
        </p:spPr>
        <p:txBody>
          <a:bodyPr/>
          <a:lstStyle/>
          <a:p>
            <a:r>
              <a:rPr lang="en-US" dirty="0">
                <a:latin typeface="Consolas" panose="020B0609020204030204" pitchFamily="49" charset="0"/>
              </a:rPr>
              <a:t>&lt;</a:t>
            </a:r>
            <a:r>
              <a:rPr lang="en-US" dirty="0">
                <a:solidFill>
                  <a:srgbClr val="FF0000"/>
                </a:solidFill>
                <a:latin typeface="Consolas" panose="020B0609020204030204" pitchFamily="49" charset="0"/>
              </a:rPr>
              <a:t>s</a:t>
            </a:r>
            <a:r>
              <a:rPr lang="en-US" dirty="0">
                <a:latin typeface="Consolas" panose="020B0609020204030204" pitchFamily="49" charset="0"/>
              </a:rPr>
              <a:t>stream&gt;</a:t>
            </a:r>
          </a:p>
          <a:p>
            <a:r>
              <a:rPr lang="en-US" dirty="0">
                <a:latin typeface="Consolas" panose="020B0609020204030204" pitchFamily="49" charset="0"/>
              </a:rPr>
              <a:t>i</a:t>
            </a:r>
            <a:r>
              <a:rPr lang="en-US" dirty="0">
                <a:solidFill>
                  <a:srgbClr val="FF0000"/>
                </a:solidFill>
                <a:latin typeface="Consolas" panose="020B0609020204030204" pitchFamily="49" charset="0"/>
              </a:rPr>
              <a:t>string</a:t>
            </a:r>
            <a:r>
              <a:rPr lang="en-US" dirty="0">
                <a:latin typeface="Consolas" panose="020B0609020204030204" pitchFamily="49" charset="0"/>
              </a:rPr>
              <a:t>stream</a:t>
            </a:r>
          </a:p>
          <a:p>
            <a:r>
              <a:rPr lang="en-US" dirty="0">
                <a:latin typeface="Consolas" panose="020B0609020204030204" pitchFamily="49" charset="0"/>
              </a:rPr>
              <a:t>o</a:t>
            </a:r>
            <a:r>
              <a:rPr lang="en-US" dirty="0">
                <a:solidFill>
                  <a:srgbClr val="FF0000"/>
                </a:solidFill>
                <a:latin typeface="Consolas" panose="020B0609020204030204" pitchFamily="49" charset="0"/>
              </a:rPr>
              <a:t>string</a:t>
            </a:r>
            <a:r>
              <a:rPr lang="en-US" dirty="0">
                <a:latin typeface="Consolas" panose="020B0609020204030204" pitchFamily="49" charset="0"/>
              </a:rPr>
              <a:t>stream</a:t>
            </a:r>
          </a:p>
        </p:txBody>
      </p:sp>
      <p:sp>
        <p:nvSpPr>
          <p:cNvPr id="5" name="Text Placeholder 4">
            <a:extLst>
              <a:ext uri="{FF2B5EF4-FFF2-40B4-BE49-F238E27FC236}">
                <a16:creationId xmlns:a16="http://schemas.microsoft.com/office/drawing/2014/main" id="{128F5C4E-0063-421E-ED20-8BD022F5A182}"/>
              </a:ext>
            </a:extLst>
          </p:cNvPr>
          <p:cNvSpPr>
            <a:spLocks noGrp="1"/>
          </p:cNvSpPr>
          <p:nvPr>
            <p:ph type="body" sz="quarter" idx="13"/>
            <p:custDataLst>
              <p:tags r:id="rId4"/>
            </p:custDataLst>
          </p:nvPr>
        </p:nvSpPr>
        <p:spPr>
          <a:xfrm>
            <a:off x="6338316" y="2313433"/>
            <a:ext cx="4270248" cy="704087"/>
          </a:xfrm>
        </p:spPr>
        <p:txBody>
          <a:bodyPr/>
          <a:lstStyle/>
          <a:p>
            <a:r>
              <a:rPr lang="en-US" cap="none" dirty="0">
                <a:latin typeface="Consolas" panose="020B0609020204030204" pitchFamily="49" charset="0"/>
              </a:rPr>
              <a:t>string</a:t>
            </a:r>
            <a:r>
              <a:rPr lang="en-US" dirty="0"/>
              <a:t> class</a:t>
            </a:r>
          </a:p>
        </p:txBody>
      </p:sp>
      <p:sp>
        <p:nvSpPr>
          <p:cNvPr id="6" name="Title 5">
            <a:extLst>
              <a:ext uri="{FF2B5EF4-FFF2-40B4-BE49-F238E27FC236}">
                <a16:creationId xmlns:a16="http://schemas.microsoft.com/office/drawing/2014/main" id="{4822563F-D19C-9108-1187-A2779ED1073F}"/>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String Stream classes</a:t>
            </a:r>
          </a:p>
        </p:txBody>
      </p:sp>
    </p:spTree>
    <p:extLst>
      <p:ext uri="{BB962C8B-B14F-4D97-AF65-F5344CB8AC3E}">
        <p14:creationId xmlns:p14="http://schemas.microsoft.com/office/powerpoint/2010/main" val="2061242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9EF3-79A6-FF95-8BE8-4F95585F691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c-string conversions</a:t>
            </a:r>
          </a:p>
        </p:txBody>
      </p:sp>
      <p:sp>
        <p:nvSpPr>
          <p:cNvPr id="3" name="Content Placeholder 2">
            <a:extLst>
              <a:ext uri="{FF2B5EF4-FFF2-40B4-BE49-F238E27FC236}">
                <a16:creationId xmlns:a16="http://schemas.microsoft.com/office/drawing/2014/main" id="{E9104313-B73E-B17D-FAFE-79654A264175}"/>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latin typeface="Consolas" panose="020B0609020204030204" pitchFamily="49" charset="0"/>
              </a:rPr>
              <a:t>i</a:t>
            </a:r>
            <a:r>
              <a:rPr lang="en-US" dirty="0">
                <a:solidFill>
                  <a:srgbClr val="FF0000"/>
                </a:solidFill>
                <a:latin typeface="Consolas" panose="020B0609020204030204" pitchFamily="49" charset="0"/>
              </a:rPr>
              <a:t>str</a:t>
            </a:r>
            <a:r>
              <a:rPr lang="en-US" dirty="0">
                <a:latin typeface="Consolas" panose="020B0609020204030204" pitchFamily="49" charset="0"/>
              </a:rPr>
              <a:t>stream  n1("123");</a:t>
            </a:r>
          </a:p>
          <a:p>
            <a:pPr marL="0" indent="0">
              <a:spcBef>
                <a:spcPts val="0"/>
              </a:spcBef>
              <a:buNone/>
            </a:pPr>
            <a:r>
              <a:rPr lang="en-US" dirty="0">
                <a:latin typeface="Consolas" panose="020B0609020204030204" pitchFamily="49" charset="0"/>
              </a:rPr>
              <a:t>i</a:t>
            </a:r>
            <a:r>
              <a:rPr lang="en-US" dirty="0">
                <a:solidFill>
                  <a:srgbClr val="FF0000"/>
                </a:solidFill>
                <a:latin typeface="Consolas" panose="020B0609020204030204" pitchFamily="49" charset="0"/>
              </a:rPr>
              <a:t>str</a:t>
            </a:r>
            <a:r>
              <a:rPr lang="en-US" dirty="0">
                <a:latin typeface="Consolas" panose="020B0609020204030204" pitchFamily="49" charset="0"/>
              </a:rPr>
              <a:t>stream  n2("3.14");</a:t>
            </a:r>
          </a:p>
          <a:p>
            <a:pPr marL="0" indent="0">
              <a:spcBef>
                <a:spcPts val="0"/>
              </a:spcBef>
              <a:buNone/>
            </a:pPr>
            <a:r>
              <a:rPr lang="en-US" dirty="0">
                <a:latin typeface="Consolas" panose="020B0609020204030204" pitchFamily="49" charset="0"/>
              </a:rPr>
              <a:t>int         i;</a:t>
            </a:r>
          </a:p>
          <a:p>
            <a:pPr marL="0" indent="0">
              <a:spcBef>
                <a:spcPts val="0"/>
              </a:spcBef>
              <a:buNone/>
            </a:pPr>
            <a:r>
              <a:rPr lang="en-US" dirty="0">
                <a:latin typeface="Consolas" panose="020B0609020204030204" pitchFamily="49" charset="0"/>
              </a:rPr>
              <a:t>double      d;</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n1 &gt;&gt; i;</a:t>
            </a:r>
          </a:p>
          <a:p>
            <a:pPr marL="0" indent="0">
              <a:spcBef>
                <a:spcPts val="0"/>
              </a:spcBef>
              <a:buNone/>
            </a:pPr>
            <a:r>
              <a:rPr lang="en-US" dirty="0">
                <a:latin typeface="Consolas" panose="020B0609020204030204" pitchFamily="49" charset="0"/>
              </a:rPr>
              <a:t>n2 &gt;&gt; d;</a:t>
            </a:r>
          </a:p>
          <a:p>
            <a:pPr marL="0" indent="0">
              <a:spcBef>
                <a:spcPts val="0"/>
              </a:spcBef>
              <a:buNone/>
            </a:pPr>
            <a:r>
              <a:rPr lang="en-US" dirty="0">
                <a:latin typeface="Consolas" panose="020B0609020204030204" pitchFamily="49" charset="0"/>
              </a:rPr>
              <a:t>cout &lt;&lt; "i = " &lt;&lt; i &lt;&lt; endl;</a:t>
            </a:r>
          </a:p>
          <a:p>
            <a:pPr marL="0" indent="0">
              <a:spcBef>
                <a:spcPts val="0"/>
              </a:spcBef>
              <a:buNone/>
            </a:pPr>
            <a:r>
              <a:rPr lang="en-US" dirty="0">
                <a:latin typeface="Consolas" panose="020B0609020204030204" pitchFamily="49" charset="0"/>
              </a:rPr>
              <a:t>cout &lt;&lt; "d = " &lt;&lt; d &lt;&lt; endl;</a:t>
            </a:r>
          </a:p>
        </p:txBody>
      </p:sp>
      <p:sp>
        <p:nvSpPr>
          <p:cNvPr id="4" name="Content Placeholder 3">
            <a:extLst>
              <a:ext uri="{FF2B5EF4-FFF2-40B4-BE49-F238E27FC236}">
                <a16:creationId xmlns:a16="http://schemas.microsoft.com/office/drawing/2014/main" id="{81C22D70-8719-94A0-A7C3-91B44DE87E7A}"/>
              </a:ext>
            </a:extLst>
          </p:cNvPr>
          <p:cNvSpPr>
            <a:spLocks noGrp="1"/>
          </p:cNvSpPr>
          <p:nvPr>
            <p:ph sz="half" idx="2"/>
            <p:custDataLst>
              <p:tags r:id="rId3"/>
            </p:custDataLst>
          </p:nvPr>
        </p:nvSpPr>
        <p:spPr>
          <a:xfrm>
            <a:off x="6338315" y="2638044"/>
            <a:ext cx="4270247" cy="3101982"/>
          </a:xfrm>
        </p:spPr>
        <p:txBody>
          <a:bodyPr/>
          <a:lstStyle/>
          <a:p>
            <a:pPr marL="0" indent="0">
              <a:spcBef>
                <a:spcPts val="0"/>
              </a:spcBef>
              <a:buNone/>
            </a:pPr>
            <a:r>
              <a:rPr lang="en-US" dirty="0">
                <a:latin typeface="Consolas" panose="020B0609020204030204" pitchFamily="49" charset="0"/>
              </a:rPr>
              <a:t>char        a[100];</a:t>
            </a:r>
          </a:p>
          <a:p>
            <a:pPr marL="0" indent="0">
              <a:spcBef>
                <a:spcPts val="0"/>
              </a:spcBef>
              <a:buNone/>
            </a:pPr>
            <a:r>
              <a:rPr lang="en-US" dirty="0">
                <a:latin typeface="Consolas" panose="020B0609020204030204" pitchFamily="49" charset="0"/>
              </a:rPr>
              <a:t>o</a:t>
            </a:r>
            <a:r>
              <a:rPr lang="en-US" dirty="0">
                <a:solidFill>
                  <a:srgbClr val="FF0000"/>
                </a:solidFill>
                <a:latin typeface="Consolas" panose="020B0609020204030204" pitchFamily="49" charset="0"/>
              </a:rPr>
              <a:t>str</a:t>
            </a:r>
            <a:r>
              <a:rPr lang="en-US" dirty="0">
                <a:latin typeface="Consolas" panose="020B0609020204030204" pitchFamily="49" charset="0"/>
              </a:rPr>
              <a:t>stream  i(a, 100);</a:t>
            </a:r>
          </a:p>
          <a:p>
            <a:pPr marL="0" indent="0">
              <a:spcBef>
                <a:spcPts val="0"/>
              </a:spcBef>
              <a:buNone/>
            </a:pPr>
            <a:r>
              <a:rPr lang="en-US" dirty="0">
                <a:latin typeface="Consolas" panose="020B0609020204030204" pitchFamily="49" charset="0"/>
              </a:rPr>
              <a:t>o</a:t>
            </a:r>
            <a:r>
              <a:rPr lang="en-US" dirty="0">
                <a:solidFill>
                  <a:srgbClr val="FF0000"/>
                </a:solidFill>
                <a:latin typeface="Consolas" panose="020B0609020204030204" pitchFamily="49" charset="0"/>
              </a:rPr>
              <a:t>str</a:t>
            </a:r>
            <a:r>
              <a:rPr lang="en-US" dirty="0">
                <a:latin typeface="Consolas" panose="020B0609020204030204" pitchFamily="49" charset="0"/>
              </a:rPr>
              <a:t>stream  f(a, 100);</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 &lt;&lt; 76 &lt;&lt; ends;</a:t>
            </a:r>
          </a:p>
          <a:p>
            <a:pPr marL="0" indent="0">
              <a:spcBef>
                <a:spcPts val="0"/>
              </a:spcBef>
              <a:buNone/>
            </a:pPr>
            <a:r>
              <a:rPr lang="en-US" dirty="0">
                <a:latin typeface="Consolas" panose="020B0609020204030204" pitchFamily="49" charset="0"/>
              </a:rPr>
              <a:t>cout &lt;&lt; "a = " &lt;&lt; a &lt;&lt; endl;</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 &lt;&lt; 76.58 &lt;&lt; ends;</a:t>
            </a:r>
          </a:p>
          <a:p>
            <a:pPr marL="0" indent="0">
              <a:spcBef>
                <a:spcPts val="0"/>
              </a:spcBef>
              <a:buNone/>
            </a:pPr>
            <a:r>
              <a:rPr lang="en-US" dirty="0">
                <a:latin typeface="Consolas" panose="020B0609020204030204" pitchFamily="49" charset="0"/>
              </a:rPr>
              <a:t>cout &lt;&lt; "a = " &lt;&lt; a &lt;&lt; endl;</a:t>
            </a:r>
          </a:p>
        </p:txBody>
      </p:sp>
    </p:spTree>
    <p:extLst>
      <p:ext uri="{BB962C8B-B14F-4D97-AF65-F5344CB8AC3E}">
        <p14:creationId xmlns:p14="http://schemas.microsoft.com/office/powerpoint/2010/main" val="2359747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CEB9-35DE-C1B9-7113-536C707B632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a:latin typeface="Consolas" panose="020B0609020204030204" pitchFamily="49" charset="0"/>
              </a:rPr>
              <a:t>string</a:t>
            </a:r>
            <a:r>
              <a:rPr lang="en-US" dirty="0"/>
              <a:t> conversions</a:t>
            </a:r>
          </a:p>
        </p:txBody>
      </p:sp>
      <p:sp>
        <p:nvSpPr>
          <p:cNvPr id="3" name="Content Placeholder 2">
            <a:extLst>
              <a:ext uri="{FF2B5EF4-FFF2-40B4-BE49-F238E27FC236}">
                <a16:creationId xmlns:a16="http://schemas.microsoft.com/office/drawing/2014/main" id="{E69DAE94-0123-9EFD-9F35-07F5E25EF002}"/>
              </a:ext>
            </a:extLst>
          </p:cNvPr>
          <p:cNvSpPr>
            <a:spLocks noGrp="1"/>
          </p:cNvSpPr>
          <p:nvPr>
            <p:ph sz="half" idx="1"/>
            <p:custDataLst>
              <p:tags r:id="rId2"/>
            </p:custDataLst>
          </p:nvPr>
        </p:nvSpPr>
        <p:spPr>
          <a:xfrm>
            <a:off x="1581912" y="2638044"/>
            <a:ext cx="4271771" cy="3101982"/>
          </a:xfrm>
        </p:spPr>
        <p:txBody>
          <a:bodyPr>
            <a:normAutofit lnSpcReduction="10000"/>
          </a:bodyPr>
          <a:lstStyle/>
          <a:p>
            <a:pPr marL="0" indent="0">
              <a:spcBef>
                <a:spcPts val="0"/>
              </a:spcBef>
              <a:buNone/>
            </a:pPr>
            <a:r>
              <a:rPr lang="en-US" dirty="0">
                <a:latin typeface="Consolas" panose="020B0609020204030204" pitchFamily="49" charset="0"/>
              </a:rPr>
              <a:t>string		s1("123");</a:t>
            </a:r>
          </a:p>
          <a:p>
            <a:pPr marL="0" indent="0">
              <a:spcBef>
                <a:spcPts val="0"/>
              </a:spcBef>
              <a:buNone/>
            </a:pPr>
            <a:r>
              <a:rPr lang="en-US" dirty="0">
                <a:latin typeface="Consolas" panose="020B0609020204030204" pitchFamily="49" charset="0"/>
              </a:rPr>
              <a:t>string		s2("3.14");</a:t>
            </a:r>
          </a:p>
          <a:p>
            <a:pPr marL="0" indent="0">
              <a:spcBef>
                <a:spcPts val="0"/>
              </a:spcBef>
              <a:buNone/>
            </a:pPr>
            <a:r>
              <a:rPr lang="en-US" dirty="0">
                <a:latin typeface="Consolas" panose="020B0609020204030204" pitchFamily="49" charset="0"/>
              </a:rPr>
              <a:t>i</a:t>
            </a:r>
            <a:r>
              <a:rPr lang="en-US" dirty="0">
                <a:solidFill>
                  <a:srgbClr val="FF0000"/>
                </a:solidFill>
                <a:latin typeface="Consolas" panose="020B0609020204030204" pitchFamily="49" charset="0"/>
              </a:rPr>
              <a:t>string</a:t>
            </a:r>
            <a:r>
              <a:rPr lang="en-US" dirty="0">
                <a:latin typeface="Consolas" panose="020B0609020204030204" pitchFamily="49" charset="0"/>
              </a:rPr>
              <a:t>stream	n1(s1);</a:t>
            </a:r>
          </a:p>
          <a:p>
            <a:pPr marL="0" indent="0">
              <a:spcBef>
                <a:spcPts val="0"/>
              </a:spcBef>
              <a:buNone/>
            </a:pPr>
            <a:r>
              <a:rPr lang="en-US" dirty="0">
                <a:latin typeface="Consolas" panose="020B0609020204030204" pitchFamily="49" charset="0"/>
              </a:rPr>
              <a:t>i</a:t>
            </a:r>
            <a:r>
              <a:rPr lang="en-US" dirty="0">
                <a:solidFill>
                  <a:srgbClr val="FF0000"/>
                </a:solidFill>
                <a:latin typeface="Consolas" panose="020B0609020204030204" pitchFamily="49" charset="0"/>
              </a:rPr>
              <a:t>string</a:t>
            </a:r>
            <a:r>
              <a:rPr lang="en-US" dirty="0">
                <a:latin typeface="Consolas" panose="020B0609020204030204" pitchFamily="49" charset="0"/>
              </a:rPr>
              <a:t>stream	n2(s2);</a:t>
            </a:r>
          </a:p>
          <a:p>
            <a:pPr marL="0" indent="0">
              <a:spcBef>
                <a:spcPts val="0"/>
              </a:spcBef>
              <a:buNone/>
            </a:pPr>
            <a:r>
              <a:rPr lang="en-US" dirty="0">
                <a:latin typeface="Consolas" panose="020B0609020204030204" pitchFamily="49" charset="0"/>
              </a:rPr>
              <a:t>int		i;</a:t>
            </a:r>
          </a:p>
          <a:p>
            <a:pPr marL="0" indent="0">
              <a:spcBef>
                <a:spcPts val="0"/>
              </a:spcBef>
              <a:buNone/>
            </a:pPr>
            <a:r>
              <a:rPr lang="en-US" dirty="0">
                <a:latin typeface="Consolas" panose="020B0609020204030204" pitchFamily="49" charset="0"/>
              </a:rPr>
              <a:t>double		d;</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n1 &gt;&gt; i;</a:t>
            </a:r>
          </a:p>
          <a:p>
            <a:pPr marL="0" indent="0">
              <a:spcBef>
                <a:spcPts val="0"/>
              </a:spcBef>
              <a:buNone/>
            </a:pPr>
            <a:r>
              <a:rPr lang="en-US" dirty="0">
                <a:latin typeface="Consolas" panose="020B0609020204030204" pitchFamily="49" charset="0"/>
              </a:rPr>
              <a:t>n2 &gt;&gt; d;</a:t>
            </a:r>
          </a:p>
          <a:p>
            <a:pPr marL="0" indent="0">
              <a:spcBef>
                <a:spcPts val="0"/>
              </a:spcBef>
              <a:buNone/>
            </a:pPr>
            <a:r>
              <a:rPr lang="en-US" dirty="0">
                <a:latin typeface="Consolas" panose="020B0609020204030204" pitchFamily="49" charset="0"/>
              </a:rPr>
              <a:t>cout &lt;&lt; "i = " &lt;&lt; i &lt;&lt; endl;</a:t>
            </a:r>
          </a:p>
          <a:p>
            <a:pPr marL="0" indent="0">
              <a:spcBef>
                <a:spcPts val="0"/>
              </a:spcBef>
              <a:buNone/>
            </a:pPr>
            <a:r>
              <a:rPr lang="en-US" dirty="0">
                <a:latin typeface="Consolas" panose="020B0609020204030204" pitchFamily="49" charset="0"/>
              </a:rPr>
              <a:t>cout &lt;&lt; "d = " &lt;&lt; d &lt;&lt; endl;</a:t>
            </a:r>
          </a:p>
        </p:txBody>
      </p:sp>
      <p:sp>
        <p:nvSpPr>
          <p:cNvPr id="4" name="Content Placeholder 3">
            <a:extLst>
              <a:ext uri="{FF2B5EF4-FFF2-40B4-BE49-F238E27FC236}">
                <a16:creationId xmlns:a16="http://schemas.microsoft.com/office/drawing/2014/main" id="{524525FC-9789-60E9-F249-1FD0FA7A7D32}"/>
              </a:ext>
            </a:extLst>
          </p:cNvPr>
          <p:cNvSpPr>
            <a:spLocks noGrp="1"/>
          </p:cNvSpPr>
          <p:nvPr>
            <p:ph sz="half" idx="2"/>
            <p:custDataLst>
              <p:tags r:id="rId3"/>
            </p:custDataLst>
          </p:nvPr>
        </p:nvSpPr>
        <p:spPr>
          <a:xfrm>
            <a:off x="6338315" y="2638044"/>
            <a:ext cx="4270247" cy="3101982"/>
          </a:xfrm>
        </p:spPr>
        <p:txBody>
          <a:bodyPr>
            <a:normAutofit lnSpcReduction="10000"/>
          </a:bodyPr>
          <a:lstStyle/>
          <a:p>
            <a:pPr marL="0" indent="0">
              <a:lnSpc>
                <a:spcPct val="110000"/>
              </a:lnSpc>
              <a:spcBef>
                <a:spcPts val="0"/>
              </a:spcBef>
              <a:buNone/>
            </a:pPr>
            <a:r>
              <a:rPr lang="en-US" dirty="0">
                <a:latin typeface="Consolas" panose="020B0609020204030204" pitchFamily="49" charset="0"/>
              </a:rPr>
              <a:t>o</a:t>
            </a:r>
            <a:r>
              <a:rPr lang="en-US" dirty="0">
                <a:solidFill>
                  <a:srgbClr val="FF0000"/>
                </a:solidFill>
                <a:latin typeface="Consolas" panose="020B0609020204030204" pitchFamily="49" charset="0"/>
              </a:rPr>
              <a:t>string</a:t>
            </a:r>
            <a:r>
              <a:rPr lang="en-US" dirty="0">
                <a:latin typeface="Consolas" panose="020B0609020204030204" pitchFamily="49" charset="0"/>
              </a:rPr>
              <a:t>stream	i;</a:t>
            </a:r>
          </a:p>
          <a:p>
            <a:pPr marL="0" indent="0">
              <a:lnSpc>
                <a:spcPct val="110000"/>
              </a:lnSpc>
              <a:spcBef>
                <a:spcPts val="0"/>
              </a:spcBef>
              <a:buNone/>
            </a:pPr>
            <a:r>
              <a:rPr lang="en-US" dirty="0">
                <a:latin typeface="Consolas" panose="020B0609020204030204" pitchFamily="49" charset="0"/>
              </a:rPr>
              <a:t>o</a:t>
            </a:r>
            <a:r>
              <a:rPr lang="en-US" dirty="0">
                <a:solidFill>
                  <a:srgbClr val="FF0000"/>
                </a:solidFill>
                <a:latin typeface="Consolas" panose="020B0609020204030204" pitchFamily="49" charset="0"/>
              </a:rPr>
              <a:t>string</a:t>
            </a:r>
            <a:r>
              <a:rPr lang="en-US" dirty="0">
                <a:latin typeface="Consolas" panose="020B0609020204030204" pitchFamily="49" charset="0"/>
              </a:rPr>
              <a:t>stream	f;</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i &lt;&lt; 76;</a:t>
            </a:r>
          </a:p>
          <a:p>
            <a:pPr marL="0" indent="0">
              <a:lnSpc>
                <a:spcPct val="110000"/>
              </a:lnSpc>
              <a:spcBef>
                <a:spcPts val="0"/>
              </a:spcBef>
              <a:buNone/>
            </a:pPr>
            <a:r>
              <a:rPr lang="en-US" dirty="0">
                <a:latin typeface="Consolas" panose="020B0609020204030204" pitchFamily="49" charset="0"/>
              </a:rPr>
              <a:t>string	s1 = i.str();</a:t>
            </a:r>
          </a:p>
          <a:p>
            <a:pPr marL="0" indent="0">
              <a:lnSpc>
                <a:spcPct val="110000"/>
              </a:lnSpc>
              <a:spcBef>
                <a:spcPts val="0"/>
              </a:spcBef>
              <a:buNone/>
            </a:pPr>
            <a:r>
              <a:rPr lang="en-US" dirty="0">
                <a:latin typeface="Consolas" panose="020B0609020204030204" pitchFamily="49" charset="0"/>
              </a:rPr>
              <a:t>cout &lt;&lt; "s1 = " &lt;&lt; s1 &lt;&lt; endl;</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f &lt;&lt; 76.58;</a:t>
            </a:r>
          </a:p>
          <a:p>
            <a:pPr marL="0" indent="0">
              <a:lnSpc>
                <a:spcPct val="110000"/>
              </a:lnSpc>
              <a:spcBef>
                <a:spcPts val="0"/>
              </a:spcBef>
              <a:buNone/>
            </a:pPr>
            <a:r>
              <a:rPr lang="en-US" dirty="0">
                <a:latin typeface="Consolas" panose="020B0609020204030204" pitchFamily="49" charset="0"/>
              </a:rPr>
              <a:t>string	s2 = f.str();</a:t>
            </a:r>
          </a:p>
          <a:p>
            <a:pPr marL="0" indent="0">
              <a:lnSpc>
                <a:spcPct val="110000"/>
              </a:lnSpc>
              <a:spcBef>
                <a:spcPts val="0"/>
              </a:spcBef>
              <a:buNone/>
            </a:pPr>
            <a:r>
              <a:rPr lang="en-US" dirty="0">
                <a:latin typeface="Consolas" panose="020B0609020204030204" pitchFamily="49" charset="0"/>
              </a:rPr>
              <a:t>cout &lt;&lt; "s2 = " &lt;&lt; s2 &lt;&lt; endl;</a:t>
            </a:r>
          </a:p>
        </p:txBody>
      </p:sp>
    </p:spTree>
    <p:extLst>
      <p:ext uri="{BB962C8B-B14F-4D97-AF65-F5344CB8AC3E}">
        <p14:creationId xmlns:p14="http://schemas.microsoft.com/office/powerpoint/2010/main" val="364639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41ACB-0BE1-AEEF-2948-CDC29D0C4B4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Rereading input with</a:t>
            </a:r>
            <a:br>
              <a:rPr lang="en-US" dirty="0"/>
            </a:br>
            <a:r>
              <a:rPr lang="en-US" dirty="0"/>
              <a:t>String streams</a:t>
            </a:r>
          </a:p>
        </p:txBody>
      </p:sp>
      <p:sp>
        <p:nvSpPr>
          <p:cNvPr id="3" name="Content Placeholder 2">
            <a:extLst>
              <a:ext uri="{FF2B5EF4-FFF2-40B4-BE49-F238E27FC236}">
                <a16:creationId xmlns:a16="http://schemas.microsoft.com/office/drawing/2014/main" id="{9DFAAACD-2F84-72B1-478C-6993AA2CAFFA}"/>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Bill Gates</a:t>
            </a:r>
            <a:r>
              <a:rPr lang="en-US" dirty="0">
                <a:solidFill>
                  <a:srgbClr val="FF0000"/>
                </a:solidFill>
                <a:latin typeface="Consolas" panose="020B0609020204030204" pitchFamily="49" charset="0"/>
              </a:rPr>
              <a:t>:</a:t>
            </a:r>
            <a:r>
              <a:rPr lang="en-US" dirty="0">
                <a:latin typeface="Consolas" panose="020B0609020204030204" pitchFamily="49" charset="0"/>
              </a:rPr>
              <a:t>1 Microsoft Way, Redmond, WA</a:t>
            </a:r>
            <a:r>
              <a:rPr lang="en-US" dirty="0">
                <a:solidFill>
                  <a:srgbClr val="FF0000"/>
                </a:solidFill>
                <a:latin typeface="Consolas" panose="020B0609020204030204" pitchFamily="49" charset="0"/>
              </a:rPr>
              <a:t>:</a:t>
            </a:r>
            <a:r>
              <a:rPr lang="en-US" dirty="0">
                <a:latin typeface="Consolas" panose="020B0609020204030204" pitchFamily="49" charset="0"/>
              </a:rPr>
              <a:t>(403) 123-4567</a:t>
            </a:r>
          </a:p>
          <a:p>
            <a:pPr marL="0" indent="0">
              <a:spcBef>
                <a:spcPts val="0"/>
              </a:spcBef>
              <a:buNone/>
            </a:pPr>
            <a:r>
              <a:rPr lang="en-US" dirty="0">
                <a:latin typeface="Consolas" panose="020B0609020204030204" pitchFamily="49" charset="0"/>
              </a:rPr>
              <a:t>Cranston Snort</a:t>
            </a:r>
            <a:r>
              <a:rPr lang="en-US" dirty="0">
                <a:solidFill>
                  <a:srgbClr val="FF0000"/>
                </a:solidFill>
                <a:latin typeface="Consolas" panose="020B0609020204030204" pitchFamily="49" charset="0"/>
              </a:rPr>
              <a:t>:</a:t>
            </a:r>
            <a:r>
              <a:rPr lang="en-US" dirty="0">
                <a:latin typeface="Consolas" panose="020B0609020204030204" pitchFamily="49" charset="0"/>
              </a:rPr>
              <a:t>1600 Pennsylvania Ave</a:t>
            </a:r>
            <a:r>
              <a:rPr lang="en-US" dirty="0">
                <a:solidFill>
                  <a:srgbClr val="FF0000"/>
                </a:solidFill>
                <a:latin typeface="Consolas" panose="020B0609020204030204" pitchFamily="49" charset="0"/>
              </a:rPr>
              <a:t>:</a:t>
            </a:r>
            <a:r>
              <a:rPr lang="en-US" dirty="0">
                <a:latin typeface="Consolas" panose="020B0609020204030204" pitchFamily="49" charset="0"/>
              </a:rPr>
              <a:t>(306) 678-9876</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Albert </a:t>
            </a:r>
            <a:r>
              <a:rPr lang="en-US" dirty="0" err="1">
                <a:latin typeface="Consolas" panose="020B0609020204030204" pitchFamily="49" charset="0"/>
              </a:rPr>
              <a:t>Einstein</a:t>
            </a:r>
            <a:r>
              <a:rPr lang="en-US" dirty="0" err="1">
                <a:solidFill>
                  <a:srgbClr val="FF0000"/>
                </a:solidFill>
                <a:latin typeface="Consolas" panose="020B0609020204030204" pitchFamily="49" charset="0"/>
              </a:rPr>
              <a:t>:</a:t>
            </a:r>
            <a:r>
              <a:rPr lang="en-US" dirty="0" err="1">
                <a:latin typeface="Consolas" panose="020B0609020204030204" pitchFamily="49" charset="0"/>
              </a:rPr>
              <a:t>Princeton</a:t>
            </a:r>
            <a:r>
              <a:rPr lang="en-US" dirty="0">
                <a:latin typeface="Consolas" panose="020B0609020204030204" pitchFamily="49" charset="0"/>
              </a:rPr>
              <a:t>, NJ</a:t>
            </a:r>
            <a:r>
              <a:rPr lang="en-US" dirty="0">
                <a:solidFill>
                  <a:srgbClr val="FF0000"/>
                </a:solidFill>
                <a:latin typeface="Consolas" panose="020B0609020204030204" pitchFamily="49" charset="0"/>
              </a:rPr>
              <a:t>:</a:t>
            </a:r>
            <a:r>
              <a:rPr lang="en-US" dirty="0">
                <a:latin typeface="Consolas" panose="020B0609020204030204" pitchFamily="49" charset="0"/>
              </a:rPr>
              <a:t>(456) 123-8765</a:t>
            </a:r>
          </a:p>
          <a:p>
            <a:pPr marL="0" indent="0">
              <a:spcBef>
                <a:spcPts val="0"/>
              </a:spcBef>
              <a:buNone/>
            </a:pPr>
            <a:r>
              <a:rPr lang="en-US" dirty="0">
                <a:solidFill>
                  <a:srgbClr val="FF0000"/>
                </a:solidFill>
                <a:latin typeface="Consolas" panose="020B0609020204030204" pitchFamily="49" charset="0"/>
              </a:rPr>
              <a:t>#</a:t>
            </a:r>
            <a:r>
              <a:rPr lang="en-US" dirty="0">
                <a:latin typeface="Consolas" panose="020B0609020204030204" pitchFamily="49" charset="0"/>
              </a:rPr>
              <a:t> This is a comment</a:t>
            </a:r>
          </a:p>
          <a:p>
            <a:pPr marL="0" indent="0">
              <a:spcBef>
                <a:spcPts val="0"/>
              </a:spcBef>
              <a:buNone/>
            </a:pPr>
            <a:r>
              <a:rPr lang="en-US" dirty="0">
                <a:latin typeface="Consolas" panose="020B0609020204030204" pitchFamily="49" charset="0"/>
              </a:rPr>
              <a:t>John Smith</a:t>
            </a:r>
            <a:r>
              <a:rPr lang="en-US" dirty="0">
                <a:solidFill>
                  <a:srgbClr val="FF0000"/>
                </a:solidFill>
                <a:latin typeface="Consolas" panose="020B0609020204030204" pitchFamily="49" charset="0"/>
              </a:rPr>
              <a:t>:</a:t>
            </a:r>
            <a:r>
              <a:rPr lang="en-US" dirty="0">
                <a:latin typeface="Consolas" panose="020B0609020204030204" pitchFamily="49" charset="0"/>
              </a:rPr>
              <a:t>123 Elm St.</a:t>
            </a:r>
            <a:r>
              <a:rPr lang="en-US" dirty="0">
                <a:solidFill>
                  <a:srgbClr val="FF0000"/>
                </a:solidFill>
                <a:latin typeface="Consolas" panose="020B0609020204030204" pitchFamily="49" charset="0"/>
              </a:rPr>
              <a:t>:</a:t>
            </a:r>
            <a:r>
              <a:rPr lang="en-US" dirty="0">
                <a:latin typeface="Consolas" panose="020B0609020204030204" pitchFamily="49" charset="0"/>
              </a:rPr>
              <a:t>801-555-1234</a:t>
            </a:r>
          </a:p>
        </p:txBody>
      </p:sp>
    </p:spTree>
    <p:extLst>
      <p:ext uri="{BB962C8B-B14F-4D97-AF65-F5344CB8AC3E}">
        <p14:creationId xmlns:p14="http://schemas.microsoft.com/office/powerpoint/2010/main" val="85379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5760-2FF4-D1C1-E092-75ED125F391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Rereading input with</a:t>
            </a:r>
            <a:br>
              <a:rPr lang="en-US" dirty="0"/>
            </a:br>
            <a:r>
              <a:rPr lang="en-US" dirty="0"/>
              <a:t>String streams</a:t>
            </a:r>
          </a:p>
        </p:txBody>
      </p:sp>
      <p:sp>
        <p:nvSpPr>
          <p:cNvPr id="3" name="Content Placeholder 2">
            <a:extLst>
              <a:ext uri="{FF2B5EF4-FFF2-40B4-BE49-F238E27FC236}">
                <a16:creationId xmlns:a16="http://schemas.microsoft.com/office/drawing/2014/main" id="{2DB25424-3F2D-A45E-D849-5799DB0C0B32}"/>
              </a:ext>
            </a:extLst>
          </p:cNvPr>
          <p:cNvSpPr>
            <a:spLocks noGrp="1"/>
          </p:cNvSpPr>
          <p:nvPr>
            <p:ph sz="half" idx="1"/>
            <p:custDataLst>
              <p:tags r:id="rId2"/>
            </p:custDataLst>
          </p:nvPr>
        </p:nvSpPr>
        <p:spPr>
          <a:xfrm>
            <a:off x="536028" y="2638044"/>
            <a:ext cx="5559972" cy="3101982"/>
          </a:xfrm>
        </p:spPr>
        <p:txBody>
          <a:bodyPr>
            <a:normAutofit fontScale="92500" lnSpcReduction="20000"/>
          </a:bodyPr>
          <a:lstStyle/>
          <a:p>
            <a:pPr marL="0" indent="0">
              <a:spcBef>
                <a:spcPts val="0"/>
              </a:spcBef>
              <a:buNone/>
            </a:pPr>
            <a:r>
              <a:rPr lang="en-US" dirty="0">
                <a:latin typeface="Consolas" panose="020B0609020204030204" pitchFamily="49" charset="0"/>
              </a:rPr>
              <a:t>while (! in.eof())</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string  line;</a:t>
            </a:r>
          </a:p>
          <a:p>
            <a:pPr marL="0" indent="0">
              <a:spcBef>
                <a:spcPts val="0"/>
              </a:spcBef>
              <a:buNone/>
            </a:pPr>
            <a:r>
              <a:rPr lang="en-US" dirty="0">
                <a:latin typeface="Consolas" panose="020B0609020204030204" pitchFamily="49" charset="0"/>
              </a:rPr>
              <a:t>    getline(in, line);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if (line.length() == 0 || line[0] == '#')</a:t>
            </a:r>
          </a:p>
          <a:p>
            <a:pPr marL="0" indent="0">
              <a:spcBef>
                <a:spcPts val="0"/>
              </a:spcBef>
              <a:buNone/>
            </a:pPr>
            <a:r>
              <a:rPr lang="en-US" dirty="0">
                <a:latin typeface="Consolas" panose="020B0609020204030204" pitchFamily="49" charset="0"/>
              </a:rPr>
              <a:t>        continue;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istringstream  input(line);</a:t>
            </a:r>
          </a:p>
        </p:txBody>
      </p:sp>
      <p:sp>
        <p:nvSpPr>
          <p:cNvPr id="4" name="Content Placeholder 3">
            <a:extLst>
              <a:ext uri="{FF2B5EF4-FFF2-40B4-BE49-F238E27FC236}">
                <a16:creationId xmlns:a16="http://schemas.microsoft.com/office/drawing/2014/main" id="{EDC061CF-F7D1-49C0-BF9A-5F9358084BA1}"/>
              </a:ext>
            </a:extLst>
          </p:cNvPr>
          <p:cNvSpPr>
            <a:spLocks noGrp="1"/>
          </p:cNvSpPr>
          <p:nvPr>
            <p:ph sz="half" idx="2"/>
            <p:custDataLst>
              <p:tags r:id="rId3"/>
            </p:custDataLst>
          </p:nvPr>
        </p:nvSpPr>
        <p:spPr>
          <a:xfrm>
            <a:off x="6338315" y="2638044"/>
            <a:ext cx="4891988" cy="3101982"/>
          </a:xfrm>
        </p:spPr>
        <p:txBody>
          <a:bodyPr>
            <a:normAutofit fontScale="92500" lnSpcReduction="20000"/>
          </a:bodyPr>
          <a:lstStyle/>
          <a:p>
            <a:pPr marL="0" indent="0">
              <a:spcBef>
                <a:spcPts val="0"/>
              </a:spcBef>
              <a:buNone/>
            </a:pPr>
            <a:r>
              <a:rPr lang="en-US" dirty="0">
                <a:latin typeface="Consolas" panose="020B0609020204030204" pitchFamily="49" charset="0"/>
              </a:rPr>
              <a:t>    string name;</a:t>
            </a:r>
          </a:p>
          <a:p>
            <a:pPr marL="0" indent="0">
              <a:spcBef>
                <a:spcPts val="0"/>
              </a:spcBef>
              <a:buNone/>
            </a:pPr>
            <a:r>
              <a:rPr lang="en-US" dirty="0">
                <a:latin typeface="Consolas" panose="020B0609020204030204" pitchFamily="49" charset="0"/>
              </a:rPr>
              <a:t>    getline(input, name, ':');</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string address;</a:t>
            </a:r>
          </a:p>
          <a:p>
            <a:pPr marL="0" indent="0">
              <a:spcBef>
                <a:spcPts val="0"/>
              </a:spcBef>
              <a:buNone/>
            </a:pPr>
            <a:r>
              <a:rPr lang="en-US" dirty="0">
                <a:latin typeface="Consolas" panose="020B0609020204030204" pitchFamily="49" charset="0"/>
              </a:rPr>
              <a:t>    getline(input, address, ':');</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string phone;</a:t>
            </a:r>
          </a:p>
          <a:p>
            <a:pPr marL="0" indent="0">
              <a:spcBef>
                <a:spcPts val="0"/>
              </a:spcBef>
              <a:buNone/>
            </a:pPr>
            <a:r>
              <a:rPr lang="en-US" dirty="0">
                <a:latin typeface="Consolas" panose="020B0609020204030204" pitchFamily="49" charset="0"/>
              </a:rPr>
              <a:t>    getline(input, phone, '\n');</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cout &lt;&lt; left &lt;&lt; setw(20) &lt;&lt; name &lt;&lt;</a:t>
            </a:r>
          </a:p>
          <a:p>
            <a:pPr marL="0" indent="0">
              <a:spcBef>
                <a:spcPts val="0"/>
              </a:spcBef>
              <a:buNone/>
            </a:pPr>
            <a:r>
              <a:rPr lang="en-US" dirty="0">
                <a:latin typeface="Consolas" panose="020B0609020204030204" pitchFamily="49" charset="0"/>
              </a:rPr>
              <a:t>        setw(35) &lt;&lt; address &lt;&lt;</a:t>
            </a:r>
          </a:p>
          <a:p>
            <a:pPr marL="0" indent="0">
              <a:spcBef>
                <a:spcPts val="0"/>
              </a:spcBef>
              <a:buNone/>
            </a:pPr>
            <a:r>
              <a:rPr lang="en-US" dirty="0">
                <a:latin typeface="Consolas" panose="020B0609020204030204" pitchFamily="49" charset="0"/>
              </a:rPr>
              <a:t>        setw(20) &lt;&lt; phone &lt;&lt; endl;</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740380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80BE5-6995-0BD5-58B6-42C649B3D0F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data input with</a:t>
            </a:r>
            <a:br>
              <a:rPr lang="en-US" dirty="0"/>
            </a:br>
            <a:r>
              <a:rPr lang="en-US" cap="none" dirty="0" err="1">
                <a:latin typeface="Consolas" panose="020B0609020204030204" pitchFamily="49" charset="0"/>
              </a:rPr>
              <a:t>istringstream</a:t>
            </a:r>
            <a:endParaRPr lang="en-US" dirty="0"/>
          </a:p>
        </p:txBody>
      </p:sp>
      <p:sp>
        <p:nvSpPr>
          <p:cNvPr id="3" name="Content Placeholder 2">
            <a:extLst>
              <a:ext uri="{FF2B5EF4-FFF2-40B4-BE49-F238E27FC236}">
                <a16:creationId xmlns:a16="http://schemas.microsoft.com/office/drawing/2014/main" id="{18969CD3-01E7-3A2D-C2B0-0A7004644563}"/>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416</a:t>
            </a:r>
            <a:r>
              <a:rPr lang="en-US" dirty="0">
                <a:solidFill>
                  <a:srgbClr val="FF0000"/>
                </a:solidFill>
                <a:latin typeface="Consolas" panose="020B0609020204030204" pitchFamily="49" charset="0"/>
              </a:rPr>
              <a:t>:</a:t>
            </a:r>
            <a:r>
              <a:rPr lang="en-US" dirty="0">
                <a:latin typeface="Consolas" panose="020B0609020204030204" pitchFamily="49" charset="0"/>
              </a:rPr>
              <a:t>July 8</a:t>
            </a:r>
            <a:r>
              <a:rPr lang="en-US" dirty="0">
                <a:solidFill>
                  <a:srgbClr val="FF0000"/>
                </a:solidFill>
                <a:latin typeface="Consolas" panose="020B0609020204030204" pitchFamily="49" charset="0"/>
              </a:rPr>
              <a:t>:</a:t>
            </a:r>
            <a:r>
              <a:rPr lang="en-US" dirty="0">
                <a:latin typeface="Consolas" panose="020B0609020204030204" pitchFamily="49" charset="0"/>
              </a:rPr>
              <a:t>Gas Company</a:t>
            </a:r>
            <a:r>
              <a:rPr lang="en-US" dirty="0">
                <a:solidFill>
                  <a:srgbClr val="FF0000"/>
                </a:solidFill>
                <a:latin typeface="Consolas" panose="020B0609020204030204" pitchFamily="49" charset="0"/>
              </a:rPr>
              <a:t>:</a:t>
            </a:r>
            <a:r>
              <a:rPr lang="en-US" dirty="0">
                <a:latin typeface="Consolas" panose="020B0609020204030204" pitchFamily="49" charset="0"/>
              </a:rPr>
              <a:t>15.85</a:t>
            </a:r>
          </a:p>
          <a:p>
            <a:pPr marL="0" indent="0">
              <a:spcBef>
                <a:spcPts val="0"/>
              </a:spcBef>
              <a:buNone/>
            </a:pPr>
            <a:r>
              <a:rPr lang="en-US" dirty="0">
                <a:latin typeface="Consolas" panose="020B0609020204030204" pitchFamily="49" charset="0"/>
              </a:rPr>
              <a:t>417</a:t>
            </a:r>
            <a:r>
              <a:rPr lang="en-US" dirty="0">
                <a:solidFill>
                  <a:srgbClr val="FF0000"/>
                </a:solidFill>
                <a:latin typeface="Consolas" panose="020B0609020204030204" pitchFamily="49" charset="0"/>
              </a:rPr>
              <a:t>:</a:t>
            </a:r>
            <a:r>
              <a:rPr lang="en-US" dirty="0">
                <a:latin typeface="Consolas" panose="020B0609020204030204" pitchFamily="49" charset="0"/>
              </a:rPr>
              <a:t>7/9</a:t>
            </a:r>
            <a:r>
              <a:rPr lang="en-US" dirty="0">
                <a:solidFill>
                  <a:srgbClr val="FF0000"/>
                </a:solidFill>
                <a:latin typeface="Consolas" panose="020B0609020204030204" pitchFamily="49" charset="0"/>
              </a:rPr>
              <a:t>:</a:t>
            </a:r>
            <a:r>
              <a:rPr lang="en-US" dirty="0">
                <a:latin typeface="Consolas" panose="020B0609020204030204" pitchFamily="49" charset="0"/>
              </a:rPr>
              <a:t>Auto Store</a:t>
            </a:r>
            <a:r>
              <a:rPr lang="en-US" dirty="0">
                <a:solidFill>
                  <a:srgbClr val="FF0000"/>
                </a:solidFill>
                <a:latin typeface="Consolas" panose="020B0609020204030204" pitchFamily="49" charset="0"/>
              </a:rPr>
              <a:t>:</a:t>
            </a:r>
            <a:r>
              <a:rPr lang="en-US" dirty="0">
                <a:latin typeface="Consolas" panose="020B0609020204030204" pitchFamily="49" charset="0"/>
              </a:rPr>
              <a:t>19.95</a:t>
            </a:r>
          </a:p>
          <a:p>
            <a:pPr marL="0" indent="0">
              <a:spcBef>
                <a:spcPts val="0"/>
              </a:spcBef>
              <a:buNone/>
            </a:pPr>
            <a:r>
              <a:rPr lang="en-US" dirty="0">
                <a:latin typeface="Consolas" panose="020B0609020204030204" pitchFamily="49" charset="0"/>
              </a:rPr>
              <a:t>418</a:t>
            </a:r>
            <a:r>
              <a:rPr lang="en-US" dirty="0">
                <a:solidFill>
                  <a:srgbClr val="FF0000"/>
                </a:solidFill>
                <a:latin typeface="Consolas" panose="020B0609020204030204" pitchFamily="49" charset="0"/>
              </a:rPr>
              <a:t>:</a:t>
            </a:r>
            <a:r>
              <a:rPr lang="en-US" dirty="0">
                <a:latin typeface="Consolas" panose="020B0609020204030204" pitchFamily="49" charset="0"/>
              </a:rPr>
              <a:t>7/10</a:t>
            </a:r>
            <a:r>
              <a:rPr lang="en-US" dirty="0">
                <a:solidFill>
                  <a:srgbClr val="FF0000"/>
                </a:solidFill>
                <a:latin typeface="Consolas" panose="020B0609020204030204" pitchFamily="49" charset="0"/>
              </a:rPr>
              <a:t>:</a:t>
            </a:r>
            <a:r>
              <a:rPr lang="en-US" dirty="0">
                <a:latin typeface="Consolas" panose="020B0609020204030204" pitchFamily="49" charset="0"/>
              </a:rPr>
              <a:t>Grocery Store</a:t>
            </a:r>
            <a:r>
              <a:rPr lang="en-US" dirty="0">
                <a:solidFill>
                  <a:srgbClr val="FF0000"/>
                </a:solidFill>
                <a:latin typeface="Consolas" panose="020B0609020204030204" pitchFamily="49" charset="0"/>
              </a:rPr>
              <a:t>:</a:t>
            </a:r>
            <a:r>
              <a:rPr lang="en-US" dirty="0">
                <a:latin typeface="Consolas" panose="020B0609020204030204" pitchFamily="49" charset="0"/>
              </a:rPr>
              <a:t>47.50</a:t>
            </a:r>
          </a:p>
          <a:p>
            <a:pPr marL="0" indent="0">
              <a:spcBef>
                <a:spcPts val="0"/>
              </a:spcBef>
              <a:buNone/>
            </a:pPr>
            <a:r>
              <a:rPr lang="en-US" dirty="0">
                <a:latin typeface="Consolas" panose="020B0609020204030204" pitchFamily="49" charset="0"/>
              </a:rPr>
              <a:t>419</a:t>
            </a:r>
            <a:r>
              <a:rPr lang="en-US" dirty="0">
                <a:solidFill>
                  <a:srgbClr val="FF0000"/>
                </a:solidFill>
                <a:latin typeface="Consolas" panose="020B0609020204030204" pitchFamily="49" charset="0"/>
              </a:rPr>
              <a:t>:</a:t>
            </a:r>
            <a:r>
              <a:rPr lang="en-US" dirty="0">
                <a:latin typeface="Consolas" panose="020B0609020204030204" pitchFamily="49" charset="0"/>
              </a:rPr>
              <a:t>Dec 5</a:t>
            </a:r>
            <a:r>
              <a:rPr lang="en-US" dirty="0">
                <a:solidFill>
                  <a:srgbClr val="FF0000"/>
                </a:solidFill>
                <a:latin typeface="Consolas" panose="020B0609020204030204" pitchFamily="49" charset="0"/>
              </a:rPr>
              <a:t>:</a:t>
            </a:r>
            <a:r>
              <a:rPr lang="en-US" dirty="0">
                <a:latin typeface="Consolas" panose="020B0609020204030204" pitchFamily="49" charset="0"/>
              </a:rPr>
              <a:t>Hardware Store</a:t>
            </a:r>
            <a:r>
              <a:rPr lang="en-US" dirty="0">
                <a:solidFill>
                  <a:srgbClr val="FF0000"/>
                </a:solidFill>
                <a:latin typeface="Consolas" panose="020B0609020204030204" pitchFamily="49" charset="0"/>
              </a:rPr>
              <a:t>:</a:t>
            </a:r>
            <a:r>
              <a:rPr lang="en-US" dirty="0">
                <a:latin typeface="Consolas" panose="020B0609020204030204" pitchFamily="49" charset="0"/>
              </a:rPr>
              <a:t>47.89</a:t>
            </a:r>
          </a:p>
          <a:p>
            <a:pPr marL="0" indent="0">
              <a:spcBef>
                <a:spcPts val="0"/>
              </a:spcBef>
              <a:buNone/>
            </a:pPr>
            <a:r>
              <a:rPr lang="en-US" dirty="0">
                <a:latin typeface="Consolas" panose="020B0609020204030204" pitchFamily="49" charset="0"/>
              </a:rPr>
              <a:t>Deposit</a:t>
            </a:r>
            <a:r>
              <a:rPr lang="en-US" dirty="0">
                <a:solidFill>
                  <a:srgbClr val="FF0000"/>
                </a:solidFill>
                <a:latin typeface="Consolas" panose="020B0609020204030204" pitchFamily="49" charset="0"/>
              </a:rPr>
              <a:t>:</a:t>
            </a:r>
            <a:r>
              <a:rPr lang="en-US" dirty="0">
                <a:latin typeface="Consolas" panose="020B0609020204030204" pitchFamily="49" charset="0"/>
              </a:rPr>
              <a:t>8/19/2006</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150.00</a:t>
            </a:r>
          </a:p>
        </p:txBody>
      </p:sp>
    </p:spTree>
    <p:extLst>
      <p:ext uri="{BB962C8B-B14F-4D97-AF65-F5344CB8AC3E}">
        <p14:creationId xmlns:p14="http://schemas.microsoft.com/office/powerpoint/2010/main" val="1591006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PRESENTER_DUMMYTAG" val="&lt;DummyForForceWrite&gt;&lt;/DummyForForceWrite&gt;"/>
  <p:tag name="HTML_SHAPEINFO" val="&lt;ThreeDShapeInfo&gt;&lt;uuid val=&quot;{3919B4D2-E0B6-4745-A521-2FD6579C671A}&quot;/&gt;&lt;isInvalidForFieldText val=&quot;0&quot;/&gt;&lt;Image&gt;&lt;filename val=&quot;C:\Users\delroy\AppData\Local\Temp\CP209728546265Session\CPTrustFolder209728546281\PPTImport2097212461968\data\asimages\{3919B4D2-E0B6-4745-A521-2FD6579C671A}_1.png&quot;/&gt;&lt;left val=&quot;167&quot;/&gt;&lt;top val=&quot;249&quot;/&gt;&lt;width val=&quot;945&quot;/&gt;&lt;height val=&quot;174&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4&quot;/&gt;&lt;/TableIndex&gt;&lt;/ShapeTextInfo&gt;"/>
  <p:tag name="PRESENTER_DUMMYTAG" val="&lt;DummyForForceWrite&gt;&lt;/DummyForForceWrite&gt;"/>
  <p:tag name="HTML_SHAPEINFO" val="&lt;ThreeDShapeInfo&gt;&lt;uuid val=&quot;{F5C693D4-AB28-4D4A-981D-5BD4B720CBDF}&quot;/&gt;&lt;isInvalidForFieldText val=&quot;0&quot;/&gt;&lt;Image&gt;&lt;filename val=&quot;C:\Users\delroy\AppData\Local\Temp\CP209728546265Session\CPTrustFolder209728546281\PPTImport2097212461968\data\asimages\{F5C693D4-AB28-4D4A-981D-5BD4B720CBDF}_1.png&quot;/&gt;&lt;left val=&quot;282&quot;/&gt;&lt;top val=&quot;452&quot;/&gt;&lt;width val=&quot;715&quot;/&gt;&lt;height val=&quot;13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94A80CA7-7A8F-4E2B-9A86-2C5AB3E250C6}&quot;/&gt;&lt;isInvalidForFieldText val=&quot;0&quot;/&gt;&lt;Image&gt;&lt;filename val=&quot;C:\Users\delroy\AppData\Local\Temp\CP209728546265Session\CPTrustFolder209728546281\PPTImport2097212461968\data\asimages\{94A80CA7-7A8F-4E2B-9A86-2C5AB3E250C6}_1.png&quot;/&gt;&lt;left val=&quot;167&quot;/&gt;&lt;top val=&quot;647&quot;/&gt;&lt;width val=&quot;159&quot;/&gt;&lt;height val=&quot;3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0A4BA34-AA25-447A-962C-3E5E56F41FB5}&quot;/&gt;&lt;isInvalidForFieldText val=&quot;0&quot;/&gt;&lt;Image&gt;&lt;filename val=&quot;C:\Users\delroy\AppData\Local\Temp\CP209728546265Session\CPTrustFolder209728546281\PPTImport2097212461968\data\asimages\{90A4BA34-AA25-447A-962C-3E5E56F41FB5}_2.png&quot;/&gt;&lt;left val=&quot;165&quot;/&gt;&lt;top val=&quot;242&quot;/&gt;&lt;width val=&quot;449&quot;/&gt;&lt;height val=&quot;8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4&quot;/&gt;&lt;/TableIndex&gt;&lt;/ShapeTextInfo&gt;"/>
  <p:tag name="HTML_SHAPEINFO" val="&lt;ThreeDShapeInfo&gt;&lt;uuid val=&quot;{55FE2CBB-F65B-4492-9BA0-405FE6E99540}&quot;/&gt;&lt;isInvalidForFieldText val=&quot;0&quot;/&gt;&lt;Image&gt;&lt;filename val=&quot;C:\Users\delroy\AppData\Local\Temp\CP209728546265Session\CPTrustFolder209728546281\PPTImport2097212461968\data\asimages\{55FE2CBB-F65B-4492-9BA0-405FE6E99540}_2.png&quot;/&gt;&lt;left val=&quot;664&quot;/&gt;&lt;top val=&quot;242&quot;/&gt;&lt;width val=&quot;449&quot;/&gt;&lt;height val=&quot;8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4&quot;/&gt;&lt;/TableIndex&gt;&lt;/ShapeTextInfo&gt;"/>
  <p:tag name="HTML_SHAPEINFO" val="&lt;ThreeDShapeInfo&gt;&lt;uuid val=&quot;{6EAA8CC6-92DF-4B8B-A111-A5726A177456}&quot;/&gt;&lt;isInvalidForFieldText val=&quot;0&quot;/&gt;&lt;Image&gt;&lt;filename val=&quot;C:\Users\delroy\AppData\Local\Temp\CP209728546265Session\CPTrustFolder209728546281\PPTImport2097212461968\data\asimages\{6EAA8CC6-92DF-4B8B-A111-A5726A177456}_2.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HTML_SHAPEINFO" val="&lt;ThreeDShapeInfo&gt;&lt;uuid val=&quot;{D06A10C5-A61E-42F4-B532-28244684F74E}&quot;/&gt;&lt;isInvalidForFieldText val=&quot;0&quot;/&gt;&lt;Image&gt;&lt;filename val=&quot;C:\Users\delroy\AppData\Local\Temp\CP209728546265Session\CPTrustFolder209728546281\PPTImport2097212461968\data\asimages\{D06A10C5-A61E-42F4-B532-28244684F74E}_3.png&quot;/&gt;&lt;left val=&quot;233&quot;/&gt;&lt;top val=&quot;100&quot;/&gt;&lt;width val=&quot;813&quot;/&gt;&lt;height val=&quot;126&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73&quot;/&gt;&lt;lineCharCount val=&quot;22&quot;/&gt;&lt;lineCharCount val=&quot;68&quot;/&gt;&lt;lineCharCount val=&quot;8&quot;/&gt;&lt;lineCharCount val=&quot;7&quot;/&gt;&lt;lineCharCount val=&quot;52&quot;/&gt;&lt;/TableIndex&gt;&lt;/ShapeTextInfo&gt;"/>
  <p:tag name="HTML_SHAPEINFO" val="&lt;ThreeDShapeInfo&gt;&lt;uuid val=&quot;{28F4D702-DEF6-4AAD-B0FE-A2EC7431F5EA}&quot;/&gt;&lt;isInvalidForFieldText val=&quot;0&quot;/&gt;&lt;Image&gt;&lt;filename val=&quot;C:\Users\delroy\AppData\Local\Temp\CP209728546265Session\CPTrustFolder209728546281\PPTImport2097212461968\data\asimages\{28F4D702-DEF6-4AAD-B0FE-A2EC7431F5EA}_3.png&quot;/&gt;&lt;left val=&quot;229&quot;/&gt;&lt;top val=&quot;273&quot;/&gt;&lt;width val=&quot;817&quot;/&gt;&lt;height val=&quot;329&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HTML_SHAPEINFO" val="&lt;ThreeDShapeInfo&gt;&lt;uuid val=&quot;{EA2AD549-C69A-4ACD-A3DF-8AC9F70572C8}&quot;/&gt;&lt;isInvalidForFieldText val=&quot;0&quot;/&gt;&lt;Image&gt;&lt;filename val=&quot;C:\Users\delroy\AppData\Local\Temp\CP209728546265Session\CPTrustFolder209728546281\PPTImport2097212461968\data\asimages\{EA2AD549-C69A-4ACD-A3DF-8AC9F70572C8}_4.png&quot;/&gt;&lt;left val=&quot;165&quot;/&gt;&lt;top val=&quot;242&quot;/&gt;&lt;width val=&quot;449&quot;/&gt;&lt;height val=&quot;85&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12&quot;/&gt;&lt;lineCharCount val=&quot;11&quot;/&gt;&lt;lineCharCount val=&quot;11&quot;/&gt;&lt;lineCharCount val=&quot;1&quot;/&gt;&lt;lineCharCount val=&quot;10&quot;/&gt;&lt;/TableIndex&gt;&lt;/ShapeTextInfo&gt;"/>
  <p:tag name="HTML_SHAPEINFO" val="&lt;ThreeDShapeInfo&gt;&lt;uuid val=&quot;{80A9D23D-A12A-489F-8054-7701A8A9A385}&quot;/&gt;&lt;isInvalidForFieldText val=&quot;0&quot;/&gt;&lt;Image&gt;&lt;filename val=&quot;C:\Users\delroy\AppData\Local\Temp\CP209728546265Session\CPTrustFolder209728546281\PPTImport2097212461968\data\asimages\{80A9D23D-A12A-489F-8054-7701A8A9A385}_4.png&quot;/&gt;&lt;left val=&quot;240&quot;/&gt;&lt;top val=&quot;330&quot;/&gt;&lt;width val=&quot;296&quot;/&gt;&lt;height val=&quot;276&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0&quot;/&gt;&lt;lineCharCount val=&quot;14&quot;/&gt;&lt;lineCharCount val=&quot;13&quot;/&gt;&lt;/TableIndex&gt;&lt;/ShapeTextInfo&gt;"/>
  <p:tag name="HTML_SHAPEINFO" val="&lt;ThreeDShapeInfo&gt;&lt;uuid val=&quot;{C1B34C53-C62C-45BC-9BEC-306F7BB2F2C5}&quot;/&gt;&lt;isInvalidForFieldText val=&quot;0&quot;/&gt;&lt;Image&gt;&lt;filename val=&quot;C:\Users\delroy\AppData\Local\Temp\CP209728546265Session\CPTrustFolder209728546281\PPTImport2097212461968\data\asimages\{C1B34C53-C62C-45BC-9BEC-306F7BB2F2C5}_4.png&quot;/&gt;&lt;left val=&quot;739&quot;/&gt;&lt;top val=&quot;330&quot;/&gt;&lt;width val=&quot;295&quot;/&gt;&lt;height val=&quot;27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2DE01E88-C7E4-4999-B18D-3858CF789268}&quot;/&gt;&lt;isInvalidForFieldText val=&quot;0&quot;/&gt;&lt;Image&gt;&lt;filename val=&quot;C:\Users\delroy\AppData\Local\Temp\CP209728546265Session\CPTrustFolder209728546281\PPTImport2097212461968\data\asimages\{2DE01E88-C7E4-4999-B18D-3858CF789268}_4.png&quot;/&gt;&lt;left val=&quot;664&quot;/&gt;&lt;top val=&quot;242&quot;/&gt;&lt;width val=&quot;449&quot;/&gt;&lt;height val=&quot;8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323152AB-8960-43C8-8247-3E87479FFC12}&quot;/&gt;&lt;isInvalidForFieldText val=&quot;0&quot;/&gt;&lt;Image&gt;&lt;filename val=&quot;C:\Users\delroy\AppData\Local\Temp\CP209728546265Session\CPTrustFolder209728546281\PPTImport2097212461968\data\asimages\{323152AB-8960-43C8-8247-3E87479FFC12}_4.png&quot;/&gt;&lt;left val=&quot;233&quot;/&gt;&lt;top val=&quot;100&quot;/&gt;&lt;width val=&quot;813&quot;/&gt;&lt;height val=&quot;12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D3870BB5-B50B-4A5D-A096-D4BF1D75CF6C}&quot;/&gt;&lt;isInvalidForFieldText val=&quot;0&quot;/&gt;&lt;Image&gt;&lt;filename val=&quot;C:\Users\delroy\AppData\Local\Temp\CP209728546265Session\CPTrustFolder209728546281\PPTImport2097212461968\data\asimages\{D3870BB5-B50B-4A5D-A096-D4BF1D75CF6C}_5.png&quot;/&gt;&lt;left val=&quot;233&quot;/&gt;&lt;top val=&quot;100&quot;/&gt;&lt;width val=&quot;813&quot;/&gt;&lt;height val=&quot;126&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3&quot;/&gt;&lt;lineCharCount val=&quot;24&quot;/&gt;&lt;lineCharCount val=&quot;15&quot;/&gt;&lt;lineCharCount val=&quot;15&quot;/&gt;&lt;lineCharCount val=&quot;1&quot;/&gt;&lt;lineCharCount val=&quot;9&quot;/&gt;&lt;lineCharCount val=&quot;9&quot;/&gt;&lt;lineCharCount val=&quot;29&quot;/&gt;&lt;lineCharCount val=&quot;28&quot;/&gt;&lt;/TableIndex&gt;&lt;/ShapeTextInfo&gt;"/>
  <p:tag name="HTML_SHAPEINFO" val="&lt;ThreeDShapeInfo&gt;&lt;uuid val=&quot;{A84733D8-DB51-46DC-8A6E-EC907A776D2F}&quot;/&gt;&lt;isInvalidForFieldText val=&quot;0&quot;/&gt;&lt;Image&gt;&lt;filename val=&quot;C:\Users\delroy\AppData\Local\Temp\CP209728546265Session\CPTrustFolder209728546281\PPTImport2097212461968\data\asimages\{A84733D8-DB51-46DC-8A6E-EC907A776D2F}_5.png&quot;/&gt;&lt;left val=&quot;160&quot;/&gt;&lt;top val=&quot;273&quot;/&gt;&lt;width val=&quot;454&quot;/&gt;&lt;height val=&quot;329&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0&quot;/&gt;&lt;lineCharCount val=&quot;23&quot;/&gt;&lt;lineCharCount val=&quot;23&quot;/&gt;&lt;lineCharCount val=&quot;1&quot;/&gt;&lt;lineCharCount val=&quot;17&quot;/&gt;&lt;lineCharCount val=&quot;29&quot;/&gt;&lt;lineCharCount val=&quot;1&quot;/&gt;&lt;lineCharCount val=&quot;20&quot;/&gt;&lt;lineCharCount val=&quot;28&quot;/&gt;&lt;/TableIndex&gt;&lt;/ShapeTextInfo&gt;"/>
  <p:tag name="HTML_SHAPEINFO" val="&lt;ThreeDShapeInfo&gt;&lt;uuid val=&quot;{A1F6481D-F151-4B37-94B5-79326F47CF29}&quot;/&gt;&lt;isInvalidForFieldText val=&quot;0&quot;/&gt;&lt;Image&gt;&lt;filename val=&quot;C:\Users\delroy\AppData\Local\Temp\CP209728546265Session\CPTrustFolder209728546281\PPTImport2097212461968\data\asimages\{A1F6481D-F151-4B37-94B5-79326F47CF29}_5.png&quot;/&gt;&lt;left val=&quot;659&quot;/&gt;&lt;top val=&quot;273&quot;/&gt;&lt;width val=&quot;454&quot;/&gt;&lt;height val=&quot;329&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4B5397CB-36BD-47DD-A0A3-CCC0DF7E5CBE}&quot;/&gt;&lt;isInvalidForFieldText val=&quot;0&quot;/&gt;&lt;Image&gt;&lt;filename val=&quot;C:\Users\delroy\AppData\Local\Temp\CP209728546265Session\CPTrustFolder209728546281\PPTImport2097212461968\data\asimages\{4B5397CB-36BD-47DD-A0A3-CCC0DF7E5CBE}_6.png&quot;/&gt;&lt;left val=&quot;233&quot;/&gt;&lt;top val=&quot;100&quot;/&gt;&lt;width val=&quot;813&quot;/&gt;&lt;height val=&quot;126&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19&quot;/&gt;&lt;lineCharCount val=&quot;20&quot;/&gt;&lt;lineCharCount val=&quot;22&quot;/&gt;&lt;lineCharCount val=&quot;22&quot;/&gt;&lt;lineCharCount val=&quot;8&quot;/&gt;&lt;lineCharCount val=&quot;11&quot;/&gt;&lt;lineCharCount val=&quot;1&quot;/&gt;&lt;lineCharCount val=&quot;9&quot;/&gt;&lt;lineCharCount val=&quot;9&quot;/&gt;&lt;lineCharCount val=&quot;29&quot;/&gt;&lt;lineCharCount val=&quot;28&quot;/&gt;&lt;/TableIndex&gt;&lt;/ShapeTextInfo&gt;"/>
  <p:tag name="HTML_SHAPEINFO" val="&lt;ThreeDShapeInfo&gt;&lt;uuid val=&quot;{96C921BE-3C78-4FB5-834A-DCE7482DA811}&quot;/&gt;&lt;isInvalidForFieldText val=&quot;0&quot;/&gt;&lt;Image&gt;&lt;filename val=&quot;C:\Users\delroy\AppData\Local\Temp\CP209728546265Session\CPTrustFolder209728546281\PPTImport2097212461968\data\asimages\{96C921BE-3C78-4FB5-834A-DCE7482DA811}_6.png&quot;/&gt;&lt;left val=&quot;160&quot;/&gt;&lt;top val=&quot;270&quot;/&gt;&lt;width val=&quot;454&quot;/&gt;&lt;height val=&quot;332&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17&quot;/&gt;&lt;lineCharCount val=&quot;17&quot;/&gt;&lt;lineCharCount val=&quot;1&quot;/&gt;&lt;lineCharCount val=&quot;9&quot;/&gt;&lt;lineCharCount val=&quot;21&quot;/&gt;&lt;lineCharCount val=&quot;31&quot;/&gt;&lt;lineCharCount val=&quot;1&quot;/&gt;&lt;lineCharCount val=&quot;12&quot;/&gt;&lt;lineCharCount val=&quot;21&quot;/&gt;&lt;lineCharCount val=&quot;30&quot;/&gt;&lt;/TableIndex&gt;&lt;/ShapeTextInfo&gt;"/>
  <p:tag name="HTML_SHAPEINFO" val="&lt;ThreeDShapeInfo&gt;&lt;uuid val=&quot;{D9D08921-C72E-4F49-A6A0-940FCFE49DB0}&quot;/&gt;&lt;isInvalidForFieldText val=&quot;0&quot;/&gt;&lt;Image&gt;&lt;filename val=&quot;C:\Users\delroy\AppData\Local\Temp\CP209728546265Session\CPTrustFolder209728546281\PPTImport2097212461968\data\asimages\{D9D08921-C72E-4F49-A6A0-940FCFE49DB0}_6.png&quot;/&gt;&lt;left val=&quot;659&quot;/&gt;&lt;top val=&quot;273&quot;/&gt;&lt;width val=&quot;454&quot;/&gt;&lt;height val=&quot;329&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4&quot;/&gt;&lt;/TableIndex&gt;&lt;/ShapeTextInfo&gt;"/>
  <p:tag name="HTML_SHAPEINFO" val="&lt;ThreeDShapeInfo&gt;&lt;uuid val=&quot;{13522753-AB10-4B4D-AD2B-A19686CF70EF}&quot;/&gt;&lt;isInvalidForFieldText val=&quot;0&quot;/&gt;&lt;Image&gt;&lt;filename val=&quot;C:\Users\delroy\AppData\Local\Temp\CP209728546265Session\CPTrustFolder209728546281\PPTImport2097212461968\data\asimages\{13522753-AB10-4B4D-AD2B-A19686CF70EF}_7.png&quot;/&gt;&lt;left val=&quot;233&quot;/&gt;&lt;top val=&quot;100&quot;/&gt;&lt;width val=&quot;813&quot;/&gt;&lt;height val=&quot;126&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55&quot;/&gt;&lt;lineCharCount val=&quot;52&quot;/&gt;&lt;lineCharCount val=&quot;1&quot;/&gt;&lt;lineCharCount val=&quot;45&quot;/&gt;&lt;lineCharCount val=&quot;20&quot;/&gt;&lt;lineCharCount val=&quot;35&quot;/&gt;&lt;/TableIndex&gt;&lt;/ShapeTextInfo&gt;"/>
  <p:tag name="HTML_SHAPEINFO" val="&lt;ThreeDShapeInfo&gt;&lt;uuid val=&quot;{3795A354-DB45-4A90-959D-7EAB70A4DCA9}&quot;/&gt;&lt;isInvalidForFieldText val=&quot;0&quot;/&gt;&lt;Image&gt;&lt;filename val=&quot;C:\Users\delroy\AppData\Local\Temp\CP209728546265Session\CPTrustFolder209728546281\PPTImport2097212461968\data\asimages\{3795A354-DB45-4A90-959D-7EAB70A4DCA9}_7.png&quot;/&gt;&lt;left val=&quot;228&quot;/&gt;&lt;top val=&quot;273&quot;/&gt;&lt;width val=&quot;818&quot;/&gt;&lt;height val=&quot;329&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4&quot;/&gt;&lt;/TableIndex&gt;&lt;/ShapeTextInfo&gt;"/>
  <p:tag name="HTML_SHAPEINFO" val="&lt;ThreeDShapeInfo&gt;&lt;uuid val=&quot;{3D706F38-F12A-4EBE-B2C2-C4CD931D1E7F}&quot;/&gt;&lt;isInvalidForFieldText val=&quot;0&quot;/&gt;&lt;Image&gt;&lt;filename val=&quot;C:\Users\delroy\AppData\Local\Temp\CP209728546265Session\CPTrustFolder209728546281\PPTImport2097212461968\data\asimages\{3D706F38-F12A-4EBE-B2C2-C4CD931D1E7F}_8.png&quot;/&gt;&lt;left val=&quot;233&quot;/&gt;&lt;top val=&quot;100&quot;/&gt;&lt;width val=&quot;813&quot;/&gt;&lt;height val=&quot;126&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9&quot;/&gt;&lt;lineCharCount val=&quot;2&quot;/&gt;&lt;lineCharCount val=&quot;18&quot;/&gt;&lt;lineCharCount val=&quot;23&quot;/&gt;&lt;lineCharCount val=&quot;1&quot;/&gt;&lt;lineCharCount val=&quot;46&quot;/&gt;&lt;lineCharCount val=&quot;18&quot;/&gt;&lt;lineCharCount val=&quot;1&quot;/&gt;&lt;lineCharCount val=&quot;31&quot;/&gt;&lt;/TableIndex&gt;&lt;/ShapeTextInfo&gt;"/>
  <p:tag name="HTML_SHAPEINFO" val="&lt;ThreeDShapeInfo&gt;&lt;uuid val=&quot;{4D47CF10-27A1-4096-9554-1454E3ED1B96}&quot;/&gt;&lt;isInvalidForFieldText val=&quot;0&quot;/&gt;&lt;Image&gt;&lt;filename val=&quot;C:\Users\delroy\AppData\Local\Temp\CP209728546265Session\CPTrustFolder209728546281\PPTImport2097212461968\data\asimages\{4D47CF10-27A1-4096-9554-1454E3ED1B96}_8.png&quot;/&gt;&lt;left val=&quot;51&quot;/&gt;&lt;top val=&quot;268&quot;/&gt;&lt;width val=&quot;591&quot;/&gt;&lt;height val=&quot;334&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17&quot;/&gt;&lt;lineCharCount val=&quot;31&quot;/&gt;&lt;lineCharCount val=&quot;1&quot;/&gt;&lt;lineCharCount val=&quot;20&quot;/&gt;&lt;lineCharCount val=&quot;34&quot;/&gt;&lt;lineCharCount val=&quot;1&quot;/&gt;&lt;lineCharCount val=&quot;18&quot;/&gt;&lt;lineCharCount val=&quot;33&quot;/&gt;&lt;lineCharCount val=&quot;1&quot;/&gt;&lt;lineCharCount val=&quot;40&quot;/&gt;&lt;lineCharCount val=&quot;31&quot;/&gt;&lt;lineCharCount val=&quot;35&quot;/&gt;&lt;lineCharCount val=&quot;1&quot;/&gt;&lt;/TableIndex&gt;&lt;/ShapeTextInfo&gt;"/>
  <p:tag name="HTML_SHAPEINFO" val="&lt;ThreeDShapeInfo&gt;&lt;uuid val=&quot;{D4030EAA-288E-408D-88B8-521A786DDDDF}&quot;/&gt;&lt;isInvalidForFieldText val=&quot;0&quot;/&gt;&lt;Image&gt;&lt;filename val=&quot;C:\Users\delroy\AppData\Local\Temp\CP209728546265Session\CPTrustFolder209728546281\PPTImport2097212461968\data\asimages\{D4030EAA-288E-408D-88B8-521A786DDDDF}_8.png&quot;/&gt;&lt;left val=&quot;660&quot;/&gt;&lt;top val=&quot;268&quot;/&gt;&lt;width val=&quot;519&quot;/&gt;&lt;height val=&quot;334&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13&quot;/&gt;&lt;/TableIndex&gt;&lt;/ShapeTextInfo&gt;"/>
  <p:tag name="HTML_SHAPEINFO" val="&lt;ThreeDShapeInfo&gt;&lt;uuid val=&quot;{73A48E74-122D-446C-8DA6-6858C0F505F3}&quot;/&gt;&lt;isInvalidForFieldText val=&quot;0&quot;/&gt;&lt;Image&gt;&lt;filename val=&quot;C:\Users\delroy\AppData\Local\Temp\CP209728546265Session\CPTrustFolder209728546281\PPTImport2097212461968\data\asimages\{73A48E74-122D-446C-8DA6-6858C0F505F3}_9.png&quot;/&gt;&lt;left val=&quot;233&quot;/&gt;&lt;top val=&quot;100&quot;/&gt;&lt;width val=&quot;813&quot;/&gt;&lt;height val=&quot;126&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9&quot;/&gt;&lt;lineCharCount val=&quot;25&quot;/&gt;&lt;lineCharCount val=&quot;29&quot;/&gt;&lt;lineCharCount val=&quot;31&quot;/&gt;&lt;lineCharCount val=&quot;26&quot;/&gt;&lt;/TableIndex&gt;&lt;/ShapeTextInfo&gt;"/>
  <p:tag name="HTML_SHAPEINFO" val="&lt;ThreeDShapeInfo&gt;&lt;uuid val=&quot;{D8EF3D17-064E-49DF-96D1-F9B81D766C74}&quot;/&gt;&lt;isInvalidForFieldText val=&quot;0&quot;/&gt;&lt;Image&gt;&lt;filename val=&quot;C:\Users\delroy\AppData\Local\Temp\CP209728546265Session\CPTrustFolder209728546281\PPTImport2097212461968\data\asimages\{D8EF3D17-064E-49DF-96D1-F9B81D766C74}_9.png&quot;/&gt;&lt;left val=&quot;228&quot;/&gt;&lt;top val=&quot;273&quot;/&gt;&lt;width val=&quot;818&quot;/&gt;&lt;height val=&quot;329&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13&quot;/&gt;&lt;/TableIndex&gt;&lt;/ShapeTextInfo&gt;"/>
  <p:tag name="HTML_SHAPEINFO" val="&lt;ThreeDShapeInfo&gt;&lt;uuid val=&quot;{025718AF-3423-4A06-AF9D-C527319847D1}&quot;/&gt;&lt;isInvalidForFieldText val=&quot;0&quot;/&gt;&lt;Image&gt;&lt;filename val=&quot;C:\Users\delroy\AppData\Local\Temp\CP209728546265Session\CPTrustFolder209728546281\PPTImport2097212461968\data\asimages\{025718AF-3423-4A06-AF9D-C527319847D1}_10.png&quot;/&gt;&lt;left val=&quot;233&quot;/&gt;&lt;top val=&quot;100&quot;/&gt;&lt;width val=&quot;813&quot;/&gt;&lt;height val=&quot;126&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20&quot;/&gt;&lt;lineCharCount val=&quot;18&quot;/&gt;&lt;lineCharCount val=&quot;2&quot;/&gt;&lt;lineCharCount val=&quot;18&quot;/&gt;&lt;lineCharCount val=&quot;24&quot;/&gt;&lt;lineCharCount val=&quot;1&quot;/&gt;&lt;lineCharCount val=&quot;48&quot;/&gt;&lt;lineCharCount val=&quot;18&quot;/&gt;&lt;lineCharCount val=&quot;1&quot;/&gt;&lt;lineCharCount val=&quot;32&quot;/&gt;&lt;lineCharCount val=&quot;1&quot;/&gt;&lt;lineCharCount val=&quot;26&quot;/&gt;&lt;/TableIndex&gt;&lt;/ShapeTextInfo&gt;"/>
  <p:tag name="HTML_SHAPEINFO" val="&lt;ThreeDShapeInfo&gt;&lt;uuid val=&quot;{AE58A28B-8B8D-4390-B490-8EF892034643}&quot;/&gt;&lt;isInvalidForFieldText val=&quot;0&quot;/&gt;&lt;Image&gt;&lt;filename val=&quot;C:\Users\delroy\AppData\Local\Temp\CP209728546265Session\CPTrustFolder209728546281\PPTImport2097212461968\data\asimages\{AE58A28B-8B8D-4390-B490-8EF892034643}_10.png&quot;/&gt;&lt;left val=&quot;58&quot;/&gt;&lt;top val=&quot;274&quot;/&gt;&lt;width val=&quot;581&quot;/&gt;&lt;height val=&quot;328&quot;/&gt;&lt;hasText val=&quot;1&quot;/&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27&quot;/&gt;&lt;lineCharCount val=&quot;27&quot;/&gt;&lt;lineCharCount val=&quot;25&quot;/&gt;&lt;lineCharCount val=&quot;1&quot;/&gt;&lt;lineCharCount val=&quot;15&quot;/&gt;&lt;lineCharCount val=&quot;17&quot;/&gt;&lt;lineCharCount val=&quot;1&quot;/&gt;&lt;lineCharCount val=&quot;44&quot;/&gt;&lt;lineCharCount val=&quot;27&quot;/&gt;&lt;lineCharCount val=&quot;9&quot;/&gt;&lt;lineCharCount val=&quot;26&quot;/&gt;&lt;/TableIndex&gt;&lt;/ShapeTextInfo&gt;"/>
  <p:tag name="HTML_SHAPEINFO" val="&lt;ThreeDShapeInfo&gt;&lt;uuid val=&quot;{09CF4278-FC54-4254-AD39-FBC0876DD93E}&quot;/&gt;&lt;isInvalidForFieldText val=&quot;0&quot;/&gt;&lt;Image&gt;&lt;filename val=&quot;C:\Users\delroy\AppData\Local\Temp\CP209728546265Session\CPTrustFolder209728546281\PPTImport2097212461968\data\asimages\{09CF4278-FC54-4254-AD39-FBC0876DD93E}_10.png&quot;/&gt;&lt;left val=&quot;690&quot;/&gt;&lt;top val=&quot;274&quot;/&gt;&lt;width val=&quot;528&quot;/&gt;&lt;height val=&quot;328&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976</TotalTime>
  <Words>1535</Words>
  <Application>Microsoft Office PowerPoint</Application>
  <PresentationFormat>Widescreen</PresentationFormat>
  <Paragraphs>147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Consolas</vt:lpstr>
      <vt:lpstr>Gill Sans MT</vt:lpstr>
      <vt:lpstr>Parcel</vt:lpstr>
      <vt:lpstr>Bulletproof Code (2)</vt:lpstr>
      <vt:lpstr>String streams</vt:lpstr>
      <vt:lpstr>Data Conversions</vt:lpstr>
      <vt:lpstr>String Stream classes</vt:lpstr>
      <vt:lpstr>c-string conversions</vt:lpstr>
      <vt:lpstr>string conversions</vt:lpstr>
      <vt:lpstr>Rereading input with String streams</vt:lpstr>
      <vt:lpstr>Rereading input with String streams</vt:lpstr>
      <vt:lpstr>data input with istringstream</vt:lpstr>
      <vt:lpstr>data input with istringstream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Bulletproof (2)</dc:title>
  <dc:creator>Delroy Brinkerhoff</dc:creator>
  <cp:lastModifiedBy>delroy</cp:lastModifiedBy>
  <cp:revision>22</cp:revision>
  <dcterms:created xsi:type="dcterms:W3CDTF">2016-07-13T22:03:45Z</dcterms:created>
  <dcterms:modified xsi:type="dcterms:W3CDTF">2025-08-27T16:12:11Z</dcterms:modified>
</cp:coreProperties>
</file>