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6.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8.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9.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4" r:id="rId8"/>
    <p:sldId id="265"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283" autoAdjust="0"/>
  </p:normalViewPr>
  <p:slideViewPr>
    <p:cSldViewPr snapToGrid="0">
      <p:cViewPr varScale="1">
        <p:scale>
          <a:sx n="107" d="100"/>
          <a:sy n="107" d="100"/>
        </p:scale>
        <p:origin x="714" y="114"/>
      </p:cViewPr>
      <p:guideLst/>
    </p:cSldViewPr>
  </p:slideViewPr>
  <p:notesTextViewPr>
    <p:cViewPr>
      <p:scale>
        <a:sx n="1" d="1"/>
        <a:sy n="1" d="1"/>
      </p:scale>
      <p:origin x="0" y="-30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59D9FD-2E9B-4DA5-851D-0C17B39CF923}" type="datetimeFigureOut">
              <a:rPr lang="en-US" smtClean="0"/>
              <a:t>9/3/2025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A7A19-1475-4989-87F3-768F0309E7B8}" type="slidenum">
              <a:rPr lang="en-US" smtClean="0"/>
              <a:t>‹#›</a:t>
            </a:fld>
            <a:endParaRPr lang="en-US"/>
          </a:p>
        </p:txBody>
      </p:sp>
    </p:spTree>
    <p:extLst>
      <p:ext uri="{BB962C8B-B14F-4D97-AF65-F5344CB8AC3E}">
        <p14:creationId xmlns:p14="http://schemas.microsoft.com/office/powerpoint/2010/main" val="305731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regular expression, often called an RE, is a string of characters forming a metalanguage – a language used to describe another language – characterizing a specific pattern. Programs compare target strings, often user input, to regular expressions, accepting the target if it matches the expression’s pattern and rejecting it if it doesn’t.</a:t>
            </a:r>
          </a:p>
          <a:p>
            <a:r>
              <a:rPr lang="en-US" sz="1200" kern="1200" dirty="0">
                <a:solidFill>
                  <a:schemeClr val="tx1"/>
                </a:solidFill>
                <a:effectLst/>
                <a:latin typeface="+mn-lt"/>
                <a:ea typeface="+mn-ea"/>
                <a:cs typeface="+mn-cs"/>
              </a:rPr>
              <a:t>The video is understandably difficult to watch because regular expressions are not easily assimilated in a rapid overview. Nevertheless, some contextualizing detail is necessary to give meaning to the examples. The C++ regular expression system is quite flexible, able to process many types of data, but the text and video simplify the presentation by restricting the discussion </a:t>
            </a:r>
            <a:r>
              <a:rPr lang="en-US" sz="1200" kern="1200">
                <a:solidFill>
                  <a:schemeClr val="tx1"/>
                </a:solidFill>
                <a:effectLst/>
                <a:latin typeface="+mn-lt"/>
                <a:ea typeface="+mn-ea"/>
                <a:cs typeface="+mn-cs"/>
              </a:rPr>
              <a:t>to REs </a:t>
            </a:r>
            <a:r>
              <a:rPr lang="en-US" sz="1200" kern="1200" dirty="0">
                <a:solidFill>
                  <a:schemeClr val="tx1"/>
                </a:solidFill>
                <a:effectLst/>
                <a:latin typeface="+mn-lt"/>
                <a:ea typeface="+mn-ea"/>
                <a:cs typeface="+mn-cs"/>
              </a:rPr>
              <a:t>using string objects. For more information, please refer to the text.</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1</a:t>
            </a:fld>
            <a:endParaRPr lang="en-US"/>
          </a:p>
        </p:txBody>
      </p:sp>
    </p:spTree>
    <p:extLst>
      <p:ext uri="{BB962C8B-B14F-4D97-AF65-F5344CB8AC3E}">
        <p14:creationId xmlns:p14="http://schemas.microsoft.com/office/powerpoint/2010/main" val="334129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first field can be a check number or the word “deposit.” The vertical bar symbolizes the regular expression “or” operator separating the alternatives. The left-hand sub-expression accepts the word “deposit.” The square brackets form a set matching either an uppercase or lowercase D. The first pair of brackets in the right-hand sub-expression forms a range accepting a single digit from 1 to 9, while the second range also accepts a 0. The asterisk or star, operating on the second range, accepts zero or more digits.</a:t>
            </a:r>
          </a:p>
          <a:p>
            <a:r>
              <a:rPr lang="en-US" sz="1200" kern="1200" dirty="0">
                <a:solidFill>
                  <a:schemeClr val="tx1"/>
                </a:solidFill>
                <a:effectLst/>
                <a:latin typeface="+mn-lt"/>
                <a:ea typeface="+mn-ea"/>
                <a:cs typeface="+mn-cs"/>
              </a:rPr>
              <a:t>The middle sub-expressions operate as previously described: each accepts one or more characters but stops when it encounters a colon.</a:t>
            </a:r>
          </a:p>
          <a:p>
            <a:r>
              <a:rPr lang="en-US" sz="1200" kern="1200" dirty="0">
                <a:solidFill>
                  <a:schemeClr val="tx1"/>
                </a:solidFill>
                <a:effectLst/>
                <a:latin typeface="+mn-lt"/>
                <a:ea typeface="+mn-ea"/>
                <a:cs typeface="+mn-cs"/>
              </a:rPr>
              <a:t>The last sub-expression uses the \d meta-character to represent any digit. However, strings use the backslash as an escape character, requiring an additional backslash to escape the first. The star operator repeats the digit-string zero or more times. The red period is the decimal point in the amount field. The dot is an RE meta-character that matches all non-line-termination characters, so programmers must escape it. The sub-sub-expression at the end requires two digits. Therefore, a matching amount pattern consists of zero or more digits, a decimal point, and two digits. How would you change the expression to require at least one leading digit or to make the decimal point optional?</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10</a:t>
            </a:fld>
            <a:endParaRPr lang="en-US"/>
          </a:p>
        </p:txBody>
      </p:sp>
    </p:spTree>
    <p:extLst>
      <p:ext uri="{BB962C8B-B14F-4D97-AF65-F5344CB8AC3E}">
        <p14:creationId xmlns:p14="http://schemas.microsoft.com/office/powerpoint/2010/main" val="538958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Regular expressions consist of a rather arcane sequence of characters. Some, called </a:t>
            </a:r>
            <a:r>
              <a:rPr lang="en-US" sz="1200" i="1" kern="1200" dirty="0">
                <a:solidFill>
                  <a:schemeClr val="tx1"/>
                </a:solidFill>
                <a:effectLst/>
                <a:latin typeface="+mn-lt"/>
                <a:ea typeface="+mn-ea"/>
                <a:cs typeface="+mn-cs"/>
              </a:rPr>
              <a:t>atoms</a:t>
            </a:r>
            <a:r>
              <a:rPr lang="en-US" sz="1200" kern="1200" dirty="0">
                <a:solidFill>
                  <a:schemeClr val="tx1"/>
                </a:solidFill>
                <a:effectLst/>
                <a:latin typeface="+mn-lt"/>
                <a:ea typeface="+mn-ea"/>
                <a:cs typeface="+mn-cs"/>
              </a:rPr>
              <a:t>, represent characters that must appear in the input or target string — for example, the colons in each line of the Rolodex file. Fourteen characters have reserved meanings used to form complex patterns. To match the characters in a target string, expressions must escape the reserved characters to “hide” their reserved meaning. Subsequent examples illustrate some of the other symbols.</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2</a:t>
            </a:fld>
            <a:endParaRPr lang="en-US"/>
          </a:p>
        </p:txBody>
      </p:sp>
    </p:spTree>
    <p:extLst>
      <p:ext uri="{BB962C8B-B14F-4D97-AF65-F5344CB8AC3E}">
        <p14:creationId xmlns:p14="http://schemas.microsoft.com/office/powerpoint/2010/main" val="3630382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 provides programs with three functions, two with overloaded versions, for comparing target strings to RE. Some of the functions can save text that matches an RE in a matcher object; the version storing string objects is named “</a:t>
            </a:r>
            <a:r>
              <a:rPr lang="en-US" sz="1200" kern="1200" dirty="0" err="1">
                <a:solidFill>
                  <a:schemeClr val="tx1"/>
                </a:solidFill>
                <a:effectLst/>
                <a:latin typeface="+mn-lt"/>
                <a:ea typeface="+mn-ea"/>
                <a:cs typeface="+mn-cs"/>
              </a:rPr>
              <a:t>smatch</a:t>
            </a:r>
            <a:r>
              <a:rPr lang="en-US" sz="1200" kern="1200" dirty="0">
                <a:solidFill>
                  <a:schemeClr val="tx1"/>
                </a:solidFill>
                <a:effectLst/>
                <a:latin typeface="+mn-lt"/>
                <a:ea typeface="+mn-ea"/>
                <a:cs typeface="+mn-cs"/>
              </a:rPr>
              <a:t>.” The “regex” function translates or compiles a regular expression string into a software matching machine that compares the target string to the RE pattern. This video focuses on the “</a:t>
            </a:r>
            <a:r>
              <a:rPr lang="en-US" sz="1200" kern="1200" dirty="0" err="1">
                <a:solidFill>
                  <a:schemeClr val="tx1"/>
                </a:solidFill>
                <a:effectLst/>
                <a:latin typeface="+mn-lt"/>
                <a:ea typeface="+mn-ea"/>
                <a:cs typeface="+mn-cs"/>
              </a:rPr>
              <a:t>regex_match</a:t>
            </a:r>
            <a:r>
              <a:rPr lang="en-US" sz="1200" kern="1200" dirty="0">
                <a:solidFill>
                  <a:schemeClr val="tx1"/>
                </a:solidFill>
                <a:effectLst/>
                <a:latin typeface="+mn-lt"/>
                <a:ea typeface="+mn-ea"/>
                <a:cs typeface="+mn-cs"/>
              </a:rPr>
              <a:t>” functions, which determine whether the input matches the expression or not. Subsequent videos explore the other functions.</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3</a:t>
            </a:fld>
            <a:endParaRPr lang="en-US"/>
          </a:p>
        </p:txBody>
      </p:sp>
    </p:spTree>
    <p:extLst>
      <p:ext uri="{BB962C8B-B14F-4D97-AF65-F5344CB8AC3E}">
        <p14:creationId xmlns:p14="http://schemas.microsoft.com/office/powerpoint/2010/main" val="3628058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first version of the Rolodex program read a file consisting of lines divided into three fields by colon delimiters and the end of the line. The program used the three-argument version of the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 to read the individual fields and discard the delimiters. This approach only works if each line follows the expected pattern and fails if the line is empty or doesn’t have exactly three colon-separated fields per line.</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4</a:t>
            </a:fld>
            <a:endParaRPr lang="en-US"/>
          </a:p>
        </p:txBody>
      </p:sp>
    </p:spTree>
    <p:extLst>
      <p:ext uri="{BB962C8B-B14F-4D97-AF65-F5344CB8AC3E}">
        <p14:creationId xmlns:p14="http://schemas.microsoft.com/office/powerpoint/2010/main" val="35105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second version partially solves the problem: A program can read an entire line from the file and test its length, detecting when the line is empty. However, once the program reads the line, parsing it is more difficult than reading it one field at a time. Version 2 solves this problem by constructing an input string stream with the whole line. The program can still read individual fields as before, but it now reads from the string stream instead of the file. However, this approach doesn’t detect malformed patterns.</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5</a:t>
            </a:fld>
            <a:endParaRPr lang="en-US"/>
          </a:p>
        </p:txBody>
      </p:sp>
    </p:spTree>
    <p:extLst>
      <p:ext uri="{BB962C8B-B14F-4D97-AF65-F5344CB8AC3E}">
        <p14:creationId xmlns:p14="http://schemas.microsoft.com/office/powerpoint/2010/main" val="1448601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third version uses regular expressions to create a more robust and complete solution. The example presents three different expressions, demonstrating the typical organization of the “regex” function call nested within the “</a:t>
            </a:r>
            <a:r>
              <a:rPr lang="en-US" sz="1200" kern="1200" dirty="0" err="1">
                <a:solidFill>
                  <a:schemeClr val="tx1"/>
                </a:solidFill>
                <a:effectLst/>
                <a:latin typeface="+mn-lt"/>
                <a:ea typeface="+mn-ea"/>
                <a:cs typeface="+mn-cs"/>
              </a:rPr>
              <a:t>regex_match</a:t>
            </a:r>
            <a:r>
              <a:rPr lang="en-US" sz="1200" kern="1200" dirty="0">
                <a:solidFill>
                  <a:schemeClr val="tx1"/>
                </a:solidFill>
                <a:effectLst/>
                <a:latin typeface="+mn-lt"/>
                <a:ea typeface="+mn-ea"/>
                <a:cs typeface="+mn-cs"/>
              </a:rPr>
              <a:t>” call. The red colons in the regular expression correspond to the delimiting colons in each line of the register file, aligning the sub-expressions with the data fields.</a:t>
            </a:r>
          </a:p>
          <a:p>
            <a:r>
              <a:rPr lang="en-US" sz="1200" kern="1200" dirty="0">
                <a:solidFill>
                  <a:schemeClr val="tx1"/>
                </a:solidFill>
                <a:effectLst/>
                <a:latin typeface="+mn-lt"/>
                <a:ea typeface="+mn-ea"/>
                <a:cs typeface="+mn-cs"/>
              </a:rPr>
              <a:t>The dot or period in the first expression matches any non-line-terminating character. The plus symbol is one of three simple quantifiers. Each quantifier operates on the preceding sub-expression, a colon in this example. The plus operator requires one or more occurrences of the expression, while the asterisk or star requires zero or more, and the question mark requires zero or one.</a:t>
            </a:r>
          </a:p>
          <a:p>
            <a:r>
              <a:rPr lang="en-US" sz="1200" kern="1200" dirty="0">
                <a:solidFill>
                  <a:schemeClr val="tx1"/>
                </a:solidFill>
                <a:effectLst/>
                <a:latin typeface="+mn-lt"/>
                <a:ea typeface="+mn-ea"/>
                <a:cs typeface="+mn-cs"/>
              </a:rPr>
              <a:t>The “.+” expression is greedy, matching as much of the target as possible, including the colons. However, if it’s too greedy, it can’t match the colons in the target, forcing the matching machine to back up to match the colons. It can reject empty lines or lines with fewer than three fields. Unfortunately, it treats the third and subsequent colons as “any character,” failing to detect lines with too many fields.</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6</a:t>
            </a:fld>
            <a:endParaRPr lang="en-US"/>
          </a:p>
        </p:txBody>
      </p:sp>
    </p:spTree>
    <p:extLst>
      <p:ext uri="{BB962C8B-B14F-4D97-AF65-F5344CB8AC3E}">
        <p14:creationId xmlns:p14="http://schemas.microsoft.com/office/powerpoint/2010/main" val="3308639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second attempt solves the problem with a more complex expression. The square brackets form a set allowing the matching machine to match any character in the set. For example, the expression “[</a:t>
            </a:r>
            <a:r>
              <a:rPr lang="en-US" sz="1200" kern="1200" dirty="0" err="1">
                <a:solidFill>
                  <a:schemeClr val="tx1"/>
                </a:solidFill>
                <a:effectLst/>
                <a:latin typeface="+mn-lt"/>
                <a:ea typeface="+mn-ea"/>
                <a:cs typeface="+mn-cs"/>
              </a:rPr>
              <a:t>xyz</a:t>
            </a:r>
            <a:r>
              <a:rPr lang="en-US" sz="1200" kern="1200" dirty="0">
                <a:solidFill>
                  <a:schemeClr val="tx1"/>
                </a:solidFill>
                <a:effectLst/>
                <a:latin typeface="+mn-lt"/>
                <a:ea typeface="+mn-ea"/>
                <a:cs typeface="+mn-cs"/>
              </a:rPr>
              <a:t>]” instructs the machine to match one of x, y, or z. Inside the square brackets, the caret negates the match, so “[^</a:t>
            </a:r>
            <a:r>
              <a:rPr lang="en-US" sz="1200" kern="1200" dirty="0" err="1">
                <a:solidFill>
                  <a:schemeClr val="tx1"/>
                </a:solidFill>
                <a:effectLst/>
                <a:latin typeface="+mn-lt"/>
                <a:ea typeface="+mn-ea"/>
                <a:cs typeface="+mn-cs"/>
              </a:rPr>
              <a:t>xyz</a:t>
            </a:r>
            <a:r>
              <a:rPr lang="en-US" sz="1200" kern="1200" dirty="0">
                <a:solidFill>
                  <a:schemeClr val="tx1"/>
                </a:solidFill>
                <a:effectLst/>
                <a:latin typeface="+mn-lt"/>
                <a:ea typeface="+mn-ea"/>
                <a:cs typeface="+mn-cs"/>
              </a:rPr>
              <a:t>]” matches any character except x, y, or z. The sub-expression “[^:]+” matches one or more characters except a colon, effectively forcing the machine to stop when it reaches a colon, allowing it to detect when the input line has too many fields.</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7</a:t>
            </a:fld>
            <a:endParaRPr lang="en-US"/>
          </a:p>
        </p:txBody>
      </p:sp>
    </p:spTree>
    <p:extLst>
      <p:ext uri="{BB962C8B-B14F-4D97-AF65-F5344CB8AC3E}">
        <p14:creationId xmlns:p14="http://schemas.microsoft.com/office/powerpoint/2010/main" val="4198796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third and final expression uses a quantifier, making it work like a for-loop. Notice that each line has three fields and two colon delimiters, making it look like “the fence post problem.” Accordingly, the expression handles the first field separately, stopping at the first colon. The red parentheses form a group consisting of a colon followed by one or more non-colon characters. The braces form a quantifier specifying that the target must have exactly two occurrences of the grouped pattern. It’s tempting to spread out the expression elements with spaces to make them easier to read, but, like the colons, that would require matching spaces in the input.</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8</a:t>
            </a:fld>
            <a:endParaRPr lang="en-US"/>
          </a:p>
        </p:txBody>
      </p:sp>
    </p:spTree>
    <p:extLst>
      <p:ext uri="{BB962C8B-B14F-4D97-AF65-F5344CB8AC3E}">
        <p14:creationId xmlns:p14="http://schemas.microsoft.com/office/powerpoint/2010/main" val="101458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checkbook program simulates a paper checkbook register with colon-delimited lines in a file. Each line consists of four fields, the first distinguishing between a written check and a deposit, and the last indicating the amount. The program reads the first three fields with the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 and the last one with the extractor operator. The previous version read the whole line from the file, allowing it to detect empty lines, then created an input string stream and read the fields from it. The first version also allowed users to spell the word “</a:t>
            </a:r>
            <a:r>
              <a:rPr lang="en-US" sz="1200" kern="1200" dirty="0" err="1">
                <a:solidFill>
                  <a:schemeClr val="tx1"/>
                </a:solidFill>
                <a:effectLst/>
                <a:latin typeface="+mn-lt"/>
                <a:ea typeface="+mn-ea"/>
                <a:cs typeface="+mn-cs"/>
              </a:rPr>
              <a:t>deposite</a:t>
            </a:r>
            <a:r>
              <a:rPr lang="en-US" sz="1200" kern="1200" dirty="0">
                <a:solidFill>
                  <a:schemeClr val="tx1"/>
                </a:solidFill>
                <a:effectLst/>
                <a:latin typeface="+mn-lt"/>
                <a:ea typeface="+mn-ea"/>
                <a:cs typeface="+mn-cs"/>
              </a:rPr>
              <a:t>” with an initial upper or lowercase letter, a feature we wish to retain, but it was unable to detect any formatting errors.</a:t>
            </a:r>
          </a:p>
          <a:p>
            <a:endParaRPr lang="en-US" dirty="0"/>
          </a:p>
        </p:txBody>
      </p:sp>
      <p:sp>
        <p:nvSpPr>
          <p:cNvPr id="4" name="Slide Number Placeholder 3"/>
          <p:cNvSpPr>
            <a:spLocks noGrp="1"/>
          </p:cNvSpPr>
          <p:nvPr>
            <p:ph type="sldNum" sz="quarter" idx="5"/>
          </p:nvPr>
        </p:nvSpPr>
        <p:spPr/>
        <p:txBody>
          <a:bodyPr/>
          <a:lstStyle/>
          <a:p>
            <a:fld id="{D45A7A19-1475-4989-87F3-768F0309E7B8}" type="slidenum">
              <a:rPr lang="en-US" smtClean="0"/>
              <a:t>9</a:t>
            </a:fld>
            <a:endParaRPr lang="en-US"/>
          </a:p>
        </p:txBody>
      </p:sp>
    </p:spTree>
    <p:extLst>
      <p:ext uri="{BB962C8B-B14F-4D97-AF65-F5344CB8AC3E}">
        <p14:creationId xmlns:p14="http://schemas.microsoft.com/office/powerpoint/2010/main" val="7082429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9/3/2025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9/3/2025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9/3/2025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9/3/2025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9/3/2025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9/3/2025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9/3/2025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9/3/2025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9/3/2025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9/3/2025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9/3/2025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9/3/2025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Bulletproof Code (3)</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Introduction To Regular Expressions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A99F-2BA6-99B7-B113-B94BF9062BCA}"/>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normAutofit/>
          </a:bodyPr>
          <a:lstStyle/>
          <a:p>
            <a:r>
              <a:rPr lang="en-US" dirty="0"/>
              <a:t>Checkbook version 2:</a:t>
            </a:r>
            <a:br>
              <a:rPr lang="en-US" dirty="0"/>
            </a:br>
            <a:r>
              <a:rPr lang="en-US" dirty="0"/>
              <a:t>regular expressions</a:t>
            </a:r>
          </a:p>
        </p:txBody>
      </p:sp>
      <p:sp>
        <p:nvSpPr>
          <p:cNvPr id="3" name="Content Placeholder 2">
            <a:extLst>
              <a:ext uri="{FF2B5EF4-FFF2-40B4-BE49-F238E27FC236}">
                <a16:creationId xmlns:a16="http://schemas.microsoft.com/office/drawing/2014/main" id="{D9B2E06D-D083-07BA-876F-716D7D3DFFAE}"/>
              </a:ext>
            </a:extLst>
          </p:cNvPr>
          <p:cNvSpPr>
            <a:spLocks noGrp="1"/>
          </p:cNvSpPr>
          <p:nvPr>
            <p:ph idx="1"/>
            <p:custDataLst>
              <p:tags r:id="rId2"/>
            </p:custDataLst>
          </p:nvPr>
        </p:nvSpPr>
        <p:spPr>
          <a:xfrm>
            <a:off x="1846906" y="2638044"/>
            <a:ext cx="8437831" cy="3101983"/>
          </a:xfrm>
        </p:spPr>
        <p:txBody>
          <a:bodyPr/>
          <a:lstStyle/>
          <a:p>
            <a:pPr marL="0" indent="0">
              <a:buNone/>
            </a:pPr>
            <a:r>
              <a:rPr lang="en-US" dirty="0">
                <a:latin typeface="Consolas" panose="020B0609020204030204" pitchFamily="49" charset="0"/>
              </a:rPr>
              <a:t>419:Dec 5:Hardware Store:47.89</a:t>
            </a:r>
          </a:p>
          <a:p>
            <a:pPr marL="0" indent="0">
              <a:buNone/>
            </a:pPr>
            <a:r>
              <a:rPr lang="en-US" dirty="0">
                <a:latin typeface="Consolas" panose="020B0609020204030204" pitchFamily="49" charset="0"/>
              </a:rPr>
              <a:t>Deposit:8/19/2006:-:150.00</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string re = "([Dd]eposit|[1-9][0-9]*)</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\\d*\\</a:t>
            </a:r>
            <a:r>
              <a:rPr lang="en-US" dirty="0">
                <a:solidFill>
                  <a:srgbClr val="FF0000"/>
                </a:solidFill>
                <a:latin typeface="Consolas" panose="020B0609020204030204" pitchFamily="49" charset="0"/>
              </a:rPr>
              <a:t>.</a:t>
            </a:r>
            <a:r>
              <a:rPr lang="en-US" dirty="0">
                <a:latin typeface="Consolas" panose="020B0609020204030204" pitchFamily="49" charset="0"/>
              </a:rPr>
              <a:t>\\d{2}";</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if (! regex_match(entry, regex(re)))</a:t>
            </a:r>
          </a:p>
          <a:p>
            <a:pPr marL="0" indent="0">
              <a:buNone/>
            </a:pPr>
            <a:r>
              <a:rPr lang="en-US" dirty="0">
                <a:latin typeface="Consolas" panose="020B0609020204030204" pitchFamily="49" charset="0"/>
              </a:rPr>
              <a:t>    continue;</a:t>
            </a:r>
          </a:p>
        </p:txBody>
      </p:sp>
    </p:spTree>
    <p:extLst>
      <p:ext uri="{BB962C8B-B14F-4D97-AF65-F5344CB8AC3E}">
        <p14:creationId xmlns:p14="http://schemas.microsoft.com/office/powerpoint/2010/main" val="62256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0D64D-D0AC-19B1-1450-1A1B40A6344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Operators and</a:t>
            </a:r>
            <a:br>
              <a:rPr lang="en-US" dirty="0"/>
            </a:br>
            <a:r>
              <a:rPr lang="en-US" dirty="0"/>
              <a:t>meta-characters</a:t>
            </a:r>
          </a:p>
        </p:txBody>
      </p:sp>
      <p:sp>
        <p:nvSpPr>
          <p:cNvPr id="3" name="Content Placeholder 2">
            <a:extLst>
              <a:ext uri="{FF2B5EF4-FFF2-40B4-BE49-F238E27FC236}">
                <a16:creationId xmlns:a16="http://schemas.microsoft.com/office/drawing/2014/main" id="{C662E2A7-031A-F28F-EA96-DEA88E209ED2}"/>
              </a:ext>
            </a:extLst>
          </p:cNvPr>
          <p:cNvSpPr>
            <a:spLocks noGrp="1"/>
          </p:cNvSpPr>
          <p:nvPr>
            <p:ph sz="half" idx="1"/>
            <p:custDataLst>
              <p:tags r:id="rId2"/>
            </p:custDataLst>
          </p:nvPr>
        </p:nvSpPr>
        <p:spPr>
          <a:xfrm>
            <a:off x="1581912" y="2638044"/>
            <a:ext cx="4271771" cy="3101982"/>
          </a:xfrm>
        </p:spPr>
        <p:txBody>
          <a:bodyPr>
            <a:normAutofit/>
          </a:bodyPr>
          <a:lstStyle/>
          <a:p>
            <a:r>
              <a:rPr lang="en-US" i="1" dirty="0"/>
              <a:t>x</a:t>
            </a:r>
          </a:p>
          <a:p>
            <a:r>
              <a:rPr lang="en-US" dirty="0">
                <a:latin typeface="Consolas" panose="020B0609020204030204" pitchFamily="49" charset="0"/>
              </a:rPr>
              <a:t>^ $ \ . * + ? ( ) [ ] { } |</a:t>
            </a:r>
            <a:endParaRPr lang="en-US" i="1" dirty="0"/>
          </a:p>
          <a:p>
            <a:pPr lvl="1"/>
            <a:r>
              <a:rPr lang="en-US" b="1" dirty="0">
                <a:latin typeface="Consolas" panose="020B0609020204030204" pitchFamily="49" charset="0"/>
              </a:rPr>
              <a:t>\</a:t>
            </a:r>
            <a:r>
              <a:rPr lang="en-US" i="1" dirty="0"/>
              <a:t>c</a:t>
            </a:r>
          </a:p>
          <a:p>
            <a:r>
              <a:rPr lang="en-US" b="1" dirty="0">
                <a:latin typeface="Consolas" panose="020B0609020204030204" pitchFamily="49" charset="0"/>
              </a:rPr>
              <a:t>.</a:t>
            </a:r>
            <a:endParaRPr lang="en-US" i="1" dirty="0"/>
          </a:p>
          <a:p>
            <a:r>
              <a:rPr lang="en-US" b="1" dirty="0">
                <a:latin typeface="Consolas" panose="020B0609020204030204" pitchFamily="49" charset="0"/>
              </a:rPr>
              <a:t>[</a:t>
            </a:r>
            <a:r>
              <a:rPr lang="en-US" i="1" dirty="0"/>
              <a:t>xyz</a:t>
            </a:r>
            <a:r>
              <a:rPr lang="en-US" b="1" dirty="0">
                <a:latin typeface="Consolas" panose="020B0609020204030204" pitchFamily="49" charset="0"/>
              </a:rPr>
              <a:t>]</a:t>
            </a:r>
          </a:p>
          <a:p>
            <a:r>
              <a:rPr lang="en-US" b="1" dirty="0">
                <a:latin typeface="Consolas" panose="020B0609020204030204" pitchFamily="49" charset="0"/>
              </a:rPr>
              <a:t>[</a:t>
            </a:r>
            <a:r>
              <a:rPr lang="en-US" i="1" dirty="0"/>
              <a:t>a-z</a:t>
            </a:r>
            <a:r>
              <a:rPr lang="en-US" b="1" dirty="0">
                <a:latin typeface="Consolas" panose="020B0609020204030204" pitchFamily="49" charset="0"/>
              </a:rPr>
              <a:t>]</a:t>
            </a:r>
          </a:p>
          <a:p>
            <a:r>
              <a:rPr lang="en-US" b="1" dirty="0">
                <a:latin typeface="Consolas" panose="020B0609020204030204" pitchFamily="49" charset="0"/>
              </a:rPr>
              <a:t>[^</a:t>
            </a:r>
            <a:r>
              <a:rPr lang="en-US" i="1" dirty="0"/>
              <a:t>xyz</a:t>
            </a:r>
            <a:r>
              <a:rPr lang="en-US" b="1" dirty="0">
                <a:latin typeface="Consolas" panose="020B0609020204030204" pitchFamily="49" charset="0"/>
              </a:rPr>
              <a:t>]</a:t>
            </a:r>
          </a:p>
        </p:txBody>
      </p:sp>
      <p:sp>
        <p:nvSpPr>
          <p:cNvPr id="4" name="Content Placeholder 3">
            <a:extLst>
              <a:ext uri="{FF2B5EF4-FFF2-40B4-BE49-F238E27FC236}">
                <a16:creationId xmlns:a16="http://schemas.microsoft.com/office/drawing/2014/main" id="{6C8323C9-70C7-EF61-1E31-97EAA6E2AFB0}"/>
              </a:ext>
            </a:extLst>
          </p:cNvPr>
          <p:cNvSpPr>
            <a:spLocks noGrp="1"/>
          </p:cNvSpPr>
          <p:nvPr>
            <p:ph sz="half" idx="2"/>
            <p:custDataLst>
              <p:tags r:id="rId3"/>
            </p:custDataLst>
          </p:nvPr>
        </p:nvSpPr>
        <p:spPr>
          <a:xfrm>
            <a:off x="6338315" y="2638044"/>
            <a:ext cx="4270247" cy="3101982"/>
          </a:xfrm>
        </p:spPr>
        <p:txBody>
          <a:bodyPr>
            <a:normAutofit/>
          </a:bodyPr>
          <a:lstStyle/>
          <a:p>
            <a:r>
              <a:rPr lang="en-US" i="1" dirty="0"/>
              <a:t>xyz</a:t>
            </a:r>
          </a:p>
          <a:p>
            <a:r>
              <a:rPr lang="en-US" dirty="0">
                <a:latin typeface="Consolas" panose="020B0609020204030204" pitchFamily="49" charset="0"/>
              </a:rPr>
              <a:t>r</a:t>
            </a:r>
            <a:r>
              <a:rPr lang="en-US" baseline="-25000" dirty="0">
                <a:latin typeface="Consolas" panose="020B0609020204030204" pitchFamily="49" charset="0"/>
              </a:rPr>
              <a:t>1</a:t>
            </a:r>
            <a:r>
              <a:rPr lang="en-US" b="1" dirty="0">
                <a:latin typeface="Consolas" panose="020B0609020204030204" pitchFamily="49" charset="0"/>
              </a:rPr>
              <a:t>|</a:t>
            </a:r>
            <a:r>
              <a:rPr lang="en-US" dirty="0">
                <a:latin typeface="Consolas" panose="020B0609020204030204" pitchFamily="49" charset="0"/>
              </a:rPr>
              <a:t>r</a:t>
            </a:r>
            <a:r>
              <a:rPr lang="en-US" baseline="-25000" dirty="0">
                <a:latin typeface="Consolas" panose="020B0609020204030204" pitchFamily="49" charset="0"/>
              </a:rPr>
              <a:t>2</a:t>
            </a:r>
          </a:p>
          <a:p>
            <a:r>
              <a:rPr lang="en-US" dirty="0">
                <a:latin typeface="Consolas" panose="020B0609020204030204" pitchFamily="49" charset="0"/>
              </a:rPr>
              <a:t>r*</a:t>
            </a:r>
          </a:p>
          <a:p>
            <a:r>
              <a:rPr lang="en-US" dirty="0">
                <a:latin typeface="Consolas" panose="020B0609020204030204" pitchFamily="49" charset="0"/>
              </a:rPr>
              <a:t>r+</a:t>
            </a:r>
          </a:p>
          <a:p>
            <a:r>
              <a:rPr lang="en-US" dirty="0">
                <a:latin typeface="Consolas" panose="020B0609020204030204" pitchFamily="49" charset="0"/>
              </a:rPr>
              <a:t>r?</a:t>
            </a:r>
          </a:p>
          <a:p>
            <a:r>
              <a:rPr lang="en-US" dirty="0">
                <a:latin typeface="Consolas" panose="020B0609020204030204" pitchFamily="49" charset="0"/>
              </a:rPr>
              <a:t>r{n}	r{n,}	r{m,n}</a:t>
            </a:r>
          </a:p>
          <a:p>
            <a:r>
              <a:rPr lang="en-US" dirty="0">
                <a:latin typeface="Consolas" panose="020B0609020204030204" pitchFamily="49" charset="0"/>
              </a:rPr>
              <a:t>(r)	(?:r)</a:t>
            </a:r>
          </a:p>
        </p:txBody>
      </p:sp>
    </p:spTree>
    <p:extLst>
      <p:ext uri="{BB962C8B-B14F-4D97-AF65-F5344CB8AC3E}">
        <p14:creationId xmlns:p14="http://schemas.microsoft.com/office/powerpoint/2010/main" val="1206153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02F98-2DA6-9C01-3629-A4A331E8991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 regular expression</a:t>
            </a:r>
            <a:br>
              <a:rPr lang="en-US" dirty="0"/>
            </a:br>
            <a:r>
              <a:rPr lang="en-US" dirty="0"/>
              <a:t>functions</a:t>
            </a:r>
          </a:p>
        </p:txBody>
      </p:sp>
      <p:sp>
        <p:nvSpPr>
          <p:cNvPr id="3" name="Content Placeholder 2">
            <a:extLst>
              <a:ext uri="{FF2B5EF4-FFF2-40B4-BE49-F238E27FC236}">
                <a16:creationId xmlns:a16="http://schemas.microsoft.com/office/drawing/2014/main" id="{0155982E-8AED-1EEB-72C3-7A72BA365DCA}"/>
              </a:ext>
            </a:extLst>
          </p:cNvPr>
          <p:cNvSpPr>
            <a:spLocks noGrp="1"/>
          </p:cNvSpPr>
          <p:nvPr>
            <p:ph idx="1"/>
            <p:custDataLst>
              <p:tags r:id="rId2"/>
            </p:custDataLst>
          </p:nvPr>
        </p:nvSpPr>
        <p:spPr>
          <a:xfrm>
            <a:off x="2231136" y="2638044"/>
            <a:ext cx="7729728" cy="3101983"/>
          </a:xfrm>
        </p:spPr>
        <p:txBody>
          <a:bodyPr/>
          <a:lstStyle/>
          <a:p>
            <a:r>
              <a:rPr lang="en-US" dirty="0">
                <a:latin typeface="Consolas" panose="020B0609020204030204" pitchFamily="49" charset="0"/>
              </a:rPr>
              <a:t>smatch m; (</a:t>
            </a:r>
            <a:r>
              <a:rPr lang="en-US" dirty="0">
                <a:latin typeface="Gill Sans MT" panose="020B0502020104020203" pitchFamily="34" charset="0"/>
              </a:rPr>
              <a:t>a special case of the general</a:t>
            </a:r>
            <a:r>
              <a:rPr lang="en-US" dirty="0">
                <a:latin typeface="Consolas" panose="020B0609020204030204" pitchFamily="49" charset="0"/>
              </a:rPr>
              <a:t> match_results </a:t>
            </a:r>
            <a:r>
              <a:rPr lang="en-US" dirty="0">
                <a:latin typeface="+mj-lt"/>
              </a:rPr>
              <a:t>class</a:t>
            </a:r>
            <a:r>
              <a:rPr lang="en-US" dirty="0">
                <a:latin typeface="Consolas" panose="020B0609020204030204" pitchFamily="49" charset="0"/>
              </a:rPr>
              <a:t>)</a:t>
            </a:r>
          </a:p>
          <a:p>
            <a:r>
              <a:rPr lang="en-US" dirty="0">
                <a:latin typeface="Consolas" panose="020B0609020204030204" pitchFamily="49" charset="0"/>
              </a:rPr>
              <a:t>regex(const char* re)</a:t>
            </a:r>
          </a:p>
          <a:p>
            <a:r>
              <a:rPr lang="en-US" dirty="0">
                <a:latin typeface="Consolas" panose="020B0609020204030204" pitchFamily="49" charset="0"/>
              </a:rPr>
              <a:t>bool regex_match(string&amp; t, regex&amp; re)</a:t>
            </a:r>
          </a:p>
          <a:p>
            <a:r>
              <a:rPr lang="en-US" dirty="0">
                <a:latin typeface="Consolas" panose="020B0609020204030204" pitchFamily="49" charset="0"/>
              </a:rPr>
              <a:t>bool regex_match(string&amp; t, smatch m, regex&amp; re)</a:t>
            </a:r>
          </a:p>
          <a:p>
            <a:r>
              <a:rPr lang="en-US" dirty="0">
                <a:latin typeface="Consolas" panose="020B0609020204030204" pitchFamily="49" charset="0"/>
              </a:rPr>
              <a:t>string regex_replace(string&amp; t, regex&amp; re, string&amp; format)</a:t>
            </a:r>
          </a:p>
          <a:p>
            <a:r>
              <a:rPr lang="en-US" dirty="0">
                <a:latin typeface="Consolas" panose="020B0609020204030204" pitchFamily="49" charset="0"/>
              </a:rPr>
              <a:t>bool regex_search(string t, regex&amp; re)</a:t>
            </a:r>
          </a:p>
          <a:p>
            <a:r>
              <a:rPr lang="en-US" dirty="0">
                <a:latin typeface="Consolas" panose="020B0609020204030204" pitchFamily="49" charset="0"/>
              </a:rPr>
              <a:t>bool regex_search(string&amp; t, smatch m, regex&amp; re)</a:t>
            </a:r>
          </a:p>
          <a:p>
            <a:endParaRPr lang="en-US" dirty="0"/>
          </a:p>
          <a:p>
            <a:endParaRPr lang="en-US" dirty="0"/>
          </a:p>
        </p:txBody>
      </p:sp>
    </p:spTree>
    <p:extLst>
      <p:ext uri="{BB962C8B-B14F-4D97-AF65-F5344CB8AC3E}">
        <p14:creationId xmlns:p14="http://schemas.microsoft.com/office/powerpoint/2010/main" val="348786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855E4-EF8C-32B8-4CC5-1F51775F2A6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Rolodex version 1:</a:t>
            </a:r>
            <a:br>
              <a:rPr lang="en-US" dirty="0"/>
            </a:br>
            <a:r>
              <a:rPr lang="en-US" dirty="0"/>
              <a:t>delimiters</a:t>
            </a:r>
          </a:p>
        </p:txBody>
      </p:sp>
      <p:sp>
        <p:nvSpPr>
          <p:cNvPr id="3" name="Content Placeholder 2">
            <a:extLst>
              <a:ext uri="{FF2B5EF4-FFF2-40B4-BE49-F238E27FC236}">
                <a16:creationId xmlns:a16="http://schemas.microsoft.com/office/drawing/2014/main" id="{773DC9E1-FE65-70DD-45BB-113CA4D20534}"/>
              </a:ext>
            </a:extLst>
          </p:cNvPr>
          <p:cNvSpPr>
            <a:spLocks noGrp="1"/>
          </p:cNvSpPr>
          <p:nvPr>
            <p:ph idx="1"/>
            <p:custDataLst>
              <p:tags r:id="rId2"/>
            </p:custDataLst>
          </p:nvPr>
        </p:nvSpPr>
        <p:spPr>
          <a:xfrm>
            <a:off x="2231136" y="2638044"/>
            <a:ext cx="7729728" cy="3101983"/>
          </a:xfrm>
        </p:spPr>
        <p:txBody>
          <a:bodyPr>
            <a:normAutofit lnSpcReduction="10000"/>
          </a:bodyPr>
          <a:lstStyle/>
          <a:p>
            <a:r>
              <a:rPr lang="de-DE" dirty="0">
                <a:latin typeface="Consolas" panose="020B0609020204030204" pitchFamily="49" charset="0"/>
              </a:rPr>
              <a:t>Albert Einstein:Princeton, NJ:(456) 123-8765</a:t>
            </a:r>
          </a:p>
          <a:p>
            <a:endParaRPr lang="en-US" dirty="0">
              <a:latin typeface="Consolas" panose="020B0609020204030204" pitchFamily="49" charset="0"/>
            </a:endParaRPr>
          </a:p>
          <a:p>
            <a:r>
              <a:rPr lang="en-US" dirty="0">
                <a:latin typeface="Consolas" panose="020B0609020204030204" pitchFamily="49" charset="0"/>
              </a:rPr>
              <a:t>string name;</a:t>
            </a:r>
          </a:p>
          <a:p>
            <a:r>
              <a:rPr lang="en-US" dirty="0">
                <a:latin typeface="Consolas" panose="020B0609020204030204" pitchFamily="49" charset="0"/>
              </a:rPr>
              <a:t>getline(in, name, ':');</a:t>
            </a:r>
          </a:p>
          <a:p>
            <a:r>
              <a:rPr lang="en-US" dirty="0">
                <a:latin typeface="Consolas" panose="020B0609020204030204" pitchFamily="49" charset="0"/>
              </a:rPr>
              <a:t>string address;</a:t>
            </a:r>
          </a:p>
          <a:p>
            <a:r>
              <a:rPr lang="en-US" dirty="0">
                <a:latin typeface="Consolas" panose="020B0609020204030204" pitchFamily="49" charset="0"/>
              </a:rPr>
              <a:t>getline(in, address, ':');</a:t>
            </a:r>
          </a:p>
          <a:p>
            <a:r>
              <a:rPr lang="en-US" dirty="0">
                <a:latin typeface="Consolas" panose="020B0609020204030204" pitchFamily="49" charset="0"/>
              </a:rPr>
              <a:t>string phone;</a:t>
            </a:r>
          </a:p>
          <a:p>
            <a:r>
              <a:rPr lang="en-US" dirty="0">
                <a:latin typeface="Consolas" panose="020B0609020204030204" pitchFamily="49" charset="0"/>
              </a:rPr>
              <a:t>getline(in, phone, '\n');</a:t>
            </a:r>
          </a:p>
        </p:txBody>
      </p:sp>
    </p:spTree>
    <p:extLst>
      <p:ext uri="{BB962C8B-B14F-4D97-AF65-F5344CB8AC3E}">
        <p14:creationId xmlns:p14="http://schemas.microsoft.com/office/powerpoint/2010/main" val="4122402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03205-EBF5-96D6-8CBB-988E1DE6028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Rolodex version 2:</a:t>
            </a:r>
            <a:br>
              <a:rPr lang="en-US" dirty="0"/>
            </a:br>
            <a:r>
              <a:rPr lang="en-US" dirty="0"/>
              <a:t>string streams</a:t>
            </a:r>
          </a:p>
        </p:txBody>
      </p:sp>
      <p:sp>
        <p:nvSpPr>
          <p:cNvPr id="3" name="Content Placeholder 2">
            <a:extLst>
              <a:ext uri="{FF2B5EF4-FFF2-40B4-BE49-F238E27FC236}">
                <a16:creationId xmlns:a16="http://schemas.microsoft.com/office/drawing/2014/main" id="{DB67E2F2-65D3-D4BC-9081-A913B4F26B68}"/>
              </a:ext>
            </a:extLst>
          </p:cNvPr>
          <p:cNvSpPr>
            <a:spLocks noGrp="1"/>
          </p:cNvSpPr>
          <p:nvPr>
            <p:ph idx="1"/>
            <p:custDataLst>
              <p:tags r:id="rId2"/>
            </p:custDataLst>
          </p:nvPr>
        </p:nvSpPr>
        <p:spPr>
          <a:xfrm>
            <a:off x="2231136" y="2638044"/>
            <a:ext cx="7729728" cy="3101983"/>
          </a:xfrm>
        </p:spPr>
        <p:txBody>
          <a:bodyPr>
            <a:normAutofit lnSpcReduction="10000"/>
          </a:bodyPr>
          <a:lstStyle/>
          <a:p>
            <a:pPr marL="0" indent="0">
              <a:buNone/>
            </a:pPr>
            <a:r>
              <a:rPr lang="en-US" dirty="0">
                <a:latin typeface="Consolas" panose="020B0609020204030204" pitchFamily="49" charset="0"/>
              </a:rPr>
              <a:t>string line;</a:t>
            </a:r>
          </a:p>
          <a:p>
            <a:pPr marL="0" indent="0">
              <a:buNone/>
            </a:pPr>
            <a:r>
              <a:rPr lang="en-US" dirty="0">
                <a:latin typeface="Consolas" panose="020B0609020204030204" pitchFamily="49" charset="0"/>
              </a:rPr>
              <a:t>getline(in, line);</a:t>
            </a:r>
          </a:p>
          <a:p>
            <a:pPr marL="0" indent="0">
              <a:buNone/>
            </a:pPr>
            <a:r>
              <a:rPr lang="en-US" dirty="0">
                <a:latin typeface="Consolas" panose="020B0609020204030204" pitchFamily="49" charset="0"/>
              </a:rPr>
              <a:t>if (line.length() == 0 || line[0] == '#')</a:t>
            </a:r>
          </a:p>
          <a:p>
            <a:pPr marL="0" indent="0">
              <a:buNone/>
            </a:pPr>
            <a:r>
              <a:rPr lang="en-US" dirty="0">
                <a:latin typeface="Consolas" panose="020B0609020204030204" pitchFamily="49" charset="0"/>
              </a:rPr>
              <a:t>    continue;</a:t>
            </a:r>
          </a:p>
          <a:p>
            <a:pPr marL="0" indent="0">
              <a:buNone/>
            </a:pPr>
            <a:r>
              <a:rPr lang="en-US" dirty="0">
                <a:latin typeface="Consolas" panose="020B0609020204030204" pitchFamily="49" charset="0"/>
              </a:rPr>
              <a:t>istringstream input(line);</a:t>
            </a:r>
          </a:p>
          <a:p>
            <a:pPr marL="0" indent="0">
              <a:buNone/>
            </a:pPr>
            <a:r>
              <a:rPr lang="en-US" dirty="0">
                <a:latin typeface="Consolas" panose="020B0609020204030204" pitchFamily="49" charset="0"/>
              </a:rPr>
              <a:t>getline(input, name, ':');</a:t>
            </a:r>
          </a:p>
          <a:p>
            <a:pPr marL="0" indent="0">
              <a:buNone/>
            </a:pPr>
            <a:r>
              <a:rPr lang="en-US" dirty="0">
                <a:latin typeface="Consolas" panose="020B0609020204030204" pitchFamily="49" charset="0"/>
              </a:rPr>
              <a:t>getline(input, address, ':');</a:t>
            </a:r>
          </a:p>
          <a:p>
            <a:pPr marL="0" indent="0">
              <a:buNone/>
            </a:pPr>
            <a:r>
              <a:rPr lang="en-US" dirty="0">
                <a:latin typeface="Consolas" panose="020B0609020204030204" pitchFamily="49" charset="0"/>
              </a:rPr>
              <a:t>getline(input, phone, '\n');</a:t>
            </a:r>
          </a:p>
        </p:txBody>
      </p:sp>
    </p:spTree>
    <p:extLst>
      <p:ext uri="{BB962C8B-B14F-4D97-AF65-F5344CB8AC3E}">
        <p14:creationId xmlns:p14="http://schemas.microsoft.com/office/powerpoint/2010/main" val="110752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9A135-013B-FC20-4DF6-519E2DAF241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Rolodex Version 3:</a:t>
            </a:r>
            <a:br>
              <a:rPr lang="en-US" dirty="0"/>
            </a:br>
            <a:r>
              <a:rPr lang="en-US" dirty="0"/>
              <a:t>regular expressions</a:t>
            </a:r>
          </a:p>
        </p:txBody>
      </p:sp>
      <p:sp>
        <p:nvSpPr>
          <p:cNvPr id="3" name="Content Placeholder 2">
            <a:extLst>
              <a:ext uri="{FF2B5EF4-FFF2-40B4-BE49-F238E27FC236}">
                <a16:creationId xmlns:a16="http://schemas.microsoft.com/office/drawing/2014/main" id="{F96D5A87-1020-5834-E642-3F8740E526A3}"/>
              </a:ext>
            </a:extLst>
          </p:cNvPr>
          <p:cNvSpPr>
            <a:spLocks noGrp="1"/>
          </p:cNvSpPr>
          <p:nvPr>
            <p:ph idx="1"/>
            <p:custDataLst>
              <p:tags r:id="rId2"/>
            </p:custDataLst>
          </p:nvPr>
        </p:nvSpPr>
        <p:spPr>
          <a:xfrm>
            <a:off x="2231136" y="2638044"/>
            <a:ext cx="7729728" cy="3101983"/>
          </a:xfrm>
        </p:spPr>
        <p:txBody>
          <a:bodyPr>
            <a:normAutofit/>
          </a:bodyPr>
          <a:lstStyle/>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{2}")) )</a:t>
            </a:r>
          </a:p>
          <a:p>
            <a:pPr marL="0" indent="0">
              <a:buNone/>
            </a:pPr>
            <a:r>
              <a:rPr lang="en-US" dirty="0">
                <a:latin typeface="Consolas" panose="020B0609020204030204" pitchFamily="49" charset="0"/>
              </a:rPr>
              <a:t>    continue;</a:t>
            </a:r>
          </a:p>
        </p:txBody>
      </p:sp>
    </p:spTree>
    <p:extLst>
      <p:ext uri="{BB962C8B-B14F-4D97-AF65-F5344CB8AC3E}">
        <p14:creationId xmlns:p14="http://schemas.microsoft.com/office/powerpoint/2010/main" val="672270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2F32-D518-FA24-2F7B-5D2060A8A0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75068-5570-EF77-A0DF-7457D55FA71A}"/>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Rolodex Version 3:</a:t>
            </a:r>
            <a:br>
              <a:rPr lang="en-US" dirty="0"/>
            </a:br>
            <a:r>
              <a:rPr lang="en-US" dirty="0"/>
              <a:t>regular expressions</a:t>
            </a:r>
          </a:p>
        </p:txBody>
      </p:sp>
      <p:sp>
        <p:nvSpPr>
          <p:cNvPr id="3" name="Content Placeholder 2">
            <a:extLst>
              <a:ext uri="{FF2B5EF4-FFF2-40B4-BE49-F238E27FC236}">
                <a16:creationId xmlns:a16="http://schemas.microsoft.com/office/drawing/2014/main" id="{042E9C5D-5EED-B147-5B74-E7EFE2DC1D16}"/>
              </a:ext>
            </a:extLst>
          </p:cNvPr>
          <p:cNvSpPr>
            <a:spLocks noGrp="1"/>
          </p:cNvSpPr>
          <p:nvPr>
            <p:ph idx="1"/>
            <p:custDataLst>
              <p:tags r:id="rId2"/>
            </p:custDataLst>
          </p:nvPr>
        </p:nvSpPr>
        <p:spPr>
          <a:xfrm>
            <a:off x="2231136" y="2638044"/>
            <a:ext cx="7729728" cy="3101983"/>
          </a:xfrm>
        </p:spPr>
        <p:txBody>
          <a:bodyPr>
            <a:normAutofit/>
          </a:bodyPr>
          <a:lstStyle/>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{2}")) )</a:t>
            </a:r>
          </a:p>
          <a:p>
            <a:pPr marL="0" indent="0">
              <a:buNone/>
            </a:pPr>
            <a:r>
              <a:rPr lang="en-US" dirty="0">
                <a:latin typeface="Consolas" panose="020B0609020204030204" pitchFamily="49" charset="0"/>
              </a:rPr>
              <a:t>    continue;</a:t>
            </a:r>
          </a:p>
        </p:txBody>
      </p:sp>
    </p:spTree>
    <p:extLst>
      <p:ext uri="{BB962C8B-B14F-4D97-AF65-F5344CB8AC3E}">
        <p14:creationId xmlns:p14="http://schemas.microsoft.com/office/powerpoint/2010/main" val="1225015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3DD5B7-1A14-5716-3000-9BF3395A15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B8269-29C3-35BA-4B44-A0A84925F1D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Rolodex Version 3:</a:t>
            </a:r>
            <a:br>
              <a:rPr lang="en-US" dirty="0"/>
            </a:br>
            <a:r>
              <a:rPr lang="en-US" dirty="0"/>
              <a:t>regular expressions</a:t>
            </a:r>
          </a:p>
        </p:txBody>
      </p:sp>
      <p:sp>
        <p:nvSpPr>
          <p:cNvPr id="3" name="Content Placeholder 2">
            <a:extLst>
              <a:ext uri="{FF2B5EF4-FFF2-40B4-BE49-F238E27FC236}">
                <a16:creationId xmlns:a16="http://schemas.microsoft.com/office/drawing/2014/main" id="{28CEE8BB-BBE6-CB72-D1E2-CEBF107A705D}"/>
              </a:ext>
            </a:extLst>
          </p:cNvPr>
          <p:cNvSpPr>
            <a:spLocks noGrp="1"/>
          </p:cNvSpPr>
          <p:nvPr>
            <p:ph idx="1"/>
            <p:custDataLst>
              <p:tags r:id="rId2"/>
            </p:custDataLst>
          </p:nvPr>
        </p:nvSpPr>
        <p:spPr>
          <a:xfrm>
            <a:off x="2231136" y="2638044"/>
            <a:ext cx="7729728" cy="3101983"/>
          </a:xfrm>
        </p:spPr>
        <p:txBody>
          <a:bodyPr>
            <a:normAutofit/>
          </a:bodyPr>
          <a:lstStyle/>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 )</a:t>
            </a:r>
          </a:p>
          <a:p>
            <a:pPr marL="0" indent="0">
              <a:buNone/>
            </a:pPr>
            <a:endParaRPr lang="en-US" dirty="0">
              <a:latin typeface="Consolas" panose="020B0609020204030204" pitchFamily="49" charset="0"/>
            </a:endParaRPr>
          </a:p>
          <a:p>
            <a:pPr marL="0"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a:t>
            </a:r>
            <a:r>
              <a:rPr lang="en-US" dirty="0">
                <a:latin typeface="Consolas" panose="020B0609020204030204" pitchFamily="49" charset="0"/>
              </a:rPr>
              <a:t> regex_match(line, regex("[^:]+</a:t>
            </a:r>
            <a:r>
              <a:rPr lang="en-US" dirty="0">
                <a:solidFill>
                  <a:srgbClr val="FF0000"/>
                </a:solidFill>
                <a:latin typeface="Consolas" panose="020B0609020204030204" pitchFamily="49" charset="0"/>
              </a:rPr>
              <a:t>(:</a:t>
            </a:r>
            <a:r>
              <a:rPr lang="en-US" dirty="0">
                <a:latin typeface="Consolas" panose="020B0609020204030204" pitchFamily="49" charset="0"/>
              </a:rPr>
              <a:t>[^:]+</a:t>
            </a:r>
            <a:r>
              <a:rPr lang="en-US" dirty="0">
                <a:solidFill>
                  <a:srgbClr val="FF0000"/>
                </a:solidFill>
                <a:latin typeface="Consolas" panose="020B0609020204030204" pitchFamily="49" charset="0"/>
              </a:rPr>
              <a:t>)</a:t>
            </a:r>
            <a:r>
              <a:rPr lang="en-US" dirty="0">
                <a:latin typeface="Consolas" panose="020B0609020204030204" pitchFamily="49" charset="0"/>
              </a:rPr>
              <a:t>{2}")) )</a:t>
            </a:r>
          </a:p>
          <a:p>
            <a:pPr marL="0" indent="0">
              <a:buNone/>
            </a:pPr>
            <a:r>
              <a:rPr lang="en-US" dirty="0">
                <a:latin typeface="Consolas" panose="020B0609020204030204" pitchFamily="49" charset="0"/>
              </a:rPr>
              <a:t>    continue;</a:t>
            </a:r>
          </a:p>
        </p:txBody>
      </p:sp>
    </p:spTree>
    <p:extLst>
      <p:ext uri="{BB962C8B-B14F-4D97-AF65-F5344CB8AC3E}">
        <p14:creationId xmlns:p14="http://schemas.microsoft.com/office/powerpoint/2010/main" val="15170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D9711-DBBE-D837-1D4E-9373B1C7738C}"/>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Checkbook version 1:</a:t>
            </a:r>
            <a:br>
              <a:rPr lang="en-US" dirty="0"/>
            </a:br>
            <a:r>
              <a:rPr lang="en-US" dirty="0"/>
              <a:t>delimiters</a:t>
            </a:r>
          </a:p>
        </p:txBody>
      </p:sp>
      <p:sp>
        <p:nvSpPr>
          <p:cNvPr id="3" name="Content Placeholder 2">
            <a:extLst>
              <a:ext uri="{FF2B5EF4-FFF2-40B4-BE49-F238E27FC236}">
                <a16:creationId xmlns:a16="http://schemas.microsoft.com/office/drawing/2014/main" id="{19D9E260-22EB-DC08-8A7A-C12271684CEE}"/>
              </a:ext>
            </a:extLst>
          </p:cNvPr>
          <p:cNvSpPr>
            <a:spLocks noGrp="1"/>
          </p:cNvSpPr>
          <p:nvPr>
            <p:ph idx="1"/>
            <p:custDataLst>
              <p:tags r:id="rId2"/>
            </p:custDataLst>
          </p:nvPr>
        </p:nvSpPr>
        <p:spPr>
          <a:xfrm>
            <a:off x="2231136" y="2638044"/>
            <a:ext cx="7729728" cy="3129013"/>
          </a:xfrm>
        </p:spPr>
        <p:txBody>
          <a:bodyPr>
            <a:normAutofit/>
          </a:bodyPr>
          <a:lstStyle/>
          <a:p>
            <a:pPr marL="0" indent="0">
              <a:spcBef>
                <a:spcPts val="0"/>
              </a:spcBef>
              <a:buNone/>
            </a:pPr>
            <a:r>
              <a:rPr lang="en-US" dirty="0">
                <a:latin typeface="Consolas" panose="020B0609020204030204" pitchFamily="49" charset="0"/>
              </a:rPr>
              <a:t>419:Dec 5:Hardware Store:47.89</a:t>
            </a:r>
          </a:p>
          <a:p>
            <a:pPr marL="0" indent="0">
              <a:spcBef>
                <a:spcPts val="0"/>
              </a:spcBef>
              <a:buNone/>
            </a:pPr>
            <a:r>
              <a:rPr lang="en-US" dirty="0">
                <a:latin typeface="Consolas" panose="020B0609020204030204" pitchFamily="49" charset="0"/>
              </a:rPr>
              <a:t>Deposit:8/19/2006:-:150.00</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double amount;</a:t>
            </a:r>
          </a:p>
          <a:p>
            <a:pPr marL="0" indent="0">
              <a:spcBef>
                <a:spcPts val="0"/>
              </a:spcBef>
              <a:buNone/>
            </a:pPr>
            <a:r>
              <a:rPr lang="en-US" dirty="0">
                <a:latin typeface="Consolas" panose="020B0609020204030204" pitchFamily="49" charset="0"/>
              </a:rPr>
              <a:t>string type;</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input &gt;&gt; amount;</a:t>
            </a:r>
          </a:p>
          <a:p>
            <a:pPr marL="0" indent="0">
              <a:spcBef>
                <a:spcPts val="0"/>
              </a:spcBef>
              <a:buNone/>
            </a:pPr>
            <a:r>
              <a:rPr lang="en-US" dirty="0">
                <a:latin typeface="Consolas" panose="020B0609020204030204" pitchFamily="49" charset="0"/>
              </a:rPr>
              <a:t>if (type == "Deposit" || type == "deposit")</a:t>
            </a:r>
          </a:p>
          <a:p>
            <a:pPr marL="0" indent="0">
              <a:spcBef>
                <a:spcPts val="0"/>
              </a:spcBef>
              <a:buNone/>
            </a:pPr>
            <a:r>
              <a:rPr lang="en-US" dirty="0">
                <a:latin typeface="Consolas" panose="020B0609020204030204" pitchFamily="49" charset="0"/>
              </a:rPr>
              <a:t>    balance += amount;</a:t>
            </a:r>
          </a:p>
          <a:p>
            <a:pPr marL="0" indent="0">
              <a:spcBef>
                <a:spcPts val="0"/>
              </a:spcBef>
              <a:buNone/>
            </a:pPr>
            <a:r>
              <a:rPr lang="en-US" dirty="0">
                <a:latin typeface="Consolas" panose="020B0609020204030204" pitchFamily="49" charset="0"/>
              </a:rPr>
              <a:t>else</a:t>
            </a:r>
          </a:p>
          <a:p>
            <a:pPr marL="0" indent="0">
              <a:spcBef>
                <a:spcPts val="0"/>
              </a:spcBef>
              <a:buNone/>
            </a:pPr>
            <a:r>
              <a:rPr lang="en-US" dirty="0">
                <a:latin typeface="Consolas" panose="020B0609020204030204" pitchFamily="49" charset="0"/>
              </a:rPr>
              <a:t>    balance -= amount;</a:t>
            </a:r>
          </a:p>
        </p:txBody>
      </p:sp>
    </p:spTree>
    <p:extLst>
      <p:ext uri="{BB962C8B-B14F-4D97-AF65-F5344CB8AC3E}">
        <p14:creationId xmlns:p14="http://schemas.microsoft.com/office/powerpoint/2010/main" val="580531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PRESENTER_DUMMYTAG" val="&lt;DummyForForceWrite&gt;&lt;/DummyForForceWrite&gt;"/>
  <p:tag name="HTML_SHAPEINFO" val="&lt;ThreeDShapeInfo&gt;&lt;uuid val=&quot;{E3DD37A1-3A08-4D7E-B2D1-39B3DAF5DECC}&quot;/&gt;&lt;isInvalidForFieldText val=&quot;0&quot;/&gt;&lt;Image&gt;&lt;filename val=&quot;C:\Users\delroy\AppData\Local\Temp\CP1168013619296Session\CPTrustFolder1168013619296\PPTImport1168013650187\data\asimages\{E3DD37A1-3A08-4D7E-B2D1-39B3DAF5DECC}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 name="PRESENTER_DUMMYTAG" val="&lt;DummyForForceWrite&gt;&lt;/DummyForForceWrite&gt;"/>
  <p:tag name="HTML_SHAPEINFO" val="&lt;ThreeDShapeInfo&gt;&lt;uuid val=&quot;{F01B823F-8476-409E-AD72-73ED0A5560AD}&quot;/&gt;&lt;isInvalidForFieldText val=&quot;0&quot;/&gt;&lt;Image&gt;&lt;filename val=&quot;C:\Users\delroy\AppData\Local\Temp\CP1168013619296Session\CPTrustFolder1168013619296\PPTImport1168013650187\data\asimages\{F01B823F-8476-409E-AD72-73ED0A5560AD}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32E2D9DD-FEC9-43F0-B8FE-B6B024588AF4}&quot;/&gt;&lt;isInvalidForFieldText val=&quot;0&quot;/&gt;&lt;Image&gt;&lt;filename val=&quot;C:\Users\delroy\AppData\Local\Temp\CP1168013619296Session\CPTrustFolder1168013619296\PPTImport1168013650187\data\asimages\{32E2D9DD-FEC9-43F0-B8FE-B6B024588AF4}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4&quot;/&gt;&lt;lineCharCount val=&quot;15&quot;/&gt;&lt;/TableIndex&gt;&lt;/ShapeTextInfo&gt;"/>
  <p:tag name="HTML_SHAPEINFO" val="&lt;ThreeDShapeInfo&gt;&lt;uuid val=&quot;{42EF57DD-B0B5-4DFE-BEAD-BBF84667E733}&quot;/&gt;&lt;isInvalidForFieldText val=&quot;0&quot;/&gt;&lt;Image&gt;&lt;filename val=&quot;C:\Users\delroy\AppData\Local\Temp\CP1168013619296Session\CPTrustFolder1168013619296\PPTImport1168013650187\data\asimages\{42EF57DD-B0B5-4DFE-BEAD-BBF84667E733}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quot;/&gt;&lt;lineCharCount val=&quot;28&quot;/&gt;&lt;lineCharCount val=&quot;3&quot;/&gt;&lt;lineCharCount val=&quot;2&quot;/&gt;&lt;lineCharCount val=&quot;6&quot;/&gt;&lt;lineCharCount val=&quot;6&quot;/&gt;&lt;lineCharCount val=&quot;6&quot;/&gt;&lt;/TableIndex&gt;&lt;/ShapeTextInfo&gt;"/>
  <p:tag name="HTML_SHAPEINFO" val="&lt;ThreeDShapeInfo&gt;&lt;uuid val=&quot;{1C8CE705-4149-4F4B-9352-8E5CB658E7E2}&quot;/&gt;&lt;isInvalidForFieldText val=&quot;0&quot;/&gt;&lt;Image&gt;&lt;filename val=&quot;C:\Users\delroy\AppData\Local\Temp\CP1168013619296Session\CPTrustFolder1168013619296\PPTImport1168013650187\data\asimages\{1C8CE705-4149-4F4B-9352-8E5CB658E7E2}_2.png&quot;/&gt;&lt;left val=&quot;161&quot;/&gt;&lt;top val=&quot;273&quot;/&gt;&lt;width val=&quot;453&quot;/&gt;&lt;height val=&quot;329&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quot;/&gt;&lt;lineCharCount val=&quot;6&quot;/&gt;&lt;lineCharCount val=&quot;3&quot;/&gt;&lt;lineCharCount val=&quot;3&quot;/&gt;&lt;lineCharCount val=&quot;3&quot;/&gt;&lt;lineCharCount val=&quot;18&quot;/&gt;&lt;lineCharCount val=&quot;9&quot;/&gt;&lt;/TableIndex&gt;&lt;/ShapeTextInfo&gt;"/>
  <p:tag name="HTML_SHAPEINFO" val="&lt;ThreeDShapeInfo&gt;&lt;uuid val=&quot;{A591B07F-6E46-4B3B-A77E-B6C627AA0AA1}&quot;/&gt;&lt;isInvalidForFieldText val=&quot;0&quot;/&gt;&lt;Image&gt;&lt;filename val=&quot;C:\Users\delroy\AppData\Local\Temp\CP1168013619296Session\CPTrustFolder1168013619296\PPTImport1168013650187\data\asimages\{A591B07F-6E46-4B3B-A77E-B6C627AA0AA1}_2.png&quot;/&gt;&lt;left val=&quot;660&quot;/&gt;&lt;top val=&quot;273&quot;/&gt;&lt;width val=&quot;453&quot;/&gt;&lt;height val=&quot;329&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9&quot;/&gt;&lt;/TableIndex&gt;&lt;/ShapeTextInfo&gt;"/>
  <p:tag name="HTML_SHAPEINFO" val="&lt;ThreeDShapeInfo&gt;&lt;uuid val=&quot;{CE0BC7DB-064B-407D-9C50-933BF2002F5A}&quot;/&gt;&lt;isInvalidForFieldText val=&quot;0&quot;/&gt;&lt;Image&gt;&lt;filename val=&quot;C:\Users\delroy\AppData\Local\Temp\CP1168013619296Session\CPTrustFolder1168013619296\PPTImport1168013650187\data\asimages\{CE0BC7DB-064B-407D-9C50-933BF2002F5A}_3.png&quot;/&gt;&lt;left val=&quot;233&quot;/&gt;&lt;top val=&quot;100&quot;/&gt;&lt;width val=&quot;813&quot;/&gt;&lt;height val=&quot;12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62&quot;/&gt;&lt;lineCharCount val=&quot;22&quot;/&gt;&lt;lineCharCount val=&quot;39&quot;/&gt;&lt;lineCharCount val=&quot;49&quot;/&gt;&lt;lineCharCount val=&quot;59&quot;/&gt;&lt;lineCharCount val=&quot;39&quot;/&gt;&lt;lineCharCount val=&quot;50&quot;/&gt;&lt;lineCharCount val=&quot;1&quot;/&gt;&lt;/TableIndex&gt;&lt;/ShapeTextInfo&gt;"/>
  <p:tag name="HTML_SHAPEINFO" val="&lt;ThreeDShapeInfo&gt;&lt;uuid val=&quot;{95E387AB-0942-432F-9CD3-B7E042D8EDC1}&quot;/&gt;&lt;isInvalidForFieldText val=&quot;0&quot;/&gt;&lt;Image&gt;&lt;filename val=&quot;C:\Users\delroy\AppData\Local\Temp\CP1168013619296Session\CPTrustFolder1168013619296\PPTImport1168013650187\data\asimages\{95E387AB-0942-432F-9CD3-B7E042D8EDC1}_3.png&quot;/&gt;&lt;left val=&quot;229&quot;/&gt;&lt;top val=&quot;273&quot;/&gt;&lt;width val=&quot;817&quot;/&gt;&lt;height val=&quot;330&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0&quot;/&gt;&lt;/TableIndex&gt;&lt;/ShapeTextInfo&gt;"/>
  <p:tag name="HTML_SHAPEINFO" val="&lt;ThreeDShapeInfo&gt;&lt;uuid val=&quot;{74EA5BB0-9132-4F6A-AFFF-7A68126667F4}&quot;/&gt;&lt;isInvalidForFieldText val=&quot;0&quot;/&gt;&lt;Image&gt;&lt;filename val=&quot;C:\Users\delroy\AppData\Local\Temp\CP1168013619296Session\CPTrustFolder1168013619296\PPTImport1168013650187\data\asimages\{74EA5BB0-9132-4F6A-AFFF-7A68126667F4}_4.png&quot;/&gt;&lt;left val=&quot;233&quot;/&gt;&lt;top val=&quot;100&quot;/&gt;&lt;width val=&quot;813&quot;/&gt;&lt;height val=&quot;12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5&quot;/&gt;&lt;lineCharCount val=&quot;1&quot;/&gt;&lt;lineCharCount val=&quot;13&quot;/&gt;&lt;lineCharCount val=&quot;24&quot;/&gt;&lt;lineCharCount val=&quot;16&quot;/&gt;&lt;lineCharCount val=&quot;27&quot;/&gt;&lt;lineCharCount val=&quot;14&quot;/&gt;&lt;lineCharCount val=&quot;25&quot;/&gt;&lt;/TableIndex&gt;&lt;/ShapeTextInfo&gt;"/>
  <p:tag name="HTML_SHAPEINFO" val="&lt;ThreeDShapeInfo&gt;&lt;uuid val=&quot;{12197E48-B445-4217-8B99-DA9CA4AD52FC}&quot;/&gt;&lt;isInvalidForFieldText val=&quot;0&quot;/&gt;&lt;Image&gt;&lt;filename val=&quot;C:\Users\delroy\AppData\Local\Temp\CP1168013619296Session\CPTrustFolder1168013619296\PPTImport1168013650187\data\asimages\{12197E48-B445-4217-8B99-DA9CA4AD52FC}_4.png&quot;/&gt;&lt;left val=&quot;229&quot;/&gt;&lt;top val=&quot;270&quot;/&gt;&lt;width val=&quot;817&quot;/&gt;&lt;height val=&quot;332&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4&quot;/&gt;&lt;/TableIndex&gt;&lt;/ShapeTextInfo&gt;"/>
  <p:tag name="HTML_SHAPEINFO" val="&lt;ThreeDShapeInfo&gt;&lt;uuid val=&quot;{5C1FE439-2D87-41DF-BAB3-F9694B626CB1}&quot;/&gt;&lt;isInvalidForFieldText val=&quot;0&quot;/&gt;&lt;Image&gt;&lt;filename val=&quot;C:\Users\delroy\AppData\Local\Temp\CP1168013619296Session\CPTrustFolder1168013619296\PPTImport1168013650187\data\asimages\{5C1FE439-2D87-41DF-BAB3-F9694B626CB1}_5.png&quot;/&gt;&lt;left val=&quot;233&quot;/&gt;&lt;top val=&quot;100&quot;/&gt;&lt;width val=&quot;813&quot;/&gt;&lt;height val=&quot;12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3&quot;/&gt;&lt;lineCharCount val=&quot;19&quot;/&gt;&lt;lineCharCount val=&quot;42&quot;/&gt;&lt;lineCharCount val=&quot;14&quot;/&gt;&lt;lineCharCount val=&quot;27&quot;/&gt;&lt;lineCharCount val=&quot;27&quot;/&gt;&lt;lineCharCount val=&quot;30&quot;/&gt;&lt;lineCharCount val=&quot;28&quot;/&gt;&lt;/TableIndex&gt;&lt;/ShapeTextInfo&gt;"/>
  <p:tag name="HTML_SHAPEINFO" val="&lt;ThreeDShapeInfo&gt;&lt;uuid val=&quot;{C9BBFEDB-DD82-40C3-B551-A4FC31CAA367}&quot;/&gt;&lt;isInvalidForFieldText val=&quot;0&quot;/&gt;&lt;Image&gt;&lt;filename val=&quot;C:\Users\delroy\AppData\Local\Temp\CP1168013619296Session\CPTrustFolder1168013619296\PPTImport1168013650187\data\asimages\{C9BBFEDB-DD82-40C3-B551-A4FC31CAA367}_5.png&quot;/&gt;&lt;left val=&quot;228&quot;/&gt;&lt;top val=&quot;270&quot;/&gt;&lt;width val=&quot;818&quot;/&gt;&lt;height val=&quot;332&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9&quot;/&gt;&lt;/TableIndex&gt;&lt;/ShapeTextInfo&gt;"/>
  <p:tag name="HTML_SHAPEINFO" val="&lt;ThreeDShapeInfo&gt;&lt;uuid val=&quot;{9A5CCF5A-D4B4-4551-8ECD-66DEAD625E30}&quot;/&gt;&lt;isInvalidForFieldText val=&quot;0&quot;/&gt;&lt;Image&gt;&lt;filename val=&quot;C:\Users\delroy\AppData\Local\Temp\CP1168013619296Session\CPTrustFolder1168013619296\PPTImport1168013650187\data\asimages\{9A5CCF5A-D4B4-4551-8ECD-66DEAD625E30}_6.png&quot;/&gt;&lt;left val=&quot;233&quot;/&gt;&lt;top val=&quot;100&quot;/&gt;&lt;width val=&quot;813&quot;/&gt;&lt;height val=&quot;12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7&quot;/&gt;&lt;lineCharCount val=&quot;1&quot;/&gt;&lt;lineCharCount val=&quot;56&quot;/&gt;&lt;lineCharCount val=&quot;1&quot;/&gt;&lt;lineCharCount val=&quot;53&quot;/&gt;&lt;lineCharCount val=&quot;13&quot;/&gt;&lt;/TableIndex&gt;&lt;/ShapeTextInfo&gt;"/>
  <p:tag name="HTML_SHAPEINFO" val="&lt;ThreeDShapeInfo&gt;&lt;uuid val=&quot;{5A10535C-5FE2-498F-8621-1C40499E752F}&quot;/&gt;&lt;isInvalidForFieldText val=&quot;0&quot;/&gt;&lt;Image&gt;&lt;filename val=&quot;C:\Users\delroy\AppData\Local\Temp\CP1168013619296Session\CPTrustFolder1168013619296\PPTImport1168013650187\data\asimages\{5A10535C-5FE2-498F-8621-1C40499E752F}_6.png&quot;/&gt;&lt;left val=&quot;228&quot;/&gt;&lt;top val=&quot;273&quot;/&gt;&lt;width val=&quot;818&quot;/&gt;&lt;height val=&quot;329&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9&quot;/&gt;&lt;/TableIndex&gt;&lt;/ShapeTextInfo&gt;"/>
  <p:tag name="HTML_SHAPEINFO" val="&lt;ThreeDShapeInfo&gt;&lt;uuid val=&quot;{31632EB5-28FB-4A5E-88D1-ED898C3FB3F0}&quot;/&gt;&lt;isInvalidForFieldText val=&quot;0&quot;/&gt;&lt;Image&gt;&lt;filename val=&quot;C:\Users\delroy\AppData\Local\Temp\CP1168013619296Session\CPTrustFolder1168013619296\PPTImport1168013650187\data\asimages\{31632EB5-28FB-4A5E-88D1-ED898C3FB3F0}_7.png&quot;/&gt;&lt;left val=&quot;233&quot;/&gt;&lt;top val=&quot;100&quot;/&gt;&lt;width val=&quot;813&quot;/&gt;&lt;height val=&quot;126&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7&quot;/&gt;&lt;lineCharCount val=&quot;1&quot;/&gt;&lt;lineCharCount val=&quot;56&quot;/&gt;&lt;lineCharCount val=&quot;1&quot;/&gt;&lt;lineCharCount val=&quot;53&quot;/&gt;&lt;lineCharCount val=&quot;13&quot;/&gt;&lt;/TableIndex&gt;&lt;/ShapeTextInfo&gt;"/>
  <p:tag name="HTML_SHAPEINFO" val="&lt;ThreeDShapeInfo&gt;&lt;uuid val=&quot;{EBDA81A9-3A42-48AC-9400-2CA3BED330D5}&quot;/&gt;&lt;isInvalidForFieldText val=&quot;0&quot;/&gt;&lt;Image&gt;&lt;filename val=&quot;C:\Users\delroy\AppData\Local\Temp\CP1168013619296Session\CPTrustFolder1168013619296\PPTImport1168013650187\data\asimages\{EBDA81A9-3A42-48AC-9400-2CA3BED330D5}_7.png&quot;/&gt;&lt;left val=&quot;228&quot;/&gt;&lt;top val=&quot;273&quot;/&gt;&lt;width val=&quot;818&quot;/&gt;&lt;height val=&quot;329&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9&quot;/&gt;&lt;/TableIndex&gt;&lt;/ShapeTextInfo&gt;"/>
  <p:tag name="HTML_SHAPEINFO" val="&lt;ThreeDShapeInfo&gt;&lt;uuid val=&quot;{740A29F1-BC27-4B0C-8B42-9154504FD3DD}&quot;/&gt;&lt;isInvalidForFieldText val=&quot;0&quot;/&gt;&lt;Image&gt;&lt;filename val=&quot;C:\Users\delroy\AppData\Local\Temp\CP1168013619296Session\CPTrustFolder1168013619296\PPTImport1168013650187\data\asimages\{740A29F1-BC27-4B0C-8B42-9154504FD3DD}_8.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7&quot;/&gt;&lt;lineCharCount val=&quot;1&quot;/&gt;&lt;lineCharCount val=&quot;56&quot;/&gt;&lt;lineCharCount val=&quot;1&quot;/&gt;&lt;lineCharCount val=&quot;53&quot;/&gt;&lt;lineCharCount val=&quot;13&quot;/&gt;&lt;/TableIndex&gt;&lt;/ShapeTextInfo&gt;"/>
  <p:tag name="HTML_SHAPEINFO" val="&lt;ThreeDShapeInfo&gt;&lt;uuid val=&quot;{08B61168-CAB9-4488-8458-70231DB981D7}&quot;/&gt;&lt;isInvalidForFieldText val=&quot;0&quot;/&gt;&lt;Image&gt;&lt;filename val=&quot;C:\Users\delroy\AppData\Local\Temp\CP1168013619296Session\CPTrustFolder1168013619296\PPTImport1168013650187\data\asimages\{08B61168-CAB9-4488-8458-70231DB981D7}_8.png&quot;/&gt;&lt;left val=&quot;228&quot;/&gt;&lt;top val=&quot;273&quot;/&gt;&lt;width val=&quot;818&quot;/&gt;&lt;height val=&quot;32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0&quot;/&gt;&lt;/TableIndex&gt;&lt;/ShapeTextInfo&gt;"/>
  <p:tag name="HTML_SHAPEINFO" val="&lt;ThreeDShapeInfo&gt;&lt;uuid val=&quot;{8BF83D6C-6AC0-4E2C-8C6C-7C029A9DD11A}&quot;/&gt;&lt;isInvalidForFieldText val=&quot;0&quot;/&gt;&lt;Image&gt;&lt;filename val=&quot;C:\Users\delroy\AppData\Local\Temp\CP1168013619296Session\CPTrustFolder1168013619296\PPTImport1168013650187\data\asimages\{8BF83D6C-6AC0-4E2C-8C6C-7C029A9DD11A}_9.png&quot;/&gt;&lt;left val=&quot;233&quot;/&gt;&lt;top val=&quot;100&quot;/&gt;&lt;width val=&quot;813&quot;/&gt;&lt;height val=&quot;12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31&quot;/&gt;&lt;lineCharCount val=&quot;27&quot;/&gt;&lt;lineCharCount val=&quot;1&quot;/&gt;&lt;lineCharCount val=&quot;15&quot;/&gt;&lt;lineCharCount val=&quot;13&quot;/&gt;&lt;lineCharCount val=&quot;1&quot;/&gt;&lt;lineCharCount val=&quot;17&quot;/&gt;&lt;lineCharCount val=&quot;44&quot;/&gt;&lt;lineCharCount val=&quot;23&quot;/&gt;&lt;lineCharCount val=&quot;5&quot;/&gt;&lt;lineCharCount val=&quot;22&quot;/&gt;&lt;/TableIndex&gt;&lt;/ShapeTextInfo&gt;"/>
  <p:tag name="HTML_SHAPEINFO" val="&lt;ThreeDShapeInfo&gt;&lt;uuid val=&quot;{45177AD8-8803-4BDB-A998-CE057E2A14C8}&quot;/&gt;&lt;isInvalidForFieldText val=&quot;0&quot;/&gt;&lt;Image&gt;&lt;filename val=&quot;C:\Users\delroy\AppData\Local\Temp\CP1168013619296Session\CPTrustFolder1168013619296\PPTImport1168013650187\data\asimages\{45177AD8-8803-4BDB-A998-CE057E2A14C8}_9.png&quot;/&gt;&lt;left val=&quot;228&quot;/&gt;&lt;top val=&quot;273&quot;/&gt;&lt;width val=&quot;818&quot;/&gt;&lt;height val=&quot;340&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1&quot;/&gt;&lt;lineCharCount val=&quot;19&quot;/&gt;&lt;/TableIndex&gt;&lt;/ShapeTextInfo&gt;"/>
  <p:tag name="HTML_SHAPEINFO" val="&lt;ThreeDShapeInfo&gt;&lt;uuid val=&quot;{EB81FACA-B213-4774-B558-FBB3446E6F34}&quot;/&gt;&lt;isInvalidForFieldText val=&quot;0&quot;/&gt;&lt;Image&gt;&lt;filename val=&quot;C:\Users\delroy\AppData\Local\Temp\CP1168013619296Session\CPTrustFolder1168013619296\PPTImport1168013650187\data\asimages\{EB81FACA-B213-4774-B558-FBB3446E6F34}_10.png&quot;/&gt;&lt;left val=&quot;233&quot;/&gt;&lt;top val=&quot;100&quot;/&gt;&lt;width val=&quot;813&quot;/&gt;&lt;height val=&quot;12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1&quot;/&gt;&lt;lineCharCount val=&quot;27&quot;/&gt;&lt;lineCharCount val=&quot;1&quot;/&gt;&lt;lineCharCount val=&quot;66&quot;/&gt;&lt;lineCharCount val=&quot;1&quot;/&gt;&lt;lineCharCount val=&quot;37&quot;/&gt;&lt;lineCharCount val=&quot;13&quot;/&gt;&lt;/TableIndex&gt;&lt;/ShapeTextInfo&gt;"/>
  <p:tag name="HTML_SHAPEINFO" val="&lt;ThreeDShapeInfo&gt;&lt;uuid val=&quot;{F80F09A3-1316-4E5C-BDFA-092B07877961}&quot;/&gt;&lt;isInvalidForFieldText val=&quot;0&quot;/&gt;&lt;Image&gt;&lt;filename val=&quot;C:\Users\delroy\AppData\Local\Temp\CP1168013619296Session\CPTrustFolder1168013619296\PPTImport1168013650187\data\asimages\{F80F09A3-1316-4E5C-BDFA-092B07877961}_10.png&quot;/&gt;&lt;left val=&quot;188&quot;/&gt;&lt;top val=&quot;273&quot;/&gt;&lt;width val=&quot;892&quot;/&gt;&lt;height val=&quot;32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1191</TotalTime>
  <Words>1889</Words>
  <Application>Microsoft Office PowerPoint</Application>
  <PresentationFormat>Widescreen</PresentationFormat>
  <Paragraphs>110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Consolas</vt:lpstr>
      <vt:lpstr>Gill Sans MT</vt:lpstr>
      <vt:lpstr>Parcel</vt:lpstr>
      <vt:lpstr>Bulletproof Code (3)</vt:lpstr>
      <vt:lpstr>Operators and meta-characters</vt:lpstr>
      <vt:lpstr>C++ regular expression functions</vt:lpstr>
      <vt:lpstr>Rolodex version 1: delimiters</vt:lpstr>
      <vt:lpstr>Rolodex version 2: string streams</vt:lpstr>
      <vt:lpstr>Rolodex Version 3: regular expressions</vt:lpstr>
      <vt:lpstr>Rolodex Version 3: regular expressions</vt:lpstr>
      <vt:lpstr>Rolodex Version 3: regular expressions</vt:lpstr>
      <vt:lpstr>Checkbook version 1: delimiters</vt:lpstr>
      <vt:lpstr>Checkbook version 2: regular expressions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Bulletproof (3)</dc:title>
  <dc:creator>Delroy Brinkerhoff</dc:creator>
  <cp:lastModifiedBy>delroy</cp:lastModifiedBy>
  <cp:revision>25</cp:revision>
  <dcterms:created xsi:type="dcterms:W3CDTF">2016-07-13T22:03:45Z</dcterms:created>
  <dcterms:modified xsi:type="dcterms:W3CDTF">2025-09-03T14:24:19Z</dcterms:modified>
</cp:coreProperties>
</file>