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2.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3.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4.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5.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6.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63" r:id="rId3"/>
    <p:sldId id="257" r:id="rId4"/>
    <p:sldId id="258"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C813FD-2B0E-41EC-AF2C-CE7191C95BC2}" type="datetimeFigureOut">
              <a:rPr lang="en-US" smtClean="0"/>
              <a:t>9/9/2025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CAD29E-D4D2-43DF-8355-9823CFD01612}" type="slidenum">
              <a:rPr lang="en-US" smtClean="0"/>
              <a:t>‹#›</a:t>
            </a:fld>
            <a:endParaRPr lang="en-US"/>
          </a:p>
        </p:txBody>
      </p:sp>
    </p:spTree>
    <p:extLst>
      <p:ext uri="{BB962C8B-B14F-4D97-AF65-F5344CB8AC3E}">
        <p14:creationId xmlns:p14="http://schemas.microsoft.com/office/powerpoint/2010/main" val="2988405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previous section demonstrated that regular expressions can represent complex patterns and that the “</a:t>
            </a:r>
            <a:r>
              <a:rPr lang="en-US" sz="1200" kern="1200" dirty="0" err="1">
                <a:solidFill>
                  <a:schemeClr val="tx1"/>
                </a:solidFill>
                <a:effectLst/>
                <a:latin typeface="+mn-lt"/>
                <a:ea typeface="+mn-ea"/>
                <a:cs typeface="+mn-cs"/>
              </a:rPr>
              <a:t>regex_match</a:t>
            </a:r>
            <a:r>
              <a:rPr lang="en-US" sz="1200" kern="1200" dirty="0">
                <a:solidFill>
                  <a:schemeClr val="tx1"/>
                </a:solidFill>
                <a:effectLst/>
                <a:latin typeface="+mn-lt"/>
                <a:ea typeface="+mn-ea"/>
                <a:cs typeface="+mn-cs"/>
              </a:rPr>
              <a:t>” function can test whether a target string matches that pattern. This section extends those examples with a deeper exploration of numbered groups, matcher objects, and the “</a:t>
            </a:r>
            <a:r>
              <a:rPr lang="en-US" sz="1200" kern="1200" dirty="0" err="1">
                <a:solidFill>
                  <a:schemeClr val="tx1"/>
                </a:solidFill>
                <a:effectLst/>
                <a:latin typeface="+mn-lt"/>
                <a:ea typeface="+mn-ea"/>
                <a:cs typeface="+mn-cs"/>
              </a:rPr>
              <a:t>regex_replace</a:t>
            </a:r>
            <a:r>
              <a:rPr lang="en-US" sz="1200" kern="1200" dirty="0">
                <a:solidFill>
                  <a:schemeClr val="tx1"/>
                </a:solidFill>
                <a:effectLst/>
                <a:latin typeface="+mn-lt"/>
                <a:ea typeface="+mn-ea"/>
                <a:cs typeface="+mn-cs"/>
              </a:rPr>
              <a:t>” function.</a:t>
            </a:r>
          </a:p>
          <a:p>
            <a:endParaRPr lang="en-US" dirty="0"/>
          </a:p>
        </p:txBody>
      </p:sp>
      <p:sp>
        <p:nvSpPr>
          <p:cNvPr id="4" name="Slide Number Placeholder 3"/>
          <p:cNvSpPr>
            <a:spLocks noGrp="1"/>
          </p:cNvSpPr>
          <p:nvPr>
            <p:ph type="sldNum" sz="quarter" idx="5"/>
          </p:nvPr>
        </p:nvSpPr>
        <p:spPr/>
        <p:txBody>
          <a:bodyPr/>
          <a:lstStyle/>
          <a:p>
            <a:fld id="{E9CAD29E-D4D2-43DF-8355-9823CFD01612}" type="slidenum">
              <a:rPr lang="en-US" smtClean="0"/>
              <a:t>1</a:t>
            </a:fld>
            <a:endParaRPr lang="en-US"/>
          </a:p>
        </p:txBody>
      </p:sp>
    </p:spTree>
    <p:extLst>
      <p:ext uri="{BB962C8B-B14F-4D97-AF65-F5344CB8AC3E}">
        <p14:creationId xmlns:p14="http://schemas.microsoft.com/office/powerpoint/2010/main" val="61101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Drawing parallels between arithmetic and regular expressions can help us better understand the latter. Arithmetic expressions can be as simple as a constant or variable, or they can be made more complex by combining simple expressions with operators or grouping them with parentheses. Similarly, regular expressions can consist of an atom or character, a meta-character, or be made more complex by combining them with operators or grouping them with parentheses.</a:t>
            </a:r>
          </a:p>
          <a:p>
            <a:r>
              <a:rPr lang="en-US" sz="1200" kern="1200" dirty="0">
                <a:solidFill>
                  <a:schemeClr val="tx1"/>
                </a:solidFill>
                <a:effectLst/>
                <a:latin typeface="+mn-lt"/>
                <a:ea typeface="+mn-ea"/>
                <a:cs typeface="+mn-cs"/>
              </a:rPr>
              <a:t>However, the parentheses in regular expressions go beyond building complex expressions from simple ones. Undecorated parentheses form “capturing groups” that save or extract substrings from the target that match the parenthesized sub-expression. Programs can access the saved substrings with a group number. Decorating the parentheses with the “?:” forms “non-capturing groups” that consume or match characters in the target without saving or numbering them.</a:t>
            </a:r>
          </a:p>
          <a:p>
            <a:endParaRPr lang="en-US" dirty="0"/>
          </a:p>
        </p:txBody>
      </p:sp>
      <p:sp>
        <p:nvSpPr>
          <p:cNvPr id="4" name="Slide Number Placeholder 3"/>
          <p:cNvSpPr>
            <a:spLocks noGrp="1"/>
          </p:cNvSpPr>
          <p:nvPr>
            <p:ph type="sldNum" sz="quarter" idx="5"/>
          </p:nvPr>
        </p:nvSpPr>
        <p:spPr/>
        <p:txBody>
          <a:bodyPr/>
          <a:lstStyle/>
          <a:p>
            <a:fld id="{E9CAD29E-D4D2-43DF-8355-9823CFD01612}" type="slidenum">
              <a:rPr lang="en-US" smtClean="0"/>
              <a:t>2</a:t>
            </a:fld>
            <a:endParaRPr lang="en-US"/>
          </a:p>
        </p:txBody>
      </p:sp>
    </p:spTree>
    <p:extLst>
      <p:ext uri="{BB962C8B-B14F-4D97-AF65-F5344CB8AC3E}">
        <p14:creationId xmlns:p14="http://schemas.microsoft.com/office/powerpoint/2010/main" val="2373924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original checkbook program employed one pair of grouping parentheses in the validating regular expression without accessing the captured substring. After validating the input, the program read each field with the </a:t>
            </a:r>
            <a:r>
              <a:rPr lang="en-US" sz="1200" kern="1200" dirty="0" err="1">
                <a:solidFill>
                  <a:schemeClr val="tx1"/>
                </a:solidFill>
                <a:effectLst/>
                <a:latin typeface="+mn-lt"/>
                <a:ea typeface="+mn-ea"/>
                <a:cs typeface="+mn-cs"/>
              </a:rPr>
              <a:t>getline</a:t>
            </a:r>
            <a:r>
              <a:rPr lang="en-US" sz="1200" kern="1200" dirty="0">
                <a:solidFill>
                  <a:schemeClr val="tx1"/>
                </a:solidFill>
                <a:effectLst/>
                <a:latin typeface="+mn-lt"/>
                <a:ea typeface="+mn-ea"/>
                <a:cs typeface="+mn-cs"/>
              </a:rPr>
              <a:t> function. Adding parentheses around the sub-expressions representing the fields in each line of the checkbook file offers a different data access method.</a:t>
            </a:r>
          </a:p>
          <a:p>
            <a:endParaRPr lang="en-US" dirty="0"/>
          </a:p>
        </p:txBody>
      </p:sp>
      <p:sp>
        <p:nvSpPr>
          <p:cNvPr id="4" name="Slide Number Placeholder 3"/>
          <p:cNvSpPr>
            <a:spLocks noGrp="1"/>
          </p:cNvSpPr>
          <p:nvPr>
            <p:ph type="sldNum" sz="quarter" idx="5"/>
          </p:nvPr>
        </p:nvSpPr>
        <p:spPr/>
        <p:txBody>
          <a:bodyPr/>
          <a:lstStyle/>
          <a:p>
            <a:fld id="{E9CAD29E-D4D2-43DF-8355-9823CFD01612}" type="slidenum">
              <a:rPr lang="en-US" smtClean="0"/>
              <a:t>3</a:t>
            </a:fld>
            <a:endParaRPr lang="en-US"/>
          </a:p>
        </p:txBody>
      </p:sp>
    </p:spTree>
    <p:extLst>
      <p:ext uri="{BB962C8B-B14F-4D97-AF65-F5344CB8AC3E}">
        <p14:creationId xmlns:p14="http://schemas.microsoft.com/office/powerpoint/2010/main" val="20576879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 numbers the groups from right to left, beginning with 1; the zeroth group saves the complete, unmodified target string. By adding capturing groups and a matcher object, the program can directly access the fields with the matcher’s overloaded index operator. The example uses a string matcher, so it returns the saved fields as strings, which the program must convert to other types when necessary.</a:t>
            </a:r>
          </a:p>
          <a:p>
            <a:endParaRPr lang="en-US" dirty="0"/>
          </a:p>
        </p:txBody>
      </p:sp>
      <p:sp>
        <p:nvSpPr>
          <p:cNvPr id="4" name="Slide Number Placeholder 3"/>
          <p:cNvSpPr>
            <a:spLocks noGrp="1"/>
          </p:cNvSpPr>
          <p:nvPr>
            <p:ph type="sldNum" sz="quarter" idx="5"/>
          </p:nvPr>
        </p:nvSpPr>
        <p:spPr/>
        <p:txBody>
          <a:bodyPr/>
          <a:lstStyle/>
          <a:p>
            <a:fld id="{E9CAD29E-D4D2-43DF-8355-9823CFD01612}" type="slidenum">
              <a:rPr lang="en-US" smtClean="0"/>
              <a:t>4</a:t>
            </a:fld>
            <a:endParaRPr lang="en-US"/>
          </a:p>
        </p:txBody>
      </p:sp>
    </p:spTree>
    <p:extLst>
      <p:ext uri="{BB962C8B-B14F-4D97-AF65-F5344CB8AC3E}">
        <p14:creationId xmlns:p14="http://schemas.microsoft.com/office/powerpoint/2010/main" val="4134321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Programs can nest groups without limit, complicating group numbering. C++ assigns group numbers left to right in the order of the opening parenthesis. Reading left to right, the RE numbers the first two groups 1 and 2, respectively. The inner parentheses are necessary to indicate the target of the quantifier, the values in the braces.</a:t>
            </a:r>
          </a:p>
          <a:p>
            <a:r>
              <a:rPr lang="en-US" sz="1200" kern="1200" dirty="0">
                <a:solidFill>
                  <a:schemeClr val="tx1"/>
                </a:solidFill>
                <a:effectLst/>
                <a:latin typeface="+mn-lt"/>
                <a:ea typeface="+mn-ea"/>
                <a:cs typeface="+mn-cs"/>
              </a:rPr>
              <a:t>Although the next sub-expression has nested parentheses, only the inner pair forms a numbered group because the “?:” in the outer pair makes it a non-capturing group. Notice that the expression uses the question mark in two distinct ways. When used in conjunction with the colon, it designates a non-capturing group, but when used alone, it forms a simple quantifier.</a:t>
            </a:r>
          </a:p>
          <a:p>
            <a:r>
              <a:rPr lang="en-US" sz="1200" kern="1200" dirty="0">
                <a:solidFill>
                  <a:schemeClr val="tx1"/>
                </a:solidFill>
                <a:effectLst/>
                <a:latin typeface="+mn-lt"/>
                <a:ea typeface="+mn-ea"/>
                <a:cs typeface="+mn-cs"/>
              </a:rPr>
              <a:t>The third sub-expression demonstrates a more authentic example. Quantified expressions only save the last occurrence of the repeated pattern, which the program typically doesn’t need. The program can ignore or discard it with a non-capturing group. The outer, numbered group collects all occurrences, which generally is the desired result.</a:t>
            </a:r>
          </a:p>
          <a:p>
            <a:r>
              <a:rPr lang="en-US" sz="1200" kern="1200" dirty="0">
                <a:solidFill>
                  <a:schemeClr val="tx1"/>
                </a:solidFill>
                <a:effectLst/>
                <a:latin typeface="+mn-lt"/>
                <a:ea typeface="+mn-ea"/>
                <a:cs typeface="+mn-cs"/>
              </a:rPr>
              <a:t>The final sub-expression demonstrates unauthentically deep nesting. While it is syntactically correct, it’s rarely useful.</a:t>
            </a:r>
          </a:p>
          <a:p>
            <a:endParaRPr lang="en-US" dirty="0"/>
          </a:p>
        </p:txBody>
      </p:sp>
      <p:sp>
        <p:nvSpPr>
          <p:cNvPr id="4" name="Slide Number Placeholder 3"/>
          <p:cNvSpPr>
            <a:spLocks noGrp="1"/>
          </p:cNvSpPr>
          <p:nvPr>
            <p:ph type="sldNum" sz="quarter" idx="5"/>
          </p:nvPr>
        </p:nvSpPr>
        <p:spPr/>
        <p:txBody>
          <a:bodyPr/>
          <a:lstStyle/>
          <a:p>
            <a:fld id="{E9CAD29E-D4D2-43DF-8355-9823CFD01612}" type="slidenum">
              <a:rPr lang="en-US" smtClean="0"/>
              <a:t>5</a:t>
            </a:fld>
            <a:endParaRPr lang="en-US"/>
          </a:p>
        </p:txBody>
      </p:sp>
    </p:spTree>
    <p:extLst>
      <p:ext uri="{BB962C8B-B14F-4D97-AF65-F5344CB8AC3E}">
        <p14:creationId xmlns:p14="http://schemas.microsoft.com/office/powerpoint/2010/main" val="899572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Phone numbers in the United States consist of ten variously formatted digits. The first two illustrated formats are common; the last three are less so, but the example includes them for demonstration. The example also includes the inauthentic nested capturing groups to demonstrate the group numbering. The textbook includes a more authentic version. Please pause the video to study each section and its corresponding description.</a:t>
            </a:r>
          </a:p>
          <a:p>
            <a:endParaRPr lang="en-US" dirty="0"/>
          </a:p>
        </p:txBody>
      </p:sp>
      <p:sp>
        <p:nvSpPr>
          <p:cNvPr id="4" name="Slide Number Placeholder 3"/>
          <p:cNvSpPr>
            <a:spLocks noGrp="1"/>
          </p:cNvSpPr>
          <p:nvPr>
            <p:ph type="sldNum" sz="quarter" idx="5"/>
          </p:nvPr>
        </p:nvSpPr>
        <p:spPr/>
        <p:txBody>
          <a:bodyPr/>
          <a:lstStyle/>
          <a:p>
            <a:fld id="{E9CAD29E-D4D2-43DF-8355-9823CFD01612}" type="slidenum">
              <a:rPr lang="en-US" smtClean="0"/>
              <a:t>6</a:t>
            </a:fld>
            <a:endParaRPr lang="en-US"/>
          </a:p>
        </p:txBody>
      </p:sp>
    </p:spTree>
    <p:extLst>
      <p:ext uri="{BB962C8B-B14F-4D97-AF65-F5344CB8AC3E}">
        <p14:creationId xmlns:p14="http://schemas.microsoft.com/office/powerpoint/2010/main" val="2669435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Programs can validate input and locate specific data within it with the </a:t>
            </a:r>
            <a:r>
              <a:rPr lang="en-US" sz="1200" kern="1200" dirty="0" err="1">
                <a:solidFill>
                  <a:schemeClr val="tx1"/>
                </a:solidFill>
                <a:effectLst/>
                <a:latin typeface="+mn-lt"/>
                <a:ea typeface="+mn-ea"/>
                <a:cs typeface="+mn-cs"/>
              </a:rPr>
              <a:t>regex_match</a:t>
            </a:r>
            <a:r>
              <a:rPr lang="en-US" sz="1200" kern="1200" dirty="0">
                <a:solidFill>
                  <a:schemeClr val="tx1"/>
                </a:solidFill>
                <a:effectLst/>
                <a:latin typeface="+mn-lt"/>
                <a:ea typeface="+mn-ea"/>
                <a:cs typeface="+mn-cs"/>
              </a:rPr>
              <a:t> function. They can modify the matched data with the </a:t>
            </a:r>
            <a:r>
              <a:rPr lang="en-US" sz="1200" kern="1200" dirty="0" err="1">
                <a:solidFill>
                  <a:schemeClr val="tx1"/>
                </a:solidFill>
                <a:effectLst/>
                <a:latin typeface="+mn-lt"/>
                <a:ea typeface="+mn-ea"/>
                <a:cs typeface="+mn-cs"/>
              </a:rPr>
              <a:t>regex_replace</a:t>
            </a:r>
            <a:r>
              <a:rPr lang="en-US" sz="1200" kern="1200" dirty="0">
                <a:solidFill>
                  <a:schemeClr val="tx1"/>
                </a:solidFill>
                <a:effectLst/>
                <a:latin typeface="+mn-lt"/>
                <a:ea typeface="+mn-ea"/>
                <a:cs typeface="+mn-cs"/>
              </a:rPr>
              <a:t> function. In this example, the program matches U.S. telephone numbers entered in various formats and converts them to a single, standard format.</a:t>
            </a:r>
          </a:p>
          <a:p>
            <a:r>
              <a:rPr lang="en-US" sz="1200" kern="1200" dirty="0">
                <a:solidFill>
                  <a:schemeClr val="tx1"/>
                </a:solidFill>
                <a:effectLst/>
                <a:latin typeface="+mn-lt"/>
                <a:ea typeface="+mn-ea"/>
                <a:cs typeface="+mn-cs"/>
              </a:rPr>
              <a:t>The first test detects empty and comment lines. The caret and dollar sign are anchors specifying the beginning and ending line positions, respectively. Without any text between them, they denote an empty line. The caret anchors the sharp character to the beginning of the line, denoting a comment. The vertical bar is the “or” operator, meaning that the expression matches either alternative.</a:t>
            </a:r>
          </a:p>
          <a:p>
            <a:r>
              <a:rPr lang="en-US" sz="1200" kern="1200" dirty="0">
                <a:solidFill>
                  <a:schemeClr val="tx1"/>
                </a:solidFill>
                <a:effectLst/>
                <a:latin typeface="+mn-lt"/>
                <a:ea typeface="+mn-ea"/>
                <a:cs typeface="+mn-cs"/>
              </a:rPr>
              <a:t>The variable “re” stores the expression matching the different phone number patterns. The format string describes the final, standard output format, where the parentheses, space, and dash print verbatim, while the numbers refer to the group numbers of the matching data.</a:t>
            </a:r>
          </a:p>
          <a:p>
            <a:r>
              <a:rPr lang="en-US" sz="1200" kern="1200" dirty="0">
                <a:solidFill>
                  <a:schemeClr val="tx1"/>
                </a:solidFill>
                <a:effectLst/>
                <a:latin typeface="+mn-lt"/>
                <a:ea typeface="+mn-ea"/>
                <a:cs typeface="+mn-cs"/>
              </a:rPr>
              <a:t>The replace function searches the program input saved in “phone” and compares it to the regular expression, replacing the matching data as specified by the “format” variable. The replace function returns the phone numbers in the standardized format. The simple example prints the numbers, but a more authentic program could save them as part of a larger dataset, such as a record in a Rolodex file.</a:t>
            </a:r>
          </a:p>
          <a:p>
            <a:endParaRPr lang="en-US" dirty="0"/>
          </a:p>
        </p:txBody>
      </p:sp>
      <p:sp>
        <p:nvSpPr>
          <p:cNvPr id="4" name="Slide Number Placeholder 3"/>
          <p:cNvSpPr>
            <a:spLocks noGrp="1"/>
          </p:cNvSpPr>
          <p:nvPr>
            <p:ph type="sldNum" sz="quarter" idx="5"/>
          </p:nvPr>
        </p:nvSpPr>
        <p:spPr/>
        <p:txBody>
          <a:bodyPr/>
          <a:lstStyle/>
          <a:p>
            <a:fld id="{E9CAD29E-D4D2-43DF-8355-9823CFD01612}" type="slidenum">
              <a:rPr lang="en-US" smtClean="0"/>
              <a:t>7</a:t>
            </a:fld>
            <a:endParaRPr lang="en-US"/>
          </a:p>
        </p:txBody>
      </p:sp>
    </p:spTree>
    <p:extLst>
      <p:ext uri="{BB962C8B-B14F-4D97-AF65-F5344CB8AC3E}">
        <p14:creationId xmlns:p14="http://schemas.microsoft.com/office/powerpoint/2010/main" val="2563821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9/9/2025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9/9/2025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9/9/2025</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9/9/2025</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9/9/2025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9/9/2025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9/9/2025</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notesSlide" Target="../notesSlides/notesSlide2.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slideLayout" Target="../slideLayouts/slideLayout5.xml"/><Relationship Id="rId5" Type="http://schemas.openxmlformats.org/officeDocument/2006/relationships/tags" Target="../tags/tag37.xml"/><Relationship Id="rId4" Type="http://schemas.openxmlformats.org/officeDocument/2006/relationships/tags" Target="../tags/tag36.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tags" Target="../tags/tag56.xml"/><Relationship Id="rId18" Type="http://schemas.openxmlformats.org/officeDocument/2006/relationships/tags" Target="../tags/tag61.xml"/><Relationship Id="rId3" Type="http://schemas.openxmlformats.org/officeDocument/2006/relationships/tags" Target="../tags/tag46.xml"/><Relationship Id="rId7" Type="http://schemas.openxmlformats.org/officeDocument/2006/relationships/tags" Target="../tags/tag50.xml"/><Relationship Id="rId12" Type="http://schemas.openxmlformats.org/officeDocument/2006/relationships/tags" Target="../tags/tag55.xml"/><Relationship Id="rId17" Type="http://schemas.openxmlformats.org/officeDocument/2006/relationships/tags" Target="../tags/tag60.xml"/><Relationship Id="rId2" Type="http://schemas.openxmlformats.org/officeDocument/2006/relationships/tags" Target="../tags/tag45.xml"/><Relationship Id="rId16" Type="http://schemas.openxmlformats.org/officeDocument/2006/relationships/tags" Target="../tags/tag59.xml"/><Relationship Id="rId20" Type="http://schemas.openxmlformats.org/officeDocument/2006/relationships/notesSlide" Target="../notesSlides/notesSlide6.xml"/><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tags" Target="../tags/tag54.xml"/><Relationship Id="rId5" Type="http://schemas.openxmlformats.org/officeDocument/2006/relationships/tags" Target="../tags/tag48.xml"/><Relationship Id="rId15" Type="http://schemas.openxmlformats.org/officeDocument/2006/relationships/tags" Target="../tags/tag58.xml"/><Relationship Id="rId10" Type="http://schemas.openxmlformats.org/officeDocument/2006/relationships/tags" Target="../tags/tag53.xml"/><Relationship Id="rId19" Type="http://schemas.openxmlformats.org/officeDocument/2006/relationships/slideLayout" Target="../slideLayouts/slideLayout4.xml"/><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tags" Target="../tags/tag57.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3.xml"/><Relationship Id="rId1" Type="http://schemas.openxmlformats.org/officeDocument/2006/relationships/tags" Target="../tags/tag62.xml"/><Relationship Id="rId4"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Extended Examples</a:t>
            </a:r>
          </a:p>
        </p:txBody>
      </p:sp>
      <p:sp>
        <p:nvSpPr>
          <p:cNvPr id="3" name="Subtitle 2"/>
          <p:cNvSpPr>
            <a:spLocks noGrp="1"/>
          </p:cNvSpPr>
          <p:nvPr>
            <p:ph type="subTitle" idx="1"/>
            <p:custDataLst>
              <p:tags r:id="rId2"/>
            </p:custDataLst>
          </p:nvPr>
        </p:nvSpPr>
        <p:spPr>
          <a:xfrm>
            <a:off x="2695194" y="4352544"/>
            <a:ext cx="6801612" cy="1239894"/>
          </a:xfrm>
        </p:spPr>
        <p:txBody>
          <a:bodyPr>
            <a:normAutofit lnSpcReduction="10000"/>
          </a:bodyPr>
          <a:lstStyle/>
          <a:p>
            <a:r>
              <a:rPr lang="en-US" dirty="0"/>
              <a:t>Numbered Groups</a:t>
            </a:r>
          </a:p>
          <a:p>
            <a:r>
              <a:rPr lang="en-US" dirty="0"/>
              <a:t>Matcher Objects</a:t>
            </a:r>
          </a:p>
          <a:p>
            <a:r>
              <a:rPr lang="en-US" dirty="0"/>
              <a:t>The </a:t>
            </a:r>
            <a:r>
              <a:rPr lang="en-US" dirty="0">
                <a:latin typeface="Consolas" panose="020B0609020204030204" pitchFamily="49" charset="0"/>
              </a:rPr>
              <a:t>regex_replace</a:t>
            </a:r>
            <a:r>
              <a:rPr lang="en-US" dirty="0"/>
              <a:t> Function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868A14-11DC-39AE-6BFB-C3BB85FFF65B}"/>
              </a:ext>
            </a:extLst>
          </p:cNvPr>
          <p:cNvSpPr>
            <a:spLocks noGrp="1"/>
          </p:cNvSpPr>
          <p:nvPr>
            <p:ph type="body" idx="1"/>
            <p:custDataLst>
              <p:tags r:id="rId1"/>
            </p:custDataLst>
          </p:nvPr>
        </p:nvSpPr>
        <p:spPr>
          <a:xfrm>
            <a:off x="1583436" y="2313433"/>
            <a:ext cx="4270248" cy="704087"/>
          </a:xfrm>
        </p:spPr>
        <p:txBody>
          <a:bodyPr/>
          <a:lstStyle/>
          <a:p>
            <a:r>
              <a:rPr lang="en-US" dirty="0"/>
              <a:t>Arithmetic expressions</a:t>
            </a:r>
          </a:p>
        </p:txBody>
      </p:sp>
      <p:sp>
        <p:nvSpPr>
          <p:cNvPr id="3" name="Content Placeholder 2">
            <a:extLst>
              <a:ext uri="{FF2B5EF4-FFF2-40B4-BE49-F238E27FC236}">
                <a16:creationId xmlns:a16="http://schemas.microsoft.com/office/drawing/2014/main" id="{D8F2E7FD-2308-F643-5BBB-6ABD4E589438}"/>
              </a:ext>
            </a:extLst>
          </p:cNvPr>
          <p:cNvSpPr>
            <a:spLocks noGrp="1"/>
          </p:cNvSpPr>
          <p:nvPr>
            <p:ph sz="half" idx="2"/>
            <p:custDataLst>
              <p:tags r:id="rId2"/>
            </p:custDataLst>
          </p:nvPr>
        </p:nvSpPr>
        <p:spPr>
          <a:xfrm>
            <a:off x="1583436" y="3143250"/>
            <a:ext cx="4270248" cy="2596776"/>
          </a:xfrm>
        </p:spPr>
        <p:txBody>
          <a:bodyPr>
            <a:normAutofit/>
          </a:bodyPr>
          <a:lstStyle/>
          <a:p>
            <a:r>
              <a:rPr lang="en-US" dirty="0"/>
              <a:t>May be a constant or a variable</a:t>
            </a:r>
          </a:p>
          <a:p>
            <a:r>
              <a:rPr lang="en-US" dirty="0"/>
              <a:t>Recursively formed by combining with operators</a:t>
            </a:r>
          </a:p>
          <a:p>
            <a:r>
              <a:rPr lang="en-US" dirty="0"/>
              <a:t>Grouped with parentheses and treated as a whole</a:t>
            </a:r>
          </a:p>
        </p:txBody>
      </p:sp>
      <p:sp>
        <p:nvSpPr>
          <p:cNvPr id="4" name="Content Placeholder 3">
            <a:extLst>
              <a:ext uri="{FF2B5EF4-FFF2-40B4-BE49-F238E27FC236}">
                <a16:creationId xmlns:a16="http://schemas.microsoft.com/office/drawing/2014/main" id="{59B69A30-A259-BC8A-4A47-015ABF82CDB9}"/>
              </a:ext>
            </a:extLst>
          </p:cNvPr>
          <p:cNvSpPr>
            <a:spLocks noGrp="1"/>
          </p:cNvSpPr>
          <p:nvPr>
            <p:ph sz="quarter" idx="4"/>
            <p:custDataLst>
              <p:tags r:id="rId3"/>
            </p:custDataLst>
          </p:nvPr>
        </p:nvSpPr>
        <p:spPr>
          <a:xfrm>
            <a:off x="6338316" y="3143250"/>
            <a:ext cx="4534896" cy="2750058"/>
          </a:xfrm>
        </p:spPr>
        <p:txBody>
          <a:bodyPr>
            <a:normAutofit/>
          </a:bodyPr>
          <a:lstStyle/>
          <a:p>
            <a:r>
              <a:rPr lang="en-US" dirty="0">
                <a:solidFill>
                  <a:srgbClr val="FF0000"/>
                </a:solidFill>
                <a:latin typeface="Consolas" panose="020B0609020204030204" pitchFamily="49" charset="0"/>
              </a:rPr>
              <a:t>(</a:t>
            </a:r>
            <a:r>
              <a:rPr lang="en-US" dirty="0">
                <a:latin typeface="Consolas" panose="020B0609020204030204" pitchFamily="49" charset="0"/>
              </a:rPr>
              <a:t>r</a:t>
            </a:r>
            <a:r>
              <a:rPr lang="en-US" dirty="0">
                <a:solidFill>
                  <a:srgbClr val="FF0000"/>
                </a:solidFill>
                <a:latin typeface="Consolas" panose="020B0609020204030204" pitchFamily="49" charset="0"/>
              </a:rPr>
              <a:t>)</a:t>
            </a:r>
          </a:p>
          <a:p>
            <a:pPr lvl="1"/>
            <a:r>
              <a:rPr lang="en-US" dirty="0"/>
              <a:t>Called a capturing or numbered group</a:t>
            </a:r>
          </a:p>
          <a:p>
            <a:pPr lvl="1"/>
            <a:r>
              <a:rPr lang="en-US" dirty="0"/>
              <a:t>Captures or saves matching text</a:t>
            </a:r>
          </a:p>
          <a:p>
            <a:r>
              <a:rPr lang="en-US" dirty="0">
                <a:solidFill>
                  <a:srgbClr val="FF0000"/>
                </a:solidFill>
                <a:latin typeface="Consolas" panose="020B0609020204030204" pitchFamily="49" charset="0"/>
              </a:rPr>
              <a:t>(?:</a:t>
            </a:r>
            <a:r>
              <a:rPr lang="en-US" dirty="0">
                <a:latin typeface="Consolas" panose="020B0609020204030204" pitchFamily="49" charset="0"/>
              </a:rPr>
              <a:t>r</a:t>
            </a:r>
            <a:r>
              <a:rPr lang="en-US" dirty="0">
                <a:solidFill>
                  <a:srgbClr val="FF0000"/>
                </a:solidFill>
                <a:latin typeface="Consolas" panose="020B0609020204030204" pitchFamily="49" charset="0"/>
              </a:rPr>
              <a:t>)</a:t>
            </a:r>
          </a:p>
          <a:p>
            <a:pPr lvl="1"/>
            <a:r>
              <a:rPr lang="en-US" dirty="0"/>
              <a:t>Non-capturing, non-numbered group</a:t>
            </a:r>
          </a:p>
          <a:p>
            <a:pPr lvl="1"/>
            <a:r>
              <a:rPr lang="en-US" dirty="0"/>
              <a:t>Consumes but does not save matching text</a:t>
            </a:r>
          </a:p>
          <a:p>
            <a:r>
              <a:rPr lang="en-US" dirty="0"/>
              <a:t>Grouped expressions are treated as a whole</a:t>
            </a:r>
          </a:p>
        </p:txBody>
      </p:sp>
      <p:sp>
        <p:nvSpPr>
          <p:cNvPr id="5" name="Text Placeholder 4">
            <a:extLst>
              <a:ext uri="{FF2B5EF4-FFF2-40B4-BE49-F238E27FC236}">
                <a16:creationId xmlns:a16="http://schemas.microsoft.com/office/drawing/2014/main" id="{6FD06208-395A-D663-2A46-993701B37E84}"/>
              </a:ext>
            </a:extLst>
          </p:cNvPr>
          <p:cNvSpPr>
            <a:spLocks noGrp="1"/>
          </p:cNvSpPr>
          <p:nvPr>
            <p:ph type="body" sz="quarter" idx="13"/>
            <p:custDataLst>
              <p:tags r:id="rId4"/>
            </p:custDataLst>
          </p:nvPr>
        </p:nvSpPr>
        <p:spPr>
          <a:xfrm>
            <a:off x="6338316" y="2313433"/>
            <a:ext cx="4270248" cy="704087"/>
          </a:xfrm>
        </p:spPr>
        <p:txBody>
          <a:bodyPr/>
          <a:lstStyle/>
          <a:p>
            <a:r>
              <a:rPr lang="en-US" dirty="0"/>
              <a:t>regular expressions</a:t>
            </a:r>
          </a:p>
        </p:txBody>
      </p:sp>
      <p:sp>
        <p:nvSpPr>
          <p:cNvPr id="6" name="Title 5">
            <a:extLst>
              <a:ext uri="{FF2B5EF4-FFF2-40B4-BE49-F238E27FC236}">
                <a16:creationId xmlns:a16="http://schemas.microsoft.com/office/drawing/2014/main" id="{4592E6A4-BAE1-EC15-A415-9AA9ACDEECC4}"/>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Groups</a:t>
            </a:r>
          </a:p>
        </p:txBody>
      </p:sp>
    </p:spTree>
    <p:extLst>
      <p:ext uri="{BB962C8B-B14F-4D97-AF65-F5344CB8AC3E}">
        <p14:creationId xmlns:p14="http://schemas.microsoft.com/office/powerpoint/2010/main" val="114599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DA98B-4A2E-C436-2956-2AC41DC1552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Adding numbered groups</a:t>
            </a:r>
          </a:p>
        </p:txBody>
      </p:sp>
      <p:sp>
        <p:nvSpPr>
          <p:cNvPr id="3" name="Content Placeholder 2">
            <a:extLst>
              <a:ext uri="{FF2B5EF4-FFF2-40B4-BE49-F238E27FC236}">
                <a16:creationId xmlns:a16="http://schemas.microsoft.com/office/drawing/2014/main" id="{2CC09F3C-E2CA-FEEC-39E9-667085E27F54}"/>
              </a:ext>
            </a:extLst>
          </p:cNvPr>
          <p:cNvSpPr>
            <a:spLocks noGrp="1"/>
          </p:cNvSpPr>
          <p:nvPr>
            <p:ph idx="1"/>
            <p:custDataLst>
              <p:tags r:id="rId2"/>
            </p:custDataLst>
          </p:nvPr>
        </p:nvSpPr>
        <p:spPr>
          <a:xfrm>
            <a:off x="1520982" y="2638044"/>
            <a:ext cx="9144000" cy="3101983"/>
          </a:xfrm>
        </p:spPr>
        <p:txBody>
          <a:bodyPr/>
          <a:lstStyle/>
          <a:p>
            <a:pPr marL="0" indent="0">
              <a:spcBef>
                <a:spcPts val="0"/>
              </a:spcBef>
              <a:buNone/>
            </a:pPr>
            <a:r>
              <a:rPr lang="en-US" dirty="0">
                <a:latin typeface="Consolas" panose="020B0609020204030204" pitchFamily="49" charset="0"/>
              </a:rPr>
              <a:t>string re = "</a:t>
            </a:r>
            <a:r>
              <a:rPr lang="en-US" dirty="0">
                <a:solidFill>
                  <a:srgbClr val="FF0000"/>
                </a:solidFill>
                <a:latin typeface="Consolas" panose="020B0609020204030204" pitchFamily="49" charset="0"/>
              </a:rPr>
              <a:t>(</a:t>
            </a:r>
            <a:r>
              <a:rPr lang="en-US" dirty="0">
                <a:latin typeface="Consolas" panose="020B0609020204030204" pitchFamily="49" charset="0"/>
              </a:rPr>
              <a:t>[Dd]eposit|[1-9][0-9]*</a:t>
            </a:r>
            <a:r>
              <a:rPr lang="en-US" dirty="0">
                <a:solidFill>
                  <a:srgbClr val="FF0000"/>
                </a:solidFill>
                <a:latin typeface="Consolas" panose="020B0609020204030204" pitchFamily="49" charset="0"/>
              </a:rPr>
              <a:t>)</a:t>
            </a:r>
            <a:r>
              <a:rPr lang="en-US" dirty="0">
                <a:latin typeface="Consolas" panose="020B0609020204030204" pitchFamily="49" charset="0"/>
              </a:rPr>
              <a:t>:[^:]+:[^:]+:\\d*\\.\\d{2}";</a:t>
            </a:r>
          </a:p>
          <a:p>
            <a:pPr marL="0" indent="0">
              <a:spcBef>
                <a:spcPts val="0"/>
              </a:spcBef>
              <a:buNone/>
            </a:pPr>
            <a:r>
              <a:rPr lang="en-US" dirty="0">
                <a:latin typeface="Consolas" panose="020B0609020204030204" pitchFamily="49" charset="0"/>
              </a:rPr>
              <a:t>if (! regex_match(entry, regex(re)))</a:t>
            </a:r>
          </a:p>
          <a:p>
            <a:pPr marL="0" indent="0">
              <a:spcBef>
                <a:spcPts val="0"/>
              </a:spcBef>
              <a:buNone/>
            </a:pPr>
            <a:r>
              <a:rPr lang="en-US" dirty="0">
                <a:latin typeface="Consolas" panose="020B0609020204030204" pitchFamily="49" charset="0"/>
              </a:rPr>
              <a:t>    continue;</a:t>
            </a:r>
          </a:p>
          <a:p>
            <a:pPr marL="0" indent="0">
              <a:spcBef>
                <a:spcPts val="0"/>
              </a:spcBef>
              <a:buNone/>
            </a:pPr>
            <a:endParaRPr lang="en-US" dirty="0">
              <a:latin typeface="Consolas" panose="020B0609020204030204" pitchFamily="49" charset="0"/>
            </a:endParaRPr>
          </a:p>
          <a:p>
            <a:pPr marL="0" indent="0">
              <a:spcBef>
                <a:spcPts val="0"/>
              </a:spcBef>
              <a:buNone/>
            </a:pPr>
            <a:endParaRPr lang="en-US" dirty="0">
              <a:latin typeface="Consolas" panose="020B0609020204030204" pitchFamily="49" charset="0"/>
            </a:endParaRPr>
          </a:p>
          <a:p>
            <a:pPr marL="0" indent="0">
              <a:spcBef>
                <a:spcPts val="0"/>
              </a:spcBef>
              <a:buNone/>
            </a:pPr>
            <a:r>
              <a:rPr lang="en-US" dirty="0">
                <a:solidFill>
                  <a:schemeClr val="tx1"/>
                </a:solidFill>
                <a:latin typeface="Consolas" panose="020B0609020204030204" pitchFamily="49" charset="0"/>
              </a:rPr>
              <a:t>smatch m;</a:t>
            </a:r>
          </a:p>
          <a:p>
            <a:pPr marL="0" indent="0">
              <a:spcBef>
                <a:spcPts val="0"/>
              </a:spcBef>
              <a:buNone/>
            </a:pPr>
            <a:r>
              <a:rPr lang="en-US" dirty="0">
                <a:latin typeface="Consolas" panose="020B0609020204030204" pitchFamily="49" charset="0"/>
              </a:rPr>
              <a:t>string re = "</a:t>
            </a:r>
            <a:r>
              <a:rPr lang="en-US" dirty="0">
                <a:solidFill>
                  <a:srgbClr val="FF0000"/>
                </a:solidFill>
                <a:latin typeface="Consolas" panose="020B0609020204030204" pitchFamily="49" charset="0"/>
              </a:rPr>
              <a:t>(</a:t>
            </a:r>
            <a:r>
              <a:rPr lang="en-US" dirty="0">
                <a:latin typeface="Consolas" panose="020B0609020204030204" pitchFamily="49" charset="0"/>
              </a:rPr>
              <a:t>[Dd]eposit|[1-9][0-9]*</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\\d*\\.\\d{2}</a:t>
            </a:r>
            <a:r>
              <a:rPr lang="en-US" dirty="0">
                <a:solidFill>
                  <a:srgbClr val="FF0000"/>
                </a:solidFill>
                <a:latin typeface="Consolas" panose="020B0609020204030204" pitchFamily="49" charset="0"/>
              </a:rPr>
              <a:t>)</a:t>
            </a: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if (! regex_match(entry, </a:t>
            </a:r>
            <a:r>
              <a:rPr lang="en-US" dirty="0">
                <a:solidFill>
                  <a:schemeClr val="tx1"/>
                </a:solidFill>
                <a:latin typeface="Consolas" panose="020B0609020204030204" pitchFamily="49" charset="0"/>
              </a:rPr>
              <a:t>m</a:t>
            </a:r>
            <a:r>
              <a:rPr lang="en-US" dirty="0">
                <a:latin typeface="Consolas" panose="020B0609020204030204" pitchFamily="49" charset="0"/>
              </a:rPr>
              <a:t>, regex(re) ))</a:t>
            </a:r>
          </a:p>
          <a:p>
            <a:pPr marL="0" indent="0">
              <a:spcBef>
                <a:spcPts val="0"/>
              </a:spcBef>
              <a:buNone/>
            </a:pPr>
            <a:r>
              <a:rPr lang="en-US" dirty="0">
                <a:latin typeface="Consolas" panose="020B0609020204030204" pitchFamily="49" charset="0"/>
              </a:rPr>
              <a:t>    continue;</a:t>
            </a:r>
          </a:p>
        </p:txBody>
      </p:sp>
      <p:cxnSp>
        <p:nvCxnSpPr>
          <p:cNvPr id="5" name="Straight Connector 4">
            <a:extLst>
              <a:ext uri="{FF2B5EF4-FFF2-40B4-BE49-F238E27FC236}">
                <a16:creationId xmlns:a16="http://schemas.microsoft.com/office/drawing/2014/main" id="{555BD812-AE50-6100-13C7-D23AF3502639}"/>
              </a:ext>
            </a:extLst>
          </p:cNvPr>
          <p:cNvCxnSpPr/>
          <p:nvPr/>
        </p:nvCxnSpPr>
        <p:spPr>
          <a:xfrm>
            <a:off x="1520982" y="3811509"/>
            <a:ext cx="9144000" cy="0"/>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4178572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74BED-F43D-EBED-361C-5AFB5C44924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Data extraction with</a:t>
            </a:r>
            <a:br>
              <a:rPr lang="en-US" dirty="0"/>
            </a:br>
            <a:r>
              <a:rPr lang="en-US" cap="none" dirty="0">
                <a:latin typeface="Consolas" panose="020B0609020204030204" pitchFamily="49" charset="0"/>
              </a:rPr>
              <a:t>smatch</a:t>
            </a:r>
            <a:r>
              <a:rPr lang="en-US" dirty="0"/>
              <a:t> and numbered groups</a:t>
            </a:r>
          </a:p>
        </p:txBody>
      </p:sp>
      <p:sp>
        <p:nvSpPr>
          <p:cNvPr id="3" name="Content Placeholder 2">
            <a:extLst>
              <a:ext uri="{FF2B5EF4-FFF2-40B4-BE49-F238E27FC236}">
                <a16:creationId xmlns:a16="http://schemas.microsoft.com/office/drawing/2014/main" id="{E83CA8C0-5AAB-1FDA-E1E9-89DA7A066835}"/>
              </a:ext>
            </a:extLst>
          </p:cNvPr>
          <p:cNvSpPr>
            <a:spLocks noGrp="1"/>
          </p:cNvSpPr>
          <p:nvPr>
            <p:ph idx="1"/>
            <p:custDataLst>
              <p:tags r:id="rId2"/>
            </p:custDataLst>
          </p:nvPr>
        </p:nvSpPr>
        <p:spPr>
          <a:xfrm>
            <a:off x="1520983" y="2719521"/>
            <a:ext cx="9134946" cy="2993211"/>
          </a:xfrm>
        </p:spPr>
        <p:txBody>
          <a:bodyPr>
            <a:normAutofit/>
          </a:bodyPr>
          <a:lstStyle/>
          <a:p>
            <a:pPr marL="0" indent="0">
              <a:spcBef>
                <a:spcPts val="0"/>
              </a:spcBef>
              <a:buNone/>
            </a:pPr>
            <a:r>
              <a:rPr lang="en-US" dirty="0">
                <a:solidFill>
                  <a:srgbClr val="FF0000"/>
                </a:solidFill>
                <a:latin typeface="Consolas" panose="020B0609020204030204" pitchFamily="49" charset="0"/>
              </a:rPr>
              <a:t>smatch m;</a:t>
            </a:r>
          </a:p>
          <a:p>
            <a:pPr marL="0" indent="0">
              <a:spcBef>
                <a:spcPts val="0"/>
              </a:spcBef>
              <a:buNone/>
            </a:pPr>
            <a:r>
              <a:rPr lang="en-US" dirty="0">
                <a:latin typeface="Consolas" panose="020B0609020204030204" pitchFamily="49" charset="0"/>
              </a:rPr>
              <a:t>string re = "</a:t>
            </a:r>
            <a:r>
              <a:rPr lang="en-US" dirty="0">
                <a:solidFill>
                  <a:srgbClr val="FF0000"/>
                </a:solidFill>
                <a:latin typeface="Consolas" panose="020B0609020204030204" pitchFamily="49" charset="0"/>
              </a:rPr>
              <a:t>(</a:t>
            </a:r>
            <a:r>
              <a:rPr lang="en-US" dirty="0">
                <a:latin typeface="Consolas" panose="020B0609020204030204" pitchFamily="49" charset="0"/>
              </a:rPr>
              <a:t>[Dd]eposit|[1-9][0-9]*</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\\d*\\.\\d{2}</a:t>
            </a:r>
            <a:r>
              <a:rPr lang="en-US" dirty="0">
                <a:solidFill>
                  <a:srgbClr val="FF0000"/>
                </a:solidFill>
                <a:latin typeface="Consolas" panose="020B0609020204030204" pitchFamily="49" charset="0"/>
              </a:rPr>
              <a:t>)</a:t>
            </a: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if (! regex_match(entry, </a:t>
            </a:r>
            <a:r>
              <a:rPr lang="en-US" dirty="0">
                <a:solidFill>
                  <a:srgbClr val="FF0000"/>
                </a:solidFill>
                <a:latin typeface="Consolas" panose="020B0609020204030204" pitchFamily="49" charset="0"/>
              </a:rPr>
              <a:t>m</a:t>
            </a:r>
            <a:r>
              <a:rPr lang="en-US" dirty="0">
                <a:latin typeface="Consolas" panose="020B0609020204030204" pitchFamily="49" charset="0"/>
              </a:rPr>
              <a:t>, regex(re) ))</a:t>
            </a:r>
          </a:p>
          <a:p>
            <a:pPr marL="0" indent="0">
              <a:spcBef>
                <a:spcPts val="0"/>
              </a:spcBef>
              <a:buNone/>
            </a:pPr>
            <a:r>
              <a:rPr lang="en-US" dirty="0">
                <a:latin typeface="Consolas" panose="020B0609020204030204" pitchFamily="49" charset="0"/>
              </a:rPr>
              <a:t>    continue;</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string	type = </a:t>
            </a:r>
            <a:r>
              <a:rPr lang="en-US" dirty="0">
                <a:solidFill>
                  <a:srgbClr val="FF0000"/>
                </a:solidFill>
                <a:latin typeface="Consolas" panose="020B0609020204030204" pitchFamily="49" charset="0"/>
              </a:rPr>
              <a:t>m[1]</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string	date = </a:t>
            </a:r>
            <a:r>
              <a:rPr lang="en-US" dirty="0">
                <a:solidFill>
                  <a:srgbClr val="FF0000"/>
                </a:solidFill>
                <a:latin typeface="Consolas" panose="020B0609020204030204" pitchFamily="49" charset="0"/>
              </a:rPr>
              <a:t>m[2]</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string	to = </a:t>
            </a:r>
            <a:r>
              <a:rPr lang="en-US" dirty="0">
                <a:solidFill>
                  <a:srgbClr val="FF0000"/>
                </a:solidFill>
                <a:latin typeface="Consolas" panose="020B0609020204030204" pitchFamily="49" charset="0"/>
              </a:rPr>
              <a:t>m[3];</a:t>
            </a:r>
          </a:p>
          <a:p>
            <a:pPr marL="0" indent="0">
              <a:spcBef>
                <a:spcPts val="0"/>
              </a:spcBef>
              <a:buNone/>
            </a:pPr>
            <a:r>
              <a:rPr lang="en-US" dirty="0">
                <a:latin typeface="Consolas" panose="020B0609020204030204" pitchFamily="49" charset="0"/>
              </a:rPr>
              <a:t>double	amount = stod(</a:t>
            </a:r>
            <a:r>
              <a:rPr lang="en-US" dirty="0">
                <a:solidFill>
                  <a:srgbClr val="FF0000"/>
                </a:solidFill>
                <a:latin typeface="Consolas" panose="020B0609020204030204" pitchFamily="49" charset="0"/>
              </a:rPr>
              <a:t>m[4]</a:t>
            </a:r>
            <a:r>
              <a:rPr lang="en-US" dirty="0">
                <a:latin typeface="Consolas" panose="020B0609020204030204" pitchFamily="49" charset="0"/>
              </a:rPr>
              <a:t>);</a:t>
            </a:r>
          </a:p>
        </p:txBody>
      </p:sp>
    </p:spTree>
    <p:extLst>
      <p:ext uri="{BB962C8B-B14F-4D97-AF65-F5344CB8AC3E}">
        <p14:creationId xmlns:p14="http://schemas.microsoft.com/office/powerpoint/2010/main" val="2357189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67A92-4A26-6288-1B28-012AD103E97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Nested &amp; non-capturing groups</a:t>
            </a:r>
          </a:p>
        </p:txBody>
      </p:sp>
      <p:sp>
        <p:nvSpPr>
          <p:cNvPr id="3" name="Content Placeholder 2">
            <a:extLst>
              <a:ext uri="{FF2B5EF4-FFF2-40B4-BE49-F238E27FC236}">
                <a16:creationId xmlns:a16="http://schemas.microsoft.com/office/drawing/2014/main" id="{8BB008D0-E758-417F-DF1E-4A2773CEA567}"/>
              </a:ext>
            </a:extLst>
          </p:cNvPr>
          <p:cNvSpPr>
            <a:spLocks noGrp="1"/>
          </p:cNvSpPr>
          <p:nvPr>
            <p:ph idx="1"/>
            <p:custDataLst>
              <p:tags r:id="rId2"/>
            </p:custDataLst>
          </p:nvPr>
        </p:nvSpPr>
        <p:spPr>
          <a:xfrm>
            <a:off x="2231136" y="2638044"/>
            <a:ext cx="7729728" cy="3101983"/>
          </a:xfrm>
        </p:spPr>
        <p:txBody>
          <a:bodyPr/>
          <a:lstStyle/>
          <a:p>
            <a:r>
              <a:rPr lang="pt-BR" dirty="0">
                <a:latin typeface="Consolas" panose="020B0609020204030204" pitchFamily="49" charset="0"/>
              </a:rPr>
              <a:t>((r</a:t>
            </a:r>
            <a:r>
              <a:rPr lang="pt-BR" baseline="-25000" dirty="0">
                <a:latin typeface="Consolas" panose="020B0609020204030204" pitchFamily="49" charset="0"/>
              </a:rPr>
              <a:t>1</a:t>
            </a:r>
            <a:r>
              <a:rPr lang="pt-BR" dirty="0">
                <a:latin typeface="Consolas" panose="020B0609020204030204" pitchFamily="49" charset="0"/>
              </a:rPr>
              <a:t>){m,n})(?:(r</a:t>
            </a:r>
            <a:r>
              <a:rPr lang="pt-BR" baseline="-25000" dirty="0">
                <a:latin typeface="Consolas" panose="020B0609020204030204" pitchFamily="49" charset="0"/>
              </a:rPr>
              <a:t>2</a:t>
            </a:r>
            <a:r>
              <a:rPr lang="pt-BR" dirty="0">
                <a:latin typeface="Consolas" panose="020B0609020204030204" pitchFamily="49" charset="0"/>
              </a:rPr>
              <a:t>)?)((?:r</a:t>
            </a:r>
            <a:r>
              <a:rPr lang="pt-BR" baseline="-25000" dirty="0">
                <a:latin typeface="Consolas" panose="020B0609020204030204" pitchFamily="49" charset="0"/>
              </a:rPr>
              <a:t>3</a:t>
            </a:r>
            <a:r>
              <a:rPr lang="pt-BR" dirty="0">
                <a:latin typeface="Consolas" panose="020B0609020204030204" pitchFamily="49" charset="0"/>
              </a:rPr>
              <a:t>){n})(((r</a:t>
            </a:r>
            <a:r>
              <a:rPr lang="pt-BR" baseline="-25000" dirty="0">
                <a:latin typeface="Consolas" panose="020B0609020204030204" pitchFamily="49" charset="0"/>
              </a:rPr>
              <a:t>4</a:t>
            </a:r>
            <a:r>
              <a:rPr lang="pt-BR" dirty="0">
                <a:latin typeface="Consolas" panose="020B0609020204030204" pitchFamily="49" charset="0"/>
              </a:rPr>
              <a:t>)))</a:t>
            </a:r>
          </a:p>
          <a:p>
            <a:pPr lvl="1"/>
            <a:r>
              <a:rPr lang="pt-BR" dirty="0"/>
              <a:t>RE number capturing groups left to right in the order of the opening parenthesis</a:t>
            </a:r>
          </a:p>
          <a:p>
            <a:pPr lvl="1"/>
            <a:r>
              <a:rPr lang="pt-BR" dirty="0"/>
              <a:t>RE do not number non-capturing groups</a:t>
            </a:r>
          </a:p>
          <a:p>
            <a:pPr lvl="1"/>
            <a:r>
              <a:rPr lang="pt-BR" dirty="0"/>
              <a:t>There isn’t a syntactic limit to how deeply RE can nest groups</a:t>
            </a:r>
          </a:p>
          <a:p>
            <a:pPr lvl="1"/>
            <a:r>
              <a:rPr lang="pt-BR" dirty="0"/>
              <a:t>The r’s are regular expressions</a:t>
            </a:r>
          </a:p>
        </p:txBody>
      </p:sp>
    </p:spTree>
    <p:extLst>
      <p:ext uri="{BB962C8B-B14F-4D97-AF65-F5344CB8AC3E}">
        <p14:creationId xmlns:p14="http://schemas.microsoft.com/office/powerpoint/2010/main" val="341662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81CB7-8C17-013E-BC65-963E5653EF7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Regular Expression groups</a:t>
            </a:r>
            <a:br>
              <a:rPr lang="en-US" dirty="0"/>
            </a:br>
            <a:r>
              <a:rPr lang="en-US" dirty="0"/>
              <a:t>Example</a:t>
            </a:r>
          </a:p>
        </p:txBody>
      </p:sp>
      <p:sp>
        <p:nvSpPr>
          <p:cNvPr id="3" name="Content Placeholder 2">
            <a:extLst>
              <a:ext uri="{FF2B5EF4-FFF2-40B4-BE49-F238E27FC236}">
                <a16:creationId xmlns:a16="http://schemas.microsoft.com/office/drawing/2014/main" id="{B9B83004-DEFB-181A-C92D-EA040B189E23}"/>
              </a:ext>
            </a:extLst>
          </p:cNvPr>
          <p:cNvSpPr>
            <a:spLocks noGrp="1"/>
          </p:cNvSpPr>
          <p:nvPr>
            <p:ph sz="half" idx="1"/>
            <p:custDataLst>
              <p:tags r:id="rId2"/>
            </p:custDataLst>
          </p:nvPr>
        </p:nvSpPr>
        <p:spPr>
          <a:xfrm>
            <a:off x="1581911" y="3063557"/>
            <a:ext cx="4271771" cy="3101982"/>
          </a:xfrm>
        </p:spPr>
        <p:txBody>
          <a:bodyPr/>
          <a:lstStyle/>
          <a:p>
            <a:r>
              <a:rPr lang="en-US" dirty="0">
                <a:latin typeface="Consolas" panose="020B0609020204030204" pitchFamily="49" charset="0"/>
              </a:rPr>
              <a:t>(123) 456-7890</a:t>
            </a:r>
          </a:p>
          <a:p>
            <a:r>
              <a:rPr lang="en-US" dirty="0">
                <a:latin typeface="Consolas" panose="020B0609020204030204" pitchFamily="49" charset="0"/>
              </a:rPr>
              <a:t>123-456-7890</a:t>
            </a:r>
          </a:p>
          <a:p>
            <a:r>
              <a:rPr lang="en-US" dirty="0">
                <a:latin typeface="Consolas" panose="020B0609020204030204" pitchFamily="49" charset="0"/>
              </a:rPr>
              <a:t>123 456 7890</a:t>
            </a:r>
          </a:p>
          <a:p>
            <a:r>
              <a:rPr lang="en-US" dirty="0">
                <a:latin typeface="Consolas" panose="020B0609020204030204" pitchFamily="49" charset="0"/>
              </a:rPr>
              <a:t>123.456.7890</a:t>
            </a:r>
          </a:p>
          <a:p>
            <a:r>
              <a:rPr lang="en-US" dirty="0">
                <a:latin typeface="Consolas" panose="020B0609020204030204" pitchFamily="49" charset="0"/>
              </a:rPr>
              <a:t>1234567890</a:t>
            </a:r>
          </a:p>
        </p:txBody>
      </p:sp>
      <p:sp>
        <p:nvSpPr>
          <p:cNvPr id="4" name="Content Placeholder 3">
            <a:extLst>
              <a:ext uri="{FF2B5EF4-FFF2-40B4-BE49-F238E27FC236}">
                <a16:creationId xmlns:a16="http://schemas.microsoft.com/office/drawing/2014/main" id="{BAD8764E-90B4-ECA9-F3A6-9B3A2B349A09}"/>
              </a:ext>
            </a:extLst>
          </p:cNvPr>
          <p:cNvSpPr>
            <a:spLocks noGrp="1"/>
          </p:cNvSpPr>
          <p:nvPr>
            <p:ph sz="half" idx="2"/>
            <p:custDataLst>
              <p:tags r:id="rId3"/>
            </p:custDataLst>
          </p:nvPr>
        </p:nvSpPr>
        <p:spPr>
          <a:xfrm>
            <a:off x="6338319" y="3063557"/>
            <a:ext cx="4270247" cy="3101982"/>
          </a:xfrm>
        </p:spPr>
        <p:txBody>
          <a:bodyPr/>
          <a:lstStyle/>
          <a:p>
            <a:pPr marL="342900" indent="-342900">
              <a:buFont typeface="+mj-lt"/>
              <a:buAutoNum type="alphaLcPeriod"/>
            </a:pPr>
            <a:r>
              <a:rPr lang="en-US" dirty="0"/>
              <a:t>0 or 1 opening parenthesis; no groups</a:t>
            </a:r>
          </a:p>
          <a:p>
            <a:pPr marL="342900" indent="-342900">
              <a:buFont typeface="+mj-lt"/>
              <a:buAutoNum type="alphaLcPeriod"/>
            </a:pPr>
            <a:r>
              <a:rPr lang="en-US" dirty="0"/>
              <a:t>3 digits; groups 1 and 2</a:t>
            </a:r>
          </a:p>
          <a:p>
            <a:pPr marL="342900" indent="-342900">
              <a:buFont typeface="+mj-lt"/>
              <a:buAutoNum type="alphaLcPeriod"/>
            </a:pPr>
            <a:r>
              <a:rPr lang="en-US" dirty="0"/>
              <a:t>0 or 1 closing parenthesis; no groups</a:t>
            </a:r>
          </a:p>
          <a:p>
            <a:pPr marL="342900" indent="-342900">
              <a:buFont typeface="+mj-lt"/>
              <a:buAutoNum type="alphaLcPeriod"/>
            </a:pPr>
            <a:r>
              <a:rPr lang="en-US" dirty="0"/>
              <a:t>0 or 1 space, dash, or period; no groups</a:t>
            </a:r>
          </a:p>
          <a:p>
            <a:pPr marL="342900" indent="-342900">
              <a:buFont typeface="+mj-lt"/>
              <a:buAutoNum type="alphaLcPeriod"/>
            </a:pPr>
            <a:r>
              <a:rPr lang="en-US" dirty="0"/>
              <a:t>3 digits; groups 3 and 4</a:t>
            </a:r>
          </a:p>
          <a:p>
            <a:pPr marL="342900" indent="-342900">
              <a:buFont typeface="+mj-lt"/>
              <a:buAutoNum type="alphaLcPeriod"/>
            </a:pPr>
            <a:r>
              <a:rPr lang="en-US" dirty="0"/>
              <a:t>0 or 1 space, dash, or period; no groups</a:t>
            </a:r>
          </a:p>
          <a:p>
            <a:pPr marL="342900" indent="-342900">
              <a:buFont typeface="+mj-lt"/>
              <a:buAutoNum type="alphaLcPeriod"/>
            </a:pPr>
            <a:r>
              <a:rPr lang="en-US" dirty="0"/>
              <a:t>4 digits; groups 5 and 6</a:t>
            </a:r>
          </a:p>
        </p:txBody>
      </p:sp>
      <p:sp>
        <p:nvSpPr>
          <p:cNvPr id="6" name="TextBox 5">
            <a:extLst>
              <a:ext uri="{FF2B5EF4-FFF2-40B4-BE49-F238E27FC236}">
                <a16:creationId xmlns:a16="http://schemas.microsoft.com/office/drawing/2014/main" id="{9A7577D8-7F98-071B-76D5-A64D6F699D7C}"/>
              </a:ext>
            </a:extLst>
          </p:cNvPr>
          <p:cNvSpPr txBox="1"/>
          <p:nvPr>
            <p:custDataLst>
              <p:tags r:id="rId4"/>
            </p:custDataLst>
          </p:nvPr>
        </p:nvSpPr>
        <p:spPr>
          <a:xfrm>
            <a:off x="1975307" y="2489702"/>
            <a:ext cx="8241386" cy="369332"/>
          </a:xfrm>
          <a:prstGeom prst="rect">
            <a:avLst/>
          </a:prstGeom>
          <a:noFill/>
        </p:spPr>
        <p:txBody>
          <a:bodyPr wrap="square" rtlCol="0">
            <a:spAutoFit/>
          </a:bodyPr>
          <a:lstStyle/>
          <a:p>
            <a:pPr algn="ctr"/>
            <a:r>
              <a:rPr lang="en-US" dirty="0">
                <a:latin typeface="Consolas" panose="020B0609020204030204" pitchFamily="49" charset="0"/>
              </a:rPr>
              <a:t>"(?:\\()?((\\d){3})(?:\\))?[ -\\.]?((\\d){3})[ -\\.]?((\\d){4})"</a:t>
            </a:r>
          </a:p>
        </p:txBody>
      </p:sp>
      <p:sp>
        <p:nvSpPr>
          <p:cNvPr id="5" name="Rectangle 4">
            <a:extLst>
              <a:ext uri="{FF2B5EF4-FFF2-40B4-BE49-F238E27FC236}">
                <a16:creationId xmlns:a16="http://schemas.microsoft.com/office/drawing/2014/main" id="{65E03BBB-C97A-C153-61BC-A22B46E6DCD4}"/>
              </a:ext>
            </a:extLst>
          </p:cNvPr>
          <p:cNvSpPr/>
          <p:nvPr>
            <p:custDataLst>
              <p:tags r:id="rId5"/>
            </p:custDataLst>
          </p:nvPr>
        </p:nvSpPr>
        <p:spPr>
          <a:xfrm>
            <a:off x="2231136" y="2489702"/>
            <a:ext cx="991898" cy="369332"/>
          </a:xfrm>
          <a:prstGeom prst="rect">
            <a:avLst/>
          </a:prstGeom>
          <a:noFill/>
          <a:ln w="28575">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ln w="19050">
                <a:solidFill>
                  <a:srgbClr val="FF0000"/>
                </a:solidFill>
              </a:ln>
            </a:endParaRPr>
          </a:p>
        </p:txBody>
      </p:sp>
      <p:sp>
        <p:nvSpPr>
          <p:cNvPr id="7" name="Rectangle 6">
            <a:extLst>
              <a:ext uri="{FF2B5EF4-FFF2-40B4-BE49-F238E27FC236}">
                <a16:creationId xmlns:a16="http://schemas.microsoft.com/office/drawing/2014/main" id="{76276AB8-B62E-120D-1977-8CCB47BAB1B9}"/>
              </a:ext>
            </a:extLst>
          </p:cNvPr>
          <p:cNvSpPr/>
          <p:nvPr>
            <p:custDataLst>
              <p:tags r:id="rId6"/>
            </p:custDataLst>
          </p:nvPr>
        </p:nvSpPr>
        <p:spPr>
          <a:xfrm>
            <a:off x="3221846" y="2489702"/>
            <a:ext cx="1250565" cy="369332"/>
          </a:xfrm>
          <a:prstGeom prst="rect">
            <a:avLst/>
          </a:prstGeom>
          <a:noFill/>
          <a:ln w="28575">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ln w="19050">
                <a:solidFill>
                  <a:srgbClr val="FF0000"/>
                </a:solidFill>
              </a:ln>
            </a:endParaRPr>
          </a:p>
        </p:txBody>
      </p:sp>
      <p:sp>
        <p:nvSpPr>
          <p:cNvPr id="8" name="Rectangle 7">
            <a:extLst>
              <a:ext uri="{FF2B5EF4-FFF2-40B4-BE49-F238E27FC236}">
                <a16:creationId xmlns:a16="http://schemas.microsoft.com/office/drawing/2014/main" id="{B5EF6E07-E58A-E853-E873-E3BD453BE09A}"/>
              </a:ext>
            </a:extLst>
          </p:cNvPr>
          <p:cNvSpPr/>
          <p:nvPr>
            <p:custDataLst>
              <p:tags r:id="rId7"/>
            </p:custDataLst>
          </p:nvPr>
        </p:nvSpPr>
        <p:spPr>
          <a:xfrm>
            <a:off x="4472411" y="2489702"/>
            <a:ext cx="991898" cy="369332"/>
          </a:xfrm>
          <a:prstGeom prst="rect">
            <a:avLst/>
          </a:prstGeom>
          <a:noFill/>
          <a:ln w="28575">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ln w="19050">
                <a:solidFill>
                  <a:srgbClr val="FF0000"/>
                </a:solidFill>
              </a:ln>
            </a:endParaRPr>
          </a:p>
        </p:txBody>
      </p:sp>
      <p:sp>
        <p:nvSpPr>
          <p:cNvPr id="9" name="Rectangle 8">
            <a:extLst>
              <a:ext uri="{FF2B5EF4-FFF2-40B4-BE49-F238E27FC236}">
                <a16:creationId xmlns:a16="http://schemas.microsoft.com/office/drawing/2014/main" id="{6084345B-ABA3-4F18-1C3D-80823B87D0BF}"/>
              </a:ext>
            </a:extLst>
          </p:cNvPr>
          <p:cNvSpPr/>
          <p:nvPr>
            <p:custDataLst>
              <p:tags r:id="rId8"/>
            </p:custDataLst>
          </p:nvPr>
        </p:nvSpPr>
        <p:spPr>
          <a:xfrm>
            <a:off x="5472174" y="2489702"/>
            <a:ext cx="991898" cy="369332"/>
          </a:xfrm>
          <a:prstGeom prst="rect">
            <a:avLst/>
          </a:prstGeom>
          <a:noFill/>
          <a:ln w="28575">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ln w="19050">
                <a:solidFill>
                  <a:srgbClr val="FF0000"/>
                </a:solidFill>
              </a:ln>
            </a:endParaRPr>
          </a:p>
        </p:txBody>
      </p:sp>
      <p:sp>
        <p:nvSpPr>
          <p:cNvPr id="10" name="Rectangle 9">
            <a:extLst>
              <a:ext uri="{FF2B5EF4-FFF2-40B4-BE49-F238E27FC236}">
                <a16:creationId xmlns:a16="http://schemas.microsoft.com/office/drawing/2014/main" id="{179506EB-C970-E45A-D9E8-A01785DBD143}"/>
              </a:ext>
            </a:extLst>
          </p:cNvPr>
          <p:cNvSpPr/>
          <p:nvPr>
            <p:custDataLst>
              <p:tags r:id="rId9"/>
            </p:custDataLst>
          </p:nvPr>
        </p:nvSpPr>
        <p:spPr>
          <a:xfrm>
            <a:off x="6462883" y="2489702"/>
            <a:ext cx="1241615" cy="369332"/>
          </a:xfrm>
          <a:prstGeom prst="rect">
            <a:avLst/>
          </a:prstGeom>
          <a:noFill/>
          <a:ln w="28575">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ln w="19050">
                <a:solidFill>
                  <a:srgbClr val="FF0000"/>
                </a:solidFill>
              </a:ln>
            </a:endParaRPr>
          </a:p>
        </p:txBody>
      </p:sp>
      <p:sp>
        <p:nvSpPr>
          <p:cNvPr id="11" name="Rectangle 10">
            <a:extLst>
              <a:ext uri="{FF2B5EF4-FFF2-40B4-BE49-F238E27FC236}">
                <a16:creationId xmlns:a16="http://schemas.microsoft.com/office/drawing/2014/main" id="{777A5769-475B-2E96-CDF6-97D23E5662AB}"/>
              </a:ext>
            </a:extLst>
          </p:cNvPr>
          <p:cNvSpPr/>
          <p:nvPr>
            <p:custDataLst>
              <p:tags r:id="rId10"/>
            </p:custDataLst>
          </p:nvPr>
        </p:nvSpPr>
        <p:spPr>
          <a:xfrm>
            <a:off x="7704497" y="2489702"/>
            <a:ext cx="1032097" cy="369332"/>
          </a:xfrm>
          <a:prstGeom prst="rect">
            <a:avLst/>
          </a:prstGeom>
          <a:noFill/>
          <a:ln w="28575">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ln w="19050">
                <a:solidFill>
                  <a:srgbClr val="FF0000"/>
                </a:solidFill>
              </a:ln>
            </a:endParaRPr>
          </a:p>
        </p:txBody>
      </p:sp>
      <p:sp>
        <p:nvSpPr>
          <p:cNvPr id="12" name="Rectangle 11">
            <a:extLst>
              <a:ext uri="{FF2B5EF4-FFF2-40B4-BE49-F238E27FC236}">
                <a16:creationId xmlns:a16="http://schemas.microsoft.com/office/drawing/2014/main" id="{22226CC8-EB07-7564-E6F7-EE25EBC05C90}"/>
              </a:ext>
            </a:extLst>
          </p:cNvPr>
          <p:cNvSpPr/>
          <p:nvPr>
            <p:custDataLst>
              <p:tags r:id="rId11"/>
            </p:custDataLst>
          </p:nvPr>
        </p:nvSpPr>
        <p:spPr>
          <a:xfrm>
            <a:off x="8736594" y="2489702"/>
            <a:ext cx="1122629" cy="369332"/>
          </a:xfrm>
          <a:prstGeom prst="rect">
            <a:avLst/>
          </a:prstGeom>
          <a:noFill/>
          <a:ln w="28575">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ln w="19050">
                <a:solidFill>
                  <a:srgbClr val="FF0000"/>
                </a:solidFill>
              </a:ln>
            </a:endParaRPr>
          </a:p>
        </p:txBody>
      </p:sp>
      <p:sp>
        <p:nvSpPr>
          <p:cNvPr id="13" name="TextBox 12">
            <a:extLst>
              <a:ext uri="{FF2B5EF4-FFF2-40B4-BE49-F238E27FC236}">
                <a16:creationId xmlns:a16="http://schemas.microsoft.com/office/drawing/2014/main" id="{79AEBF03-A102-E7AF-FC70-D5FAEADC962E}"/>
              </a:ext>
            </a:extLst>
          </p:cNvPr>
          <p:cNvSpPr txBox="1"/>
          <p:nvPr>
            <p:custDataLst>
              <p:tags r:id="rId12"/>
            </p:custDataLst>
          </p:nvPr>
        </p:nvSpPr>
        <p:spPr>
          <a:xfrm>
            <a:off x="2231136" y="2153412"/>
            <a:ext cx="982845" cy="369332"/>
          </a:xfrm>
          <a:prstGeom prst="rect">
            <a:avLst/>
          </a:prstGeom>
          <a:noFill/>
        </p:spPr>
        <p:txBody>
          <a:bodyPr wrap="square" rtlCol="0">
            <a:spAutoFit/>
          </a:bodyPr>
          <a:lstStyle/>
          <a:p>
            <a:pPr algn="ctr"/>
            <a:r>
              <a:rPr lang="en-US" dirty="0"/>
              <a:t>a</a:t>
            </a:r>
          </a:p>
        </p:txBody>
      </p:sp>
      <p:sp>
        <p:nvSpPr>
          <p:cNvPr id="14" name="TextBox 13">
            <a:extLst>
              <a:ext uri="{FF2B5EF4-FFF2-40B4-BE49-F238E27FC236}">
                <a16:creationId xmlns:a16="http://schemas.microsoft.com/office/drawing/2014/main" id="{FB8D25E4-0256-0410-6204-14991D1A456E}"/>
              </a:ext>
            </a:extLst>
          </p:cNvPr>
          <p:cNvSpPr txBox="1"/>
          <p:nvPr>
            <p:custDataLst>
              <p:tags r:id="rId13"/>
            </p:custDataLst>
          </p:nvPr>
        </p:nvSpPr>
        <p:spPr>
          <a:xfrm>
            <a:off x="3212793" y="2154997"/>
            <a:ext cx="1250565" cy="369332"/>
          </a:xfrm>
          <a:prstGeom prst="rect">
            <a:avLst/>
          </a:prstGeom>
          <a:noFill/>
        </p:spPr>
        <p:txBody>
          <a:bodyPr wrap="square" rtlCol="0">
            <a:spAutoFit/>
          </a:bodyPr>
          <a:lstStyle/>
          <a:p>
            <a:pPr algn="ctr"/>
            <a:r>
              <a:rPr lang="en-US" dirty="0"/>
              <a:t>b</a:t>
            </a:r>
          </a:p>
        </p:txBody>
      </p:sp>
      <p:sp>
        <p:nvSpPr>
          <p:cNvPr id="15" name="TextBox 14">
            <a:extLst>
              <a:ext uri="{FF2B5EF4-FFF2-40B4-BE49-F238E27FC236}">
                <a16:creationId xmlns:a16="http://schemas.microsoft.com/office/drawing/2014/main" id="{A229DD32-5C95-8F40-F356-D0D05C40ECAE}"/>
              </a:ext>
            </a:extLst>
          </p:cNvPr>
          <p:cNvSpPr txBox="1"/>
          <p:nvPr>
            <p:custDataLst>
              <p:tags r:id="rId14"/>
            </p:custDataLst>
          </p:nvPr>
        </p:nvSpPr>
        <p:spPr>
          <a:xfrm>
            <a:off x="4462170" y="2164216"/>
            <a:ext cx="982845" cy="369332"/>
          </a:xfrm>
          <a:prstGeom prst="rect">
            <a:avLst/>
          </a:prstGeom>
          <a:noFill/>
        </p:spPr>
        <p:txBody>
          <a:bodyPr wrap="square" rtlCol="0">
            <a:spAutoFit/>
          </a:bodyPr>
          <a:lstStyle/>
          <a:p>
            <a:pPr algn="ctr"/>
            <a:r>
              <a:rPr lang="en-US" dirty="0"/>
              <a:t>c</a:t>
            </a:r>
          </a:p>
        </p:txBody>
      </p:sp>
      <p:sp>
        <p:nvSpPr>
          <p:cNvPr id="16" name="TextBox 15">
            <a:extLst>
              <a:ext uri="{FF2B5EF4-FFF2-40B4-BE49-F238E27FC236}">
                <a16:creationId xmlns:a16="http://schemas.microsoft.com/office/drawing/2014/main" id="{EB524896-F34C-0AF7-3093-735160F035D6}"/>
              </a:ext>
            </a:extLst>
          </p:cNvPr>
          <p:cNvSpPr txBox="1"/>
          <p:nvPr>
            <p:custDataLst>
              <p:tags r:id="rId15"/>
            </p:custDataLst>
          </p:nvPr>
        </p:nvSpPr>
        <p:spPr>
          <a:xfrm>
            <a:off x="5476049" y="2163997"/>
            <a:ext cx="982845" cy="369332"/>
          </a:xfrm>
          <a:prstGeom prst="rect">
            <a:avLst/>
          </a:prstGeom>
          <a:noFill/>
        </p:spPr>
        <p:txBody>
          <a:bodyPr wrap="square" rtlCol="0">
            <a:spAutoFit/>
          </a:bodyPr>
          <a:lstStyle/>
          <a:p>
            <a:pPr algn="ctr"/>
            <a:r>
              <a:rPr lang="en-US" dirty="0"/>
              <a:t>d</a:t>
            </a:r>
          </a:p>
        </p:txBody>
      </p:sp>
      <p:sp>
        <p:nvSpPr>
          <p:cNvPr id="17" name="TextBox 16">
            <a:extLst>
              <a:ext uri="{FF2B5EF4-FFF2-40B4-BE49-F238E27FC236}">
                <a16:creationId xmlns:a16="http://schemas.microsoft.com/office/drawing/2014/main" id="{5A0F5C9A-3C71-0DA5-83EB-A5E4F13B6D3A}"/>
              </a:ext>
            </a:extLst>
          </p:cNvPr>
          <p:cNvSpPr txBox="1"/>
          <p:nvPr>
            <p:custDataLst>
              <p:tags r:id="rId16"/>
            </p:custDataLst>
          </p:nvPr>
        </p:nvSpPr>
        <p:spPr>
          <a:xfrm>
            <a:off x="6482285" y="2154831"/>
            <a:ext cx="1222211" cy="369332"/>
          </a:xfrm>
          <a:prstGeom prst="rect">
            <a:avLst/>
          </a:prstGeom>
          <a:noFill/>
        </p:spPr>
        <p:txBody>
          <a:bodyPr wrap="square" rtlCol="0">
            <a:spAutoFit/>
          </a:bodyPr>
          <a:lstStyle/>
          <a:p>
            <a:pPr algn="ctr"/>
            <a:r>
              <a:rPr lang="en-US" dirty="0"/>
              <a:t>e</a:t>
            </a:r>
          </a:p>
        </p:txBody>
      </p:sp>
      <p:sp>
        <p:nvSpPr>
          <p:cNvPr id="18" name="TextBox 17">
            <a:extLst>
              <a:ext uri="{FF2B5EF4-FFF2-40B4-BE49-F238E27FC236}">
                <a16:creationId xmlns:a16="http://schemas.microsoft.com/office/drawing/2014/main" id="{C8BEC374-2208-9B45-183E-C321B0174C4B}"/>
              </a:ext>
            </a:extLst>
          </p:cNvPr>
          <p:cNvSpPr txBox="1"/>
          <p:nvPr>
            <p:custDataLst>
              <p:tags r:id="rId17"/>
            </p:custDataLst>
          </p:nvPr>
        </p:nvSpPr>
        <p:spPr>
          <a:xfrm>
            <a:off x="7722602" y="2154288"/>
            <a:ext cx="1019164" cy="369332"/>
          </a:xfrm>
          <a:prstGeom prst="rect">
            <a:avLst/>
          </a:prstGeom>
          <a:noFill/>
        </p:spPr>
        <p:txBody>
          <a:bodyPr wrap="square" rtlCol="0">
            <a:spAutoFit/>
          </a:bodyPr>
          <a:lstStyle/>
          <a:p>
            <a:pPr algn="ctr"/>
            <a:r>
              <a:rPr lang="en-US" dirty="0"/>
              <a:t>f</a:t>
            </a:r>
          </a:p>
        </p:txBody>
      </p:sp>
      <p:sp>
        <p:nvSpPr>
          <p:cNvPr id="19" name="TextBox 18">
            <a:extLst>
              <a:ext uri="{FF2B5EF4-FFF2-40B4-BE49-F238E27FC236}">
                <a16:creationId xmlns:a16="http://schemas.microsoft.com/office/drawing/2014/main" id="{97E9CFB8-17FB-DC48-05D4-BF2AC0057ADB}"/>
              </a:ext>
            </a:extLst>
          </p:cNvPr>
          <p:cNvSpPr txBox="1"/>
          <p:nvPr>
            <p:custDataLst>
              <p:tags r:id="rId18"/>
            </p:custDataLst>
          </p:nvPr>
        </p:nvSpPr>
        <p:spPr>
          <a:xfrm>
            <a:off x="8749531" y="2154831"/>
            <a:ext cx="1242367" cy="369332"/>
          </a:xfrm>
          <a:prstGeom prst="rect">
            <a:avLst/>
          </a:prstGeom>
          <a:noFill/>
        </p:spPr>
        <p:txBody>
          <a:bodyPr wrap="square" rtlCol="0">
            <a:spAutoFit/>
          </a:bodyPr>
          <a:lstStyle/>
          <a:p>
            <a:pPr algn="ctr"/>
            <a:r>
              <a:rPr lang="en-US" dirty="0"/>
              <a:t>g</a:t>
            </a:r>
          </a:p>
        </p:txBody>
      </p:sp>
    </p:spTree>
    <p:extLst>
      <p:ext uri="{BB962C8B-B14F-4D97-AF65-F5344CB8AC3E}">
        <p14:creationId xmlns:p14="http://schemas.microsoft.com/office/powerpoint/2010/main" val="2521220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7FF34-0800-7669-1871-3656737BAD3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Consistent Data Formats</a:t>
            </a:r>
          </a:p>
        </p:txBody>
      </p:sp>
      <p:sp>
        <p:nvSpPr>
          <p:cNvPr id="3" name="Content Placeholder 2">
            <a:extLst>
              <a:ext uri="{FF2B5EF4-FFF2-40B4-BE49-F238E27FC236}">
                <a16:creationId xmlns:a16="http://schemas.microsoft.com/office/drawing/2014/main" id="{7F073134-D8D0-59A4-898B-A14675F0FA0C}"/>
              </a:ext>
            </a:extLst>
          </p:cNvPr>
          <p:cNvSpPr>
            <a:spLocks noGrp="1"/>
          </p:cNvSpPr>
          <p:nvPr>
            <p:ph idx="1"/>
            <p:custDataLst>
              <p:tags r:id="rId2"/>
            </p:custDataLst>
          </p:nvPr>
        </p:nvSpPr>
        <p:spPr>
          <a:xfrm>
            <a:off x="1080380" y="2638044"/>
            <a:ext cx="10031239" cy="3101983"/>
          </a:xfrm>
        </p:spPr>
        <p:txBody>
          <a:bodyPr>
            <a:normAutofit/>
          </a:bodyPr>
          <a:lstStyle/>
          <a:p>
            <a:pPr marL="0" indent="0">
              <a:spcBef>
                <a:spcPts val="0"/>
              </a:spcBef>
              <a:buNone/>
            </a:pPr>
            <a:r>
              <a:rPr lang="en-US" dirty="0">
                <a:latin typeface="Consolas" panose="020B0609020204030204" pitchFamily="49" charset="0"/>
              </a:rPr>
              <a:t>if (regex_match(phone, regex("^$|^#.*")))</a:t>
            </a:r>
          </a:p>
          <a:p>
            <a:pPr marL="0" indent="0">
              <a:spcBef>
                <a:spcPts val="0"/>
              </a:spcBef>
              <a:buNone/>
            </a:pPr>
            <a:r>
              <a:rPr lang="en-US" dirty="0">
                <a:latin typeface="Consolas" panose="020B0609020204030204" pitchFamily="49" charset="0"/>
              </a:rPr>
              <a:t>    continue;</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string re = "(?:\\()?((\\d){3})(?:\\))?[ -\\.]?((\\d){3})[ -\\.]?((\\d){4})";</a:t>
            </a:r>
          </a:p>
          <a:p>
            <a:pPr marL="0" indent="0">
              <a:spcBef>
                <a:spcPts val="0"/>
              </a:spcBef>
              <a:buNone/>
            </a:pPr>
            <a:r>
              <a:rPr lang="en-US" dirty="0">
                <a:latin typeface="Consolas" panose="020B0609020204030204" pitchFamily="49" charset="0"/>
              </a:rPr>
              <a:t>string format = "($1) $3-$5";</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if (regex_match(phone, regex(re)))</a:t>
            </a:r>
          </a:p>
          <a:p>
            <a:pPr marL="0" indent="0">
              <a:spcBef>
                <a:spcPts val="0"/>
              </a:spcBef>
              <a:buNone/>
            </a:pPr>
            <a:r>
              <a:rPr lang="en-US" dirty="0">
                <a:latin typeface="Consolas" panose="020B0609020204030204" pitchFamily="49" charset="0"/>
              </a:rPr>
              <a:t>    cout &lt;&lt; regex_replace(phone, regex(re), format) &lt;&lt; endl;</a:t>
            </a:r>
          </a:p>
          <a:p>
            <a:pPr marL="0" indent="0">
              <a:spcBef>
                <a:spcPts val="0"/>
              </a:spcBef>
              <a:buNone/>
            </a:pPr>
            <a:r>
              <a:rPr lang="en-US" dirty="0">
                <a:latin typeface="Consolas" panose="020B0609020204030204" pitchFamily="49" charset="0"/>
              </a:rPr>
              <a:t>else</a:t>
            </a:r>
          </a:p>
          <a:p>
            <a:pPr marL="0" indent="0">
              <a:spcBef>
                <a:spcPts val="0"/>
              </a:spcBef>
              <a:buNone/>
            </a:pPr>
            <a:r>
              <a:rPr lang="en-US" dirty="0">
                <a:latin typeface="Consolas" panose="020B0609020204030204" pitchFamily="49" charset="0"/>
              </a:rPr>
              <a:t>    cerr &lt;&lt; "Unsupported format: " &lt;&lt; phone &lt;&lt; endl;</a:t>
            </a:r>
          </a:p>
        </p:txBody>
      </p:sp>
    </p:spTree>
    <p:extLst>
      <p:ext uri="{BB962C8B-B14F-4D97-AF65-F5344CB8AC3E}">
        <p14:creationId xmlns:p14="http://schemas.microsoft.com/office/powerpoint/2010/main" val="23808457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PRESENTER_DUMMYTAG" val="&lt;DummyForForceWrite&gt;&lt;/DummyForForceWrite&gt;"/>
  <p:tag name="HTML_SHAPEINFO" val="&lt;ThreeDShapeInfo&gt;&lt;uuid val=&quot;{D7FBE8B3-0697-4D4C-823E-72372525D33A}&quot;/&gt;&lt;isInvalidForFieldText val=&quot;0&quot;/&gt;&lt;Image&gt;&lt;filename val=&quot;C:\Users\delroy\AppData\Local\Temp\CP1604017760437Session\CPTrustFolder1604017760453\PPTImport1604019974984\data\asimages\{D7FBE8B3-0697-4D4C-823E-72372525D33A}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6&quot;/&gt;&lt;lineCharCount val=&quot;16&quot;/&gt;&lt;lineCharCount val=&quot;26&quot;/&gt;&lt;/TableIndex&gt;&lt;/ShapeTextInfo&gt;"/>
  <p:tag name="PRESENTER_DUMMYTAG" val="&lt;DummyForForceWrite&gt;&lt;/DummyForForceWrite&gt;"/>
  <p:tag name="HTML_SHAPEINFO" val="&lt;ThreeDShapeInfo&gt;&lt;uuid val=&quot;{9B706480-D29A-4F8E-9BDC-7D140A40DEEE}&quot;/&gt;&lt;isInvalidForFieldText val=&quot;0&quot;/&gt;&lt;Image&gt;&lt;filename val=&quot;C:\Users\delroy\AppData\Local\Temp\CP1604017760437Session\CPTrustFolder1604017760453\PPTImport1604019974984\data\asimages\{9B706480-D29A-4F8E-9BDC-7D140A40DEEE}_1.png&quot;/&gt;&lt;left val=&quot;282&quot;/&gt;&lt;top val=&quot;449&quot;/&gt;&lt;width val=&quot;715&quot;/&gt;&lt;height val=&quot;142&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F5DCD65C-4802-4C45-87FB-BE67139618EA}&quot;/&gt;&lt;isInvalidForFieldText val=&quot;0&quot;/&gt;&lt;Image&gt;&lt;filename val=&quot;C:\Users\delroy\AppData\Local\Temp\CP1604017760437Session\CPTrustFolder1604017760453\PPTImport1604019974984\data\asimages\{F5DCD65C-4802-4C45-87FB-BE67139618EA}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919DB8E7-F99E-4FA7-AF0F-830C898AD24B}&quot;/&gt;&lt;isInvalidForFieldText val=&quot;0&quot;/&gt;&lt;Image&gt;&lt;filename val=&quot;C:\Users\delroy\AppData\Local\Temp\CP1604017760437Session\CPTrustFolder1604017760453\PPTImport1604019974984\data\asimages\{919DB8E7-F99E-4FA7-AF0F-830C898AD24B}_2.png&quot;/&gt;&lt;left val=&quot;165&quot;/&gt;&lt;top val=&quot;242&quot;/&gt;&lt;width val=&quot;449&quot;/&gt;&lt;height val=&quot;8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2&quot;/&gt;&lt;lineCharCount val=&quot;37&quot;/&gt;&lt;lineCharCount val=&quot;10&quot;/&gt;&lt;lineCharCount val=&quot;40&quot;/&gt;&lt;lineCharCount val=&quot;7&quot;/&gt;&lt;/TableIndex&gt;&lt;/ShapeTextInfo&gt;"/>
  <p:tag name="HTML_SHAPEINFO" val="&lt;ThreeDShapeInfo&gt;&lt;uuid val=&quot;{F5E3DFC3-A423-4D81-B66B-2853608F7CCA}&quot;/&gt;&lt;isInvalidForFieldText val=&quot;0&quot;/&gt;&lt;Image&gt;&lt;filename val=&quot;C:\Users\delroy\AppData\Local\Temp\CP1604017760437Session\CPTrustFolder1604017760453\PPTImport1604019974984\data\asimages\{F5E3DFC3-A423-4D81-B66B-2853608F7CCA}_2.png&quot;/&gt;&lt;left val=&quot;161&quot;/&gt;&lt;top val=&quot;326&quot;/&gt;&lt;width val=&quot;463&quot;/&gt;&lt;height val=&quot;27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quot;/&gt;&lt;lineCharCount val=&quot;37&quot;/&gt;&lt;lineCharCount val=&quot;32&quot;/&gt;&lt;lineCharCount val=&quot;6&quot;/&gt;&lt;lineCharCount val=&quot;34&quot;/&gt;&lt;lineCharCount val=&quot;41&quot;/&gt;&lt;lineCharCount val=&quot;42&quot;/&gt;&lt;/TableIndex&gt;&lt;/ShapeTextInfo&gt;"/>
  <p:tag name="HTML_SHAPEINFO" val="&lt;ThreeDShapeInfo&gt;&lt;uuid val=&quot;{4C3BBAF2-303E-4159-ACBB-C363E4E2DE56}&quot;/&gt;&lt;isInvalidForFieldText val=&quot;0&quot;/&gt;&lt;Image&gt;&lt;filename val=&quot;C:\Users\delroy\AppData\Local\Temp\CP1604017760437Session\CPTrustFolder1604017760453\PPTImport1604019974984\data\asimages\{4C3BBAF2-303E-4159-ACBB-C363E4E2DE56}_2.png&quot;/&gt;&lt;left val=&quot;660&quot;/&gt;&lt;top val=&quot;326&quot;/&gt;&lt;width val=&quot;484&quot;/&gt;&lt;height val=&quot;292&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02283A6B-5BF5-4B9B-809D-62F02CBC53AD}&quot;/&gt;&lt;isInvalidForFieldText val=&quot;0&quot;/&gt;&lt;Image&gt;&lt;filename val=&quot;C:\Users\delroy\AppData\Local\Temp\CP1604017760437Session\CPTrustFolder1604017760453\PPTImport1604019974984\data\asimages\{02283A6B-5BF5-4B9B-809D-62F02CBC53AD}_2.png&quot;/&gt;&lt;left val=&quot;664&quot;/&gt;&lt;top val=&quot;242&quot;/&gt;&lt;width val=&quot;449&quot;/&gt;&lt;height val=&quot;85&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quot;/&gt;&lt;/TableIndex&gt;&lt;/ShapeTextInfo&gt;"/>
  <p:tag name="HTML_SHAPEINFO" val="&lt;ThreeDShapeInfo&gt;&lt;uuid val=&quot;{6319B17B-F13D-43C4-817A-FC4DE3D08817}&quot;/&gt;&lt;isInvalidForFieldText val=&quot;0&quot;/&gt;&lt;Image&gt;&lt;filename val=&quot;C:\Users\delroy\AppData\Local\Temp\CP1604017760437Session\CPTrustFolder1604017760453\PPTImport1604019974984\data\asimages\{6319B17B-F13D-43C4-817A-FC4DE3D08817}_2.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280684D0-DFD6-4CD4-8F07-9CDAEB9E6E5D}&quot;/&gt;&lt;isInvalidForFieldText val=&quot;0&quot;/&gt;&lt;Image&gt;&lt;filename val=&quot;C:\Users\delroy\AppData\Local\Temp\CP1604017760437Session\CPTrustFolder1604017760453\PPTImport1604019974984\data\asimages\{280684D0-DFD6-4CD4-8F07-9CDAEB9E6E5D}_3.png&quot;/&gt;&lt;left val=&quot;233&quot;/&gt;&lt;top val=&quot;100&quot;/&gt;&lt;width val=&quot;813&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66&quot;/&gt;&lt;lineCharCount val=&quot;37&quot;/&gt;&lt;lineCharCount val=&quot;14&quot;/&gt;&lt;lineCharCount val=&quot;1&quot;/&gt;&lt;lineCharCount val=&quot;1&quot;/&gt;&lt;lineCharCount val=&quot;10&quot;/&gt;&lt;lineCharCount val=&quot;72&quot;/&gt;&lt;lineCharCount val=&quot;1&quot;/&gt;&lt;lineCharCount val=&quot;41&quot;/&gt;&lt;lineCharCount val=&quot;13&quot;/&gt;&lt;/TableIndex&gt;&lt;/ShapeTextInfo&gt;"/>
  <p:tag name="HTML_SHAPEINFO" val="&lt;ThreeDShapeInfo&gt;&lt;uuid val=&quot;{0FBEE2D1-513B-4FFF-B25A-CC00B866727D}&quot;/&gt;&lt;isInvalidForFieldText val=&quot;0&quot;/&gt;&lt;Image&gt;&lt;filename val=&quot;C:\Users\delroy\AppData\Local\Temp\CP1604017760437Session\CPTrustFolder1604017760453\PPTImport1604019974984\data\asimages\{0FBEE2D1-513B-4FFF-B25A-CC00B866727D}_3.png&quot;/&gt;&lt;left val=&quot;154&quot;/&gt;&lt;top val=&quot;273&quot;/&gt;&lt;width val=&quot;966&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26&quot;/&gt;&lt;/TableIndex&gt;&lt;/ShapeTextInfo&gt;"/>
  <p:tag name="HTML_SHAPEINFO" val="&lt;ThreeDShapeInfo&gt;&lt;uuid val=&quot;{0D91BD55-29DB-4786-8070-3C2C16CE5C86}&quot;/&gt;&lt;isInvalidForFieldText val=&quot;0&quot;/&gt;&lt;Image&gt;&lt;filename val=&quot;C:\Users\delroy\AppData\Local\Temp\CP1604017760437Session\CPTrustFolder1604017760453\PPTImport1604019974984\data\asimages\{0D91BD55-29DB-4786-8070-3C2C16CE5C86}_4.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0&quot;/&gt;&lt;lineCharCount val=&quot;72&quot;/&gt;&lt;lineCharCount val=&quot;1&quot;/&gt;&lt;lineCharCount val=&quot;41&quot;/&gt;&lt;lineCharCount val=&quot;14&quot;/&gt;&lt;lineCharCount val=&quot;1&quot;/&gt;&lt;lineCharCount val=&quot;20&quot;/&gt;&lt;lineCharCount val=&quot;20&quot;/&gt;&lt;lineCharCount val=&quot;18&quot;/&gt;&lt;lineCharCount val=&quot;27&quot;/&gt;&lt;/TableIndex&gt;&lt;/ShapeTextInfo&gt;"/>
  <p:tag name="HTML_SHAPEINFO" val="&lt;ThreeDShapeInfo&gt;&lt;uuid val=&quot;{1867DD36-ADB1-41C8-92E6-1C2FBAFC11DF}&quot;/&gt;&lt;isInvalidForFieldText val=&quot;0&quot;/&gt;&lt;Image&gt;&lt;filename val=&quot;C:\Users\delroy\AppData\Local\Temp\CP1604017760437Session\CPTrustFolder1604017760453\PPTImport1604019974984\data\asimages\{1867DD36-ADB1-41C8-92E6-1C2FBAFC11DF}_4.png&quot;/&gt;&lt;left val=&quot;154&quot;/&gt;&lt;top val=&quot;282&quot;/&gt;&lt;width val=&quot;965&quot;/&gt;&lt;height val=&quot;318&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7239C4FE-DAD4-47FC-8BB4-654B4F333E30}&quot;/&gt;&lt;isInvalidForFieldText val=&quot;0&quot;/&gt;&lt;Image&gt;&lt;filename val=&quot;C:\Users\delroy\AppData\Local\Temp\CP1604017760437Session\CPTrustFolder1604017760453\PPTImport1604019974984\data\asimages\{7239C4FE-DAD4-47FC-8BB4-654B4F333E30}_5.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0&quot;/&gt;&lt;lineCharCount val=&quot;81&quot;/&gt;&lt;lineCharCount val=&quot;38&quot;/&gt;&lt;lineCharCount val=&quot;63&quot;/&gt;&lt;lineCharCount val=&quot;31&quot;/&gt;&lt;/TableIndex&gt;&lt;/ShapeTextInfo&gt;"/>
  <p:tag name="HTML_SHAPEINFO" val="&lt;ThreeDShapeInfo&gt;&lt;uuid val=&quot;{EF1F4CCE-E51A-4B31-81E3-C42F2346286E}&quot;/&gt;&lt;isInvalidForFieldText val=&quot;0&quot;/&gt;&lt;Image&gt;&lt;filename val=&quot;C:\Users\delroy\AppData\Local\Temp\CP1604017760437Session\CPTrustFolder1604017760453\PPTImport1604019974984\data\asimages\{EF1F4CCE-E51A-4B31-81E3-C42F2346286E}_5.png&quot;/&gt;&lt;left val=&quot;229&quot;/&gt;&lt;top val=&quot;273&quot;/&gt;&lt;width val=&quot;817&quot;/&gt;&lt;height val=&quot;32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7&quot;/&gt;&lt;/TableIndex&gt;&lt;/ShapeTextInfo&gt;"/>
  <p:tag name="HTML_SHAPEINFO" val="&lt;ThreeDShapeInfo&gt;&lt;uuid val=&quot;{1878FB0A-4A5E-4FAA-82C5-4E3262140F90}&quot;/&gt;&lt;isInvalidForFieldText val=&quot;0&quot;/&gt;&lt;Image&gt;&lt;filename val=&quot;C:\Users\delroy\AppData\Local\Temp\CP1604017760437Session\CPTrustFolder1604017760453\PPTImport1604019974984\data\asimages\{1878FB0A-4A5E-4FAA-82C5-4E3262140F90}_6.png&quot;/&gt;&lt;left val=&quot;233&quot;/&gt;&lt;top val=&quot;100&quot;/&gt;&lt;width val=&quot;813&quot;/&gt;&lt;height val=&quot;126&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15&quot;/&gt;&lt;lineCharCount val=&quot;13&quot;/&gt;&lt;lineCharCount val=&quot;13&quot;/&gt;&lt;lineCharCount val=&quot;13&quot;/&gt;&lt;lineCharCount val=&quot;10&quot;/&gt;&lt;/TableIndex&gt;&lt;/ShapeTextInfo&gt;"/>
  <p:tag name="HTML_SHAPEINFO" val="&lt;ThreeDShapeInfo&gt;&lt;uuid val=&quot;{1C44C4B2-C6F6-49A6-A507-1F7DE53C55FA}&quot;/&gt;&lt;isInvalidForFieldText val=&quot;0&quot;/&gt;&lt;Image&gt;&lt;filename val=&quot;C:\Users\delroy\AppData\Local\Temp\CP1604017760437Session\CPTrustFolder1604017760453\PPTImport1604019974984\data\asimages\{1C44C4B2-C6F6-49A6-A507-1F7DE53C55FA}_6.png&quot;/&gt;&lt;left val=&quot;161&quot;/&gt;&lt;top val=&quot;318&quot;/&gt;&lt;width val=&quot;453&quot;/&gt;&lt;height val=&quot;329&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8&quot;/&gt;&lt;lineCharCount val=&quot;25&quot;/&gt;&lt;lineCharCount val=&quot;38&quot;/&gt;&lt;lineCharCount val=&quot;41&quot;/&gt;&lt;lineCharCount val=&quot;25&quot;/&gt;&lt;lineCharCount val=&quot;41&quot;/&gt;&lt;lineCharCount val=&quot;24&quot;/&gt;&lt;/TableIndex&gt;&lt;/ShapeTextInfo&gt;"/>
  <p:tag name="HTML_SHAPEINFO" val="&lt;ThreeDShapeInfo&gt;&lt;uuid val=&quot;{CA91EA3C-86E7-41F6-B99D-92A642DF2EC7}&quot;/&gt;&lt;isInvalidForFieldText val=&quot;0&quot;/&gt;&lt;Image&gt;&lt;filename val=&quot;C:\Users\delroy\AppData\Local\Temp\CP1604017760437Session\CPTrustFolder1604017760453\PPTImport1604019974984\data\asimages\{CA91EA3C-86E7-41F6-B99D-92A642DF2EC7}_6.png&quot;/&gt;&lt;left val=&quot;660&quot;/&gt;&lt;top val=&quot;318&quot;/&gt;&lt;width val=&quot;454&quot;/&gt;&lt;height val=&quot;329&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4&quot;/&gt;&lt;/TableIndex&gt;&lt;/ShapeTextInfo&gt;"/>
  <p:tag name="HTML_SHAPEINFO" val="&lt;ThreeDShapeInfo&gt;&lt;uuid val=&quot;{4DA73E87-49F3-4338-A907-51CE25B9E7EE}&quot;/&gt;&lt;isInvalidForFieldText val=&quot;0&quot;/&gt;&lt;Image&gt;&lt;filename val=&quot;C:\Users\delroy\AppData\Local\Temp\CP1604017760437Session\CPTrustFolder1604017760453\PPTImport1604019974984\data\asimages\{4DA73E87-49F3-4338-A907-51CE25B9E7EE}_6.png&quot;/&gt;&lt;left val=&quot;203&quot;/&gt;&lt;top val=&quot;258&quot;/&gt;&lt;width val=&quot;873&quot;/&gt;&lt;height val=&quot;52&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68867A64-3F04-4003-B2FF-D05ED96A2CDF}&quot;/&gt;&lt;isInvalidForFieldText val=&quot;0&quot;/&gt;&lt;Image&gt;&lt;filename val=&quot;C:\Users\delroy\AppData\Local\Temp\CP1604017760437Session\CPTrustFolder1604017760453\PPTImport1604019974984\data\asimages\{68867A64-3F04-4003-B2FF-D05ED96A2CDF}_6.png&quot;/&gt;&lt;left val=&quot;233&quot;/&gt;&lt;top val=&quot;222&quot;/&gt;&lt;width val=&quot;104&quot;/&gt;&lt;height val=&quot;52&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901C7E1F-1DF4-4B05-AD60-DDEB00CB9162}&quot;/&gt;&lt;isInvalidForFieldText val=&quot;0&quot;/&gt;&lt;Image&gt;&lt;filename val=&quot;C:\Users\delroy\AppData\Local\Temp\CP1604017760437Session\CPTrustFolder1604017760453\PPTImport1604019974984\data\asimages\{901C7E1F-1DF4-4B05-AD60-DDEB00CB9162}_6.png&quot;/&gt;&lt;left val=&quot;336&quot;/&gt;&lt;top val=&quot;222&quot;/&gt;&lt;width val=&quot;132&quot;/&gt;&lt;height val=&quot;52&quot;/&gt;&lt;hasText val=&quot;1&quot;/&gt;&lt;/Image&gt;&lt;/ThreeDShape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2F8E992D-1BAB-419F-BF60-71CAE62CB2EC}&quot;/&gt;&lt;isInvalidForFieldText val=&quot;0&quot;/&gt;&lt;Image&gt;&lt;filename val=&quot;C:\Users\delroy\AppData\Local\Temp\CP1604017760437Session\CPTrustFolder1604017760453\PPTImport1604019974984\data\asimages\{2F8E992D-1BAB-419F-BF60-71CAE62CB2EC}_6.png&quot;/&gt;&lt;left val=&quot;467&quot;/&gt;&lt;top val=&quot;223&quot;/&gt;&lt;width val=&quot;104&quot;/&gt;&lt;height val=&quot;52&quot;/&gt;&lt;hasText val=&quot;1&quot;/&gt;&lt;/Image&gt;&lt;/ThreeDShape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6F8ADD83-1AAC-498B-B38A-B0C49E6AA201}&quot;/&gt;&lt;isInvalidForFieldText val=&quot;0&quot;/&gt;&lt;Image&gt;&lt;filename val=&quot;C:\Users\delroy\AppData\Local\Temp\CP1604017760437Session\CPTrustFolder1604017760453\PPTImport1604019974984\data\asimages\{6F8ADD83-1AAC-498B-B38A-B0C49E6AA201}_6.png&quot;/&gt;&lt;left val=&quot;574&quot;/&gt;&lt;top val=&quot;223&quot;/&gt;&lt;width val=&quot;104&quot;/&gt;&lt;height val=&quot;52&quot;/&gt;&lt;hasText val=&quot;1&quot;/&gt;&lt;/Image&gt;&lt;/ThreeDShape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5F39B0EE-8715-49EA-BC66-25BE64536350}&quot;/&gt;&lt;isInvalidForFieldText val=&quot;0&quot;/&gt;&lt;Image&gt;&lt;filename val=&quot;C:\Users\delroy\AppData\Local\Temp\CP1604017760437Session\CPTrustFolder1604017760453\PPTImport1604019974984\data\asimages\{5F39B0EE-8715-49EA-BC66-25BE64536350}_6.png&quot;/&gt;&lt;left val=&quot;679&quot;/&gt;&lt;top val=&quot;222&quot;/&gt;&lt;width val=&quot;129&quot;/&gt;&lt;height val=&quot;52&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CD58E653-22FB-481D-9262-659230FDB809}&quot;/&gt;&lt;isInvalidForFieldText val=&quot;0&quot;/&gt;&lt;Image&gt;&lt;filename val=&quot;C:\Users\delroy\AppData\Local\Temp\CP1604017760437Session\CPTrustFolder1604017760453\PPTImport1604019974984\data\asimages\{CD58E653-22FB-481D-9262-659230FDB809}_6.png&quot;/&gt;&lt;left val=&quot;810&quot;/&gt;&lt;top val=&quot;222&quot;/&gt;&lt;width val=&quot;108&quot;/&gt;&lt;height val=&quot;52&quot;/&gt;&lt;hasText val=&quot;1&quot;/&gt;&lt;/Image&gt;&lt;/ThreeDShape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7FD87926-95BA-4A90-8A9E-6E828A5FB654}&quot;/&gt;&lt;isInvalidForFieldText val=&quot;0&quot;/&gt;&lt;Image&gt;&lt;filename val=&quot;C:\Users\delroy\AppData\Local\Temp\CP1604017760437Session\CPTrustFolder1604017760453\PPTImport1604019974984\data\asimages\{7FD87926-95BA-4A90-8A9E-6E828A5FB654}_6.png&quot;/&gt;&lt;left val=&quot;917&quot;/&gt;&lt;top val=&quot;222&quot;/&gt;&lt;width val=&quot;131&quot;/&gt;&lt;height val=&quot;52&quot;/&gt;&lt;hasText val=&quot;1&quot;/&gt;&lt;/Image&gt;&lt;/ThreeDShape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76ACCF5D-31F9-4E30-8B3A-A3A537F1A587}&quot;/&gt;&lt;isInvalidForFieldText val=&quot;0&quot;/&gt;&lt;Image&gt;&lt;filename val=&quot;C:\Users\delroy\AppData\Local\Temp\CP1604017760437Session\CPTrustFolder1604017760453\PPTImport1604019974984\data\asimages\{76ACCF5D-31F9-4E30-8B3A-A3A537F1A587}_7.png&quot;/&gt;&lt;left val=&quot;233&quot;/&gt;&lt;top val=&quot;100&quot;/&gt;&lt;width val=&quot;813&quot;/&gt;&lt;height val=&quot;126&quot;/&gt;&lt;hasText val=&quot;1&quot;/&gt;&lt;/Image&gt;&lt;/ThreeDShape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2&quot;/&gt;&lt;lineCharCount val=&quot;14&quot;/&gt;&lt;lineCharCount val=&quot;1&quot;/&gt;&lt;lineCharCount val=&quot;78&quot;/&gt;&lt;lineCharCount val=&quot;30&quot;/&gt;&lt;lineCharCount val=&quot;1&quot;/&gt;&lt;lineCharCount val=&quot;35&quot;/&gt;&lt;lineCharCount val=&quot;61&quot;/&gt;&lt;lineCharCount val=&quot;5&quot;/&gt;&lt;lineCharCount val=&quot;52&quot;/&gt;&lt;/TableIndex&gt;&lt;/ShapeTextInfo&gt;"/>
  <p:tag name="HTML_SHAPEINFO" val="&lt;ThreeDShapeInfo&gt;&lt;uuid val=&quot;{87EB43CA-5AEE-4097-8E60-2604EFE92604}&quot;/&gt;&lt;isInvalidForFieldText val=&quot;0&quot;/&gt;&lt;Image&gt;&lt;filename val=&quot;C:\Users\delroy\AppData\Local\Temp\CP1604017760437Session\CPTrustFolder1604017760453\PPTImport1604019974984\data\asimages\{87EB43CA-5AEE-4097-8E60-2604EFE92604}_7.png&quot;/&gt;&lt;left val=&quot;107&quot;/&gt;&lt;top val=&quot;273&quot;/&gt;&lt;width val=&quot;1059&quot;/&gt;&lt;height val=&quot;32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2299</TotalTime>
  <Words>1353</Words>
  <Application>Microsoft Office PowerPoint</Application>
  <PresentationFormat>Widescreen</PresentationFormat>
  <Paragraphs>99</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Consolas</vt:lpstr>
      <vt:lpstr>Gill Sans MT</vt:lpstr>
      <vt:lpstr>Parcel</vt:lpstr>
      <vt:lpstr>Extended Examples</vt:lpstr>
      <vt:lpstr>Groups</vt:lpstr>
      <vt:lpstr>Adding numbered groups</vt:lpstr>
      <vt:lpstr>Data extraction with smatch and numbered groups</vt:lpstr>
      <vt:lpstr>Nested &amp; non-capturing groups</vt:lpstr>
      <vt:lpstr>Regular Expression groups Example</vt:lpstr>
      <vt:lpstr>Consistent Data Formats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Extended RE Examples</dc:title>
  <dc:creator>Delroy Brinkerhoff</dc:creator>
  <cp:lastModifiedBy>delroy</cp:lastModifiedBy>
  <cp:revision>35</cp:revision>
  <dcterms:created xsi:type="dcterms:W3CDTF">2016-07-13T22:03:45Z</dcterms:created>
  <dcterms:modified xsi:type="dcterms:W3CDTF">2025-09-09T18:40:38Z</dcterms:modified>
</cp:coreProperties>
</file>