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2.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2.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3.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4.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5.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260" r:id="rId3"/>
    <p:sldId id="259" r:id="rId4"/>
    <p:sldId id="261" r:id="rId5"/>
    <p:sldId id="257" r:id="rId6"/>
    <p:sldId id="258"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422" autoAdjust="0"/>
  </p:normalViewPr>
  <p:slideViewPr>
    <p:cSldViewPr snapToGrid="0">
      <p:cViewPr varScale="1">
        <p:scale>
          <a:sx n="102" d="100"/>
          <a:sy n="102" d="100"/>
        </p:scale>
        <p:origin x="91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618CC9-642C-4B76-8437-7E4436997793}" type="datetimeFigureOut">
              <a:rPr lang="en-US" smtClean="0"/>
              <a:t>8/10/2026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D9EEF9-E380-49E7-9512-215EF86A74F4}" type="slidenum">
              <a:rPr lang="en-US" smtClean="0"/>
              <a:t>‹#›</a:t>
            </a:fld>
            <a:endParaRPr lang="en-US" dirty="0"/>
          </a:p>
        </p:txBody>
      </p:sp>
    </p:spTree>
    <p:extLst>
      <p:ext uri="{BB962C8B-B14F-4D97-AF65-F5344CB8AC3E}">
        <p14:creationId xmlns:p14="http://schemas.microsoft.com/office/powerpoint/2010/main" val="1183047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previous chapter focused on forming C++ statements and simple programs consisting of statements running once from beginning to end. However, such programs are limited to solving only simple problems. More complex problems require more flexible statements. Control statements increase the computational power programs can bring to bear on real-world problems.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0D9EEF9-E380-49E7-9512-215EF86A74F4}" type="slidenum">
              <a:rPr lang="en-US" smtClean="0"/>
              <a:t>1</a:t>
            </a:fld>
            <a:endParaRPr lang="en-US" dirty="0"/>
          </a:p>
        </p:txBody>
      </p:sp>
    </p:spTree>
    <p:extLst>
      <p:ext uri="{BB962C8B-B14F-4D97-AF65-F5344CB8AC3E}">
        <p14:creationId xmlns:p14="http://schemas.microsoft.com/office/powerpoint/2010/main" val="821416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First, to create a framework for the following discussion, consider the distinction between C++ statements and machine code instructions. C++ programs consist of many statements, and it is the compiler’s task to translate them into machine code. Machine code consists of numeric codes representing simple, fundamental operations such as adding two values or calculating a logical-AND. Most C++ statements typically translate into many machine code instructions. The following conceptual discussion treats C++ statements and machine code instructions interchangeably.</a:t>
            </a:r>
          </a:p>
          <a:p>
            <a:endParaRPr lang="en-US" dirty="0"/>
          </a:p>
        </p:txBody>
      </p:sp>
      <p:sp>
        <p:nvSpPr>
          <p:cNvPr id="4" name="Slide Number Placeholder 3"/>
          <p:cNvSpPr>
            <a:spLocks noGrp="1"/>
          </p:cNvSpPr>
          <p:nvPr>
            <p:ph type="sldNum" sz="quarter" idx="5"/>
          </p:nvPr>
        </p:nvSpPr>
        <p:spPr/>
        <p:txBody>
          <a:bodyPr/>
          <a:lstStyle/>
          <a:p>
            <a:fld id="{50D9EEF9-E380-49E7-9512-215EF86A74F4}" type="slidenum">
              <a:rPr lang="en-US" smtClean="0"/>
              <a:t>2</a:t>
            </a:fld>
            <a:endParaRPr lang="en-US" dirty="0"/>
          </a:p>
        </p:txBody>
      </p:sp>
    </p:spTree>
    <p:extLst>
      <p:ext uri="{BB962C8B-B14F-4D97-AF65-F5344CB8AC3E}">
        <p14:creationId xmlns:p14="http://schemas.microsoft.com/office/powerpoint/2010/main" val="3519769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limited view of computer hardware and operation helps explain the behavior of programming statements. John von Neumann introduced the idea of the stored program computer in 1945. Its defining feature is storing programs and data in the same memory hardware. To run a program, the computer runs through a rigid cycle of fetching an instruction from memory, decoding it to determine its meaning, and executing it.</a:t>
            </a:r>
          </a:p>
          <a:p>
            <a:r>
              <a:rPr lang="en-US" sz="1200" kern="1200" dirty="0">
                <a:solidFill>
                  <a:schemeClr val="tx1"/>
                </a:solidFill>
                <a:effectLst/>
                <a:latin typeface="+mn-lt"/>
                <a:ea typeface="+mn-ea"/>
                <a:cs typeface="+mn-cs"/>
              </a:rPr>
              <a:t>An abridged view of a computer’s central processing unit, or CPU, shows it containing a control unit, an arithmetic logic unit, and a set of registers. The control unit drives the fetch-decode-execute cycle and governs the other components. The arithmetic logic unit performs simple calculations. Different computers have varying numbers of registers - fast, one-word memory. Some perform general data operations, while others are dedicated to a specific task. One dedicated register, the program counter, stores the address of the next fetched instruction. The hardware automatically increments the address with each fetch, advancing it to the next instruction.</a:t>
            </a:r>
          </a:p>
          <a:p>
            <a:endParaRPr lang="en-US" dirty="0"/>
          </a:p>
        </p:txBody>
      </p:sp>
      <p:sp>
        <p:nvSpPr>
          <p:cNvPr id="4" name="Slide Number Placeholder 3"/>
          <p:cNvSpPr>
            <a:spLocks noGrp="1"/>
          </p:cNvSpPr>
          <p:nvPr>
            <p:ph type="sldNum" sz="quarter" idx="5"/>
          </p:nvPr>
        </p:nvSpPr>
        <p:spPr/>
        <p:txBody>
          <a:bodyPr/>
          <a:lstStyle/>
          <a:p>
            <a:fld id="{50D9EEF9-E380-49E7-9512-215EF86A74F4}" type="slidenum">
              <a:rPr lang="en-US" smtClean="0"/>
              <a:t>3</a:t>
            </a:fld>
            <a:endParaRPr lang="en-US" dirty="0"/>
          </a:p>
        </p:txBody>
      </p:sp>
    </p:spTree>
    <p:extLst>
      <p:ext uri="{BB962C8B-B14F-4D97-AF65-F5344CB8AC3E}">
        <p14:creationId xmlns:p14="http://schemas.microsoft.com/office/powerpoint/2010/main" val="2063622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Imagine a program printed on a long roll of paper and a marker placed at the beginning. If we advance the marker as each statement executes, the line it makes indicates the program’s “flow of control,” or “execution path.” At any given instance during program execution, the tip of the marker points to the focus or nexus of control - the statement the computer is currently executing.</a:t>
            </a:r>
          </a:p>
          <a:p>
            <a:endParaRPr lang="en-US" dirty="0"/>
          </a:p>
        </p:txBody>
      </p:sp>
      <p:sp>
        <p:nvSpPr>
          <p:cNvPr id="4" name="Slide Number Placeholder 3"/>
          <p:cNvSpPr>
            <a:spLocks noGrp="1"/>
          </p:cNvSpPr>
          <p:nvPr>
            <p:ph type="sldNum" sz="quarter" idx="5"/>
          </p:nvPr>
        </p:nvSpPr>
        <p:spPr/>
        <p:txBody>
          <a:bodyPr/>
          <a:lstStyle/>
          <a:p>
            <a:fld id="{50D9EEF9-E380-49E7-9512-215EF86A74F4}" type="slidenum">
              <a:rPr lang="en-US" smtClean="0"/>
              <a:t>4</a:t>
            </a:fld>
            <a:endParaRPr lang="en-US" dirty="0"/>
          </a:p>
        </p:txBody>
      </p:sp>
    </p:spTree>
    <p:extLst>
      <p:ext uri="{BB962C8B-B14F-4D97-AF65-F5344CB8AC3E}">
        <p14:creationId xmlns:p14="http://schemas.microsoft.com/office/powerpoint/2010/main" val="2176597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kern="1200" dirty="0">
                <a:solidFill>
                  <a:schemeClr val="tx1"/>
                </a:solidFill>
                <a:effectLst/>
                <a:latin typeface="+mn-lt"/>
                <a:ea typeface="+mn-ea"/>
                <a:cs typeface="+mn-cs"/>
              </a:rPr>
              <a:t>Imperative programming languages typically classify statements into three categories: sequential, branches, and loops. The latter two alter the default sequential execution of the fetch-decode-execute cycle imposed by the program counter. To alter the sequential execution, the program must change the value stored in the program counter. Dynamic conditions control the loops and branches. Programmers base the conditions on the values stored in one or more variables. They can also base the conditions on more complex situations, but the text doesn’t address them.</a:t>
            </a:r>
          </a:p>
          <a:p>
            <a:pPr marL="0" marR="0">
              <a:lnSpc>
                <a:spcPct val="107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0D9EEF9-E380-49E7-9512-215EF86A74F4}" type="slidenum">
              <a:rPr lang="en-US" smtClean="0"/>
              <a:t>5</a:t>
            </a:fld>
            <a:endParaRPr lang="en-US" dirty="0"/>
          </a:p>
        </p:txBody>
      </p:sp>
    </p:spTree>
    <p:extLst>
      <p:ext uri="{BB962C8B-B14F-4D97-AF65-F5344CB8AC3E}">
        <p14:creationId xmlns:p14="http://schemas.microsoft.com/office/powerpoint/2010/main" val="2523630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Statements are recursive elements, meaning that a statement plus some syntax is still a statement. This observation suggests that programmers can extend a sequence of statements by converting a simple statement into a more complex one. The remainder of the chapter expands on this idea to implement loops, branches, and block statements.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0D9EEF9-E380-49E7-9512-215EF86A74F4}" type="slidenum">
              <a:rPr lang="en-US" smtClean="0"/>
              <a:t>6</a:t>
            </a:fld>
            <a:endParaRPr lang="en-US" dirty="0"/>
          </a:p>
        </p:txBody>
      </p:sp>
    </p:spTree>
    <p:extLst>
      <p:ext uri="{BB962C8B-B14F-4D97-AF65-F5344CB8AC3E}">
        <p14:creationId xmlns:p14="http://schemas.microsoft.com/office/powerpoint/2010/main" val="26833465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slideMaster" Target="../slideMasters/slideMaster1.xml"/><Relationship Id="rId5" Type="http://schemas.openxmlformats.org/officeDocument/2006/relationships/tags" Target="../tags/tag10.xml"/><Relationship Id="rId4" Type="http://schemas.openxmlformats.org/officeDocument/2006/relationships/tags" Target="../tags/tag9.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1.xml"/><Relationship Id="rId5" Type="http://schemas.openxmlformats.org/officeDocument/2006/relationships/tags" Target="../tags/tag15.xml"/><Relationship Id="rId4" Type="http://schemas.openxmlformats.org/officeDocument/2006/relationships/tags" Target="../tags/tag1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8.xml"/><Relationship Id="rId7" Type="http://schemas.openxmlformats.org/officeDocument/2006/relationships/slideMaster" Target="../slideMasters/slideMaster1.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29.xml"/><Relationship Id="rId3" Type="http://schemas.openxmlformats.org/officeDocument/2006/relationships/tags" Target="../tags/tag24.xml"/><Relationship Id="rId7" Type="http://schemas.openxmlformats.org/officeDocument/2006/relationships/tags" Target="../tags/tag28.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custDataLst>
              <p:tags r:id="rId2"/>
            </p:custDataLst>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custDataLst>
              <p:tags r:id="rId3"/>
            </p:custDataLst>
          </p:nvPr>
        </p:nvSpPr>
        <p:spPr/>
        <p:txBody>
          <a:bodyPr/>
          <a:lstStyle/>
          <a:p>
            <a:fld id="{B40FB4B4-2185-4162-9846-7C5876CD7D32}" type="datetimeFigureOut">
              <a:rPr lang="en-US" smtClean="0"/>
              <a:t>8/10/2026</a:t>
            </a:fld>
            <a:endParaRPr lang="en-US" dirty="0"/>
          </a:p>
        </p:txBody>
      </p:sp>
      <p:sp>
        <p:nvSpPr>
          <p:cNvPr id="8" name="Footer Placeholder 7"/>
          <p:cNvSpPr>
            <a:spLocks noGrp="1"/>
          </p:cNvSpPr>
          <p:nvPr>
            <p:ph type="ftr" sz="quarter" idx="11"/>
            <p:custDataLst>
              <p:tags r:id="rId4"/>
            </p:custDataLst>
          </p:nvPr>
        </p:nvSpPr>
        <p:spPr/>
        <p:txBody>
          <a:bodyPr/>
          <a:lstStyle/>
          <a:p>
            <a:endParaRPr lang="en-US" dirty="0"/>
          </a:p>
        </p:txBody>
      </p:sp>
      <p:sp>
        <p:nvSpPr>
          <p:cNvPr id="9" name="Slide Number Placeholder 8"/>
          <p:cNvSpPr>
            <a:spLocks noGrp="1"/>
          </p:cNvSpPr>
          <p:nvPr>
            <p:ph type="sldNum" sz="quarter" idx="12"/>
            <p:custDataLst>
              <p:tags r:id="rId5"/>
            </p:custDataLst>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0298180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0FB4B4-2185-4162-9846-7C5876CD7D32}" type="datetimeFigureOut">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913335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0FB4B4-2185-4162-9846-7C5876CD7D32}" type="datetimeFigureOut">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421850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a:t>Click to edit Master title style</a:t>
            </a:r>
            <a:endParaRPr lang="en-US" dirty="0"/>
          </a:p>
        </p:txBody>
      </p:sp>
      <p:sp>
        <p:nvSpPr>
          <p:cNvPr id="3" name="Content Placeholder 2"/>
          <p:cNvSpPr>
            <a:spLocks noGrp="1"/>
          </p:cNvSpPr>
          <p:nvPr>
            <p:ph idx="1"/>
            <p:custDataLst>
              <p:tags r:id="rId2"/>
            </p:custDataLst>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custDataLst>
              <p:tags r:id="rId3"/>
            </p:custDataLst>
          </p:nvPr>
        </p:nvSpPr>
        <p:spPr/>
        <p:txBody>
          <a:bodyPr/>
          <a:lstStyle/>
          <a:p>
            <a:fld id="{B40FB4B4-2185-4162-9846-7C5876CD7D32}" type="datetimeFigureOut">
              <a:rPr lang="en-US" smtClean="0"/>
              <a:t>8/10/2026</a:t>
            </a:fld>
            <a:endParaRPr lang="en-US" dirty="0"/>
          </a:p>
        </p:txBody>
      </p:sp>
      <p:sp>
        <p:nvSpPr>
          <p:cNvPr id="8" name="Footer Placeholder 7"/>
          <p:cNvSpPr>
            <a:spLocks noGrp="1"/>
          </p:cNvSpPr>
          <p:nvPr>
            <p:ph type="ftr" sz="quarter" idx="11"/>
            <p:custDataLst>
              <p:tags r:id="rId4"/>
            </p:custDataLst>
          </p:nvPr>
        </p:nvSpPr>
        <p:spPr/>
        <p:txBody>
          <a:bodyPr/>
          <a:lstStyle/>
          <a:p>
            <a:endParaRPr lang="en-US" dirty="0"/>
          </a:p>
        </p:txBody>
      </p:sp>
      <p:sp>
        <p:nvSpPr>
          <p:cNvPr id="9" name="Slide Number Placeholder 8"/>
          <p:cNvSpPr>
            <a:spLocks noGrp="1"/>
          </p:cNvSpPr>
          <p:nvPr>
            <p:ph type="sldNum" sz="quarter" idx="12"/>
            <p:custDataLst>
              <p:tags r:id="rId5"/>
            </p:custDataLst>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286304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B40FB4B4-2185-4162-9846-7C5876CD7D32}" type="datetimeFigureOut">
              <a:rPr lang="en-US" smtClean="0"/>
              <a:t>8/10/2026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94196239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a:t>Click to edit Master title style</a:t>
            </a:r>
            <a:endParaRPr lang="en-US" dirty="0"/>
          </a:p>
        </p:txBody>
      </p:sp>
      <p:sp>
        <p:nvSpPr>
          <p:cNvPr id="3" name="Content Placeholder 2"/>
          <p:cNvSpPr>
            <a:spLocks noGrp="1"/>
          </p:cNvSpPr>
          <p:nvPr>
            <p:ph sz="half" idx="1"/>
            <p:custDataLst>
              <p:tags r:id="rId2"/>
            </p:custDataLst>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custDataLst>
              <p:tags r:id="rId3"/>
            </p:custDataLst>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custDataLst>
              <p:tags r:id="rId4"/>
            </p:custDataLst>
          </p:nvPr>
        </p:nvSpPr>
        <p:spPr/>
        <p:txBody>
          <a:bodyPr/>
          <a:lstStyle/>
          <a:p>
            <a:fld id="{B40FB4B4-2185-4162-9846-7C5876CD7D32}" type="datetimeFigureOut">
              <a:rPr lang="en-US" smtClean="0"/>
              <a:t>8/10/2026</a:t>
            </a:fld>
            <a:endParaRPr lang="en-US" dirty="0"/>
          </a:p>
        </p:txBody>
      </p:sp>
      <p:sp>
        <p:nvSpPr>
          <p:cNvPr id="9" name="Footer Placeholder 8"/>
          <p:cNvSpPr>
            <a:spLocks noGrp="1"/>
          </p:cNvSpPr>
          <p:nvPr>
            <p:ph type="ftr" sz="quarter" idx="11"/>
            <p:custDataLst>
              <p:tags r:id="rId5"/>
            </p:custDataLst>
          </p:nvPr>
        </p:nvSpPr>
        <p:spPr/>
        <p:txBody>
          <a:bodyPr/>
          <a:lstStyle/>
          <a:p>
            <a:endParaRPr lang="en-US" dirty="0"/>
          </a:p>
        </p:txBody>
      </p:sp>
      <p:sp>
        <p:nvSpPr>
          <p:cNvPr id="10" name="Slide Number Placeholder 9"/>
          <p:cNvSpPr>
            <a:spLocks noGrp="1"/>
          </p:cNvSpPr>
          <p:nvPr>
            <p:ph type="sldNum" sz="quarter" idx="12"/>
            <p:custDataLst>
              <p:tags r:id="rId6"/>
            </p:custDataLst>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924236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custDataLst>
              <p:tags r:id="rId1"/>
            </p:custDataLst>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custDataLst>
              <p:tags r:id="rId2"/>
            </p:custDataLst>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custDataLst>
              <p:tags r:id="rId3"/>
            </p:custDataLst>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custDataLst>
              <p:tags r:id="rId4"/>
            </p:custDataLst>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custDataLst>
              <p:tags r:id="rId5"/>
            </p:custDataLst>
          </p:nvPr>
        </p:nvSpPr>
        <p:spPr/>
        <p:txBody>
          <a:bodyPr/>
          <a:lstStyle/>
          <a:p>
            <a:fld id="{B40FB4B4-2185-4162-9846-7C5876CD7D32}" type="datetimeFigureOut">
              <a:rPr lang="en-US" smtClean="0"/>
              <a:t>8/10/2026</a:t>
            </a:fld>
            <a:endParaRPr lang="en-US" dirty="0"/>
          </a:p>
        </p:txBody>
      </p:sp>
      <p:sp>
        <p:nvSpPr>
          <p:cNvPr id="8" name="Footer Placeholder 7"/>
          <p:cNvSpPr>
            <a:spLocks noGrp="1"/>
          </p:cNvSpPr>
          <p:nvPr>
            <p:ph type="ftr" sz="quarter" idx="11"/>
            <p:custDataLst>
              <p:tags r:id="rId6"/>
            </p:custDataLst>
          </p:nvPr>
        </p:nvSpPr>
        <p:spPr/>
        <p:txBody>
          <a:bodyPr/>
          <a:lstStyle/>
          <a:p>
            <a:endParaRPr lang="en-US" dirty="0"/>
          </a:p>
        </p:txBody>
      </p:sp>
      <p:sp>
        <p:nvSpPr>
          <p:cNvPr id="9" name="Slide Number Placeholder 8"/>
          <p:cNvSpPr>
            <a:spLocks noGrp="1"/>
          </p:cNvSpPr>
          <p:nvPr>
            <p:ph type="sldNum" sz="quarter" idx="12"/>
            <p:custDataLst>
              <p:tags r:id="rId7"/>
            </p:custDataLst>
          </p:nvPr>
        </p:nvSpPr>
        <p:spPr/>
        <p:txBody>
          <a:bodyPr/>
          <a:lstStyle/>
          <a:p>
            <a:fld id="{BD0C1318-927F-4BC9-B599-DD0BEB3764AB}" type="slidenum">
              <a:rPr lang="en-US" smtClean="0"/>
              <a:t>‹#›</a:t>
            </a:fld>
            <a:endParaRPr lang="en-US" dirty="0"/>
          </a:p>
        </p:txBody>
      </p:sp>
      <p:sp>
        <p:nvSpPr>
          <p:cNvPr id="10" name="Title 9"/>
          <p:cNvSpPr>
            <a:spLocks noGrp="1"/>
          </p:cNvSpPr>
          <p:nvPr>
            <p:ph type="title"/>
            <p:custDataLst>
              <p:tags r:id="rId8"/>
            </p:custDataLst>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345136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40FB4B4-2185-4162-9846-7C5876CD7D32}" type="datetimeFigureOut">
              <a:rPr lang="en-US" smtClean="0"/>
              <a:t>8/10/2026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211829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0FB4B4-2185-4162-9846-7C5876CD7D32}" type="datetimeFigureOut">
              <a:rPr lang="en-US" smtClean="0"/>
              <a:t>8/10/2026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690903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B40FB4B4-2185-4162-9846-7C5876CD7D32}" type="datetimeFigureOut">
              <a:rPr lang="en-US" smtClean="0"/>
              <a:t>8/10/2026</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296919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40FB4B4-2185-4162-9846-7C5876CD7D32}" type="datetimeFigureOut">
              <a:rPr lang="en-US" smtClean="0"/>
              <a:t>8/10/2026</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1059802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custDataLst>
              <p:tags r:id="rId13"/>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custDataLst>
              <p:tags r:id="rId14"/>
            </p:custDataLst>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custDataLst>
              <p:tags r:id="rId15"/>
            </p:custDataLst>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40FB4B4-2185-4162-9846-7C5876CD7D32}" type="datetimeFigureOut">
              <a:rPr lang="en-US" smtClean="0"/>
              <a:t>8/10/2026</a:t>
            </a:fld>
            <a:endParaRPr lang="en-US" dirty="0"/>
          </a:p>
        </p:txBody>
      </p:sp>
      <p:sp>
        <p:nvSpPr>
          <p:cNvPr id="5" name="Footer Placeholder 4"/>
          <p:cNvSpPr>
            <a:spLocks noGrp="1"/>
          </p:cNvSpPr>
          <p:nvPr>
            <p:ph type="ftr" sz="quarter" idx="3"/>
            <p:custDataLst>
              <p:tags r:id="rId16"/>
            </p:custDataLst>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custDataLst>
              <p:tags r:id="rId17"/>
            </p:custDataLst>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BD0C1318-927F-4BC9-B599-DD0BEB3764AB}" type="slidenum">
              <a:rPr lang="en-US" smtClean="0"/>
              <a:t>‹#›</a:t>
            </a:fld>
            <a:endParaRPr lang="en-US" dirty="0"/>
          </a:p>
        </p:txBody>
      </p:sp>
    </p:spTree>
    <p:extLst>
      <p:ext uri="{BB962C8B-B14F-4D97-AF65-F5344CB8AC3E}">
        <p14:creationId xmlns:p14="http://schemas.microsoft.com/office/powerpoint/2010/main" val="25452464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3" Type="http://schemas.openxmlformats.org/officeDocument/2006/relationships/tags" Target="../tags/tag35.xml"/><Relationship Id="rId7" Type="http://schemas.openxmlformats.org/officeDocument/2006/relationships/slideLayout" Target="../slideLayouts/slideLayout5.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tags" Target="../tags/tag36.xml"/></Relationships>
</file>

<file path=ppt/slides/_rels/slide3.xml.rels><?xml version="1.0" encoding="UTF-8" standalone="yes"?>
<Relationships xmlns="http://schemas.openxmlformats.org/package/2006/relationships"><Relationship Id="rId3" Type="http://schemas.openxmlformats.org/officeDocument/2006/relationships/tags" Target="../tags/tag41.xml"/><Relationship Id="rId7" Type="http://schemas.openxmlformats.org/officeDocument/2006/relationships/image" Target="../media/image2.png"/><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1.png"/><Relationship Id="rId5" Type="http://schemas.openxmlformats.org/officeDocument/2006/relationships/notesSlide" Target="../notesSlides/notesSlide3.xml"/><Relationship Id="rId4"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notesSlide" Target="../notesSlides/notesSlide4.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slideLayout" Target="../slideLayouts/slideLayout4.xml"/><Relationship Id="rId5" Type="http://schemas.openxmlformats.org/officeDocument/2006/relationships/tags" Target="../tags/tag46.xml"/><Relationship Id="rId4" Type="http://schemas.openxmlformats.org/officeDocument/2006/relationships/tags" Target="../tags/tag45.xml"/></Relationships>
</file>

<file path=ppt/slides/_rels/slide5.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 Id="rId5" Type="http://schemas.openxmlformats.org/officeDocument/2006/relationships/notesSlide" Target="../notesSlides/notesSlide5.xml"/><Relationship Id="rId4"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3.wmf"/><Relationship Id="rId5" Type="http://schemas.openxmlformats.org/officeDocument/2006/relationships/oleObject" Target="../embeddings/oleObject1.bin"/><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bwMode="blackWhite">
          <a:xfrm>
            <a:off x="1600200" y="2386744"/>
            <a:ext cx="8991600" cy="1645920"/>
          </a:xfrm>
          <a:prstGeom prst="rect">
            <a:avLst/>
          </a:prstGeom>
          <a:solidFill>
            <a:srgbClr val="FFFFFF"/>
          </a:solidFill>
          <a:ln w="38100" cap="sq">
            <a:solidFill>
              <a:srgbClr val="404040"/>
            </a:solidFill>
            <a:miter lim="800000"/>
          </a:ln>
        </p:spPr>
        <p:txBody>
          <a:bodyPr/>
          <a:lstStyle/>
          <a:p>
            <a:r>
              <a:rPr lang="en-US" dirty="0"/>
              <a:t>Flow of Control</a:t>
            </a:r>
          </a:p>
        </p:txBody>
      </p:sp>
      <p:sp>
        <p:nvSpPr>
          <p:cNvPr id="3" name="Subtitle 2"/>
          <p:cNvSpPr>
            <a:spLocks noGrp="1"/>
          </p:cNvSpPr>
          <p:nvPr>
            <p:ph type="subTitle" idx="1"/>
            <p:custDataLst>
              <p:tags r:id="rId2"/>
            </p:custDataLst>
          </p:nvPr>
        </p:nvSpPr>
        <p:spPr>
          <a:xfrm>
            <a:off x="2695194" y="4352544"/>
            <a:ext cx="6801612" cy="1239894"/>
          </a:xfrm>
        </p:spPr>
        <p:txBody>
          <a:bodyPr/>
          <a:lstStyle/>
          <a:p>
            <a:r>
              <a:rPr lang="en-US" dirty="0"/>
              <a:t>Conditional Execution</a:t>
            </a:r>
          </a:p>
        </p:txBody>
      </p:sp>
      <p:sp>
        <p:nvSpPr>
          <p:cNvPr id="4" name="TextBox 3"/>
          <p:cNvSpPr txBox="1"/>
          <p:nvPr>
            <p:custDataLst>
              <p:tags r:id="rId3"/>
            </p:custDataLst>
          </p:nvPr>
        </p:nvSpPr>
        <p:spPr>
          <a:xfrm>
            <a:off x="1600200" y="6179127"/>
            <a:ext cx="1506566" cy="276999"/>
          </a:xfrm>
          <a:prstGeom prst="rect">
            <a:avLst/>
          </a:prstGeom>
          <a:noFill/>
        </p:spPr>
        <p:txBody>
          <a:bodyPr wrap="none" rtlCol="0">
            <a:spAutoFit/>
          </a:bodyPr>
          <a:lstStyle/>
          <a:p>
            <a:r>
              <a:rPr lang="en-US" sz="1200" dirty="0"/>
              <a:t>Delroy A. Brinkerhoff</a:t>
            </a:r>
          </a:p>
        </p:txBody>
      </p:sp>
    </p:spTree>
    <p:extLst>
      <p:ext uri="{BB962C8B-B14F-4D97-AF65-F5344CB8AC3E}">
        <p14:creationId xmlns:p14="http://schemas.microsoft.com/office/powerpoint/2010/main" val="2124726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F9EB3D8-3831-356B-D46B-FC81F7A549BB}"/>
              </a:ext>
            </a:extLst>
          </p:cNvPr>
          <p:cNvSpPr>
            <a:spLocks noGrp="1"/>
          </p:cNvSpPr>
          <p:nvPr>
            <p:ph type="body" idx="1"/>
            <p:custDataLst>
              <p:tags r:id="rId1"/>
            </p:custDataLst>
          </p:nvPr>
        </p:nvSpPr>
        <p:spPr>
          <a:xfrm>
            <a:off x="1583436" y="2313433"/>
            <a:ext cx="4270248" cy="704087"/>
          </a:xfrm>
        </p:spPr>
        <p:txBody>
          <a:bodyPr/>
          <a:lstStyle/>
          <a:p>
            <a:r>
              <a:rPr lang="en-US" dirty="0"/>
              <a:t>C++ statements</a:t>
            </a:r>
          </a:p>
        </p:txBody>
      </p:sp>
      <p:sp>
        <p:nvSpPr>
          <p:cNvPr id="5" name="Content Placeholder 4">
            <a:extLst>
              <a:ext uri="{FF2B5EF4-FFF2-40B4-BE49-F238E27FC236}">
                <a16:creationId xmlns:a16="http://schemas.microsoft.com/office/drawing/2014/main" id="{D03A3E6C-F0DB-9248-E490-E14864F09666}"/>
              </a:ext>
            </a:extLst>
          </p:cNvPr>
          <p:cNvSpPr>
            <a:spLocks noGrp="1"/>
          </p:cNvSpPr>
          <p:nvPr>
            <p:ph sz="half" idx="2"/>
            <p:custDataLst>
              <p:tags r:id="rId2"/>
            </p:custDataLst>
          </p:nvPr>
        </p:nvSpPr>
        <p:spPr>
          <a:xfrm>
            <a:off x="1583436" y="3143250"/>
            <a:ext cx="4270248" cy="1447604"/>
          </a:xfrm>
        </p:spPr>
        <p:txBody>
          <a:bodyPr/>
          <a:lstStyle/>
          <a:p>
            <a:r>
              <a:rPr lang="en-US" dirty="0"/>
              <a:t>C++ programs consist of many statements</a:t>
            </a:r>
          </a:p>
          <a:p>
            <a:r>
              <a:rPr lang="en-US" dirty="0"/>
              <a:t>A compiler translates statements into machine code</a:t>
            </a:r>
          </a:p>
        </p:txBody>
      </p:sp>
      <p:sp>
        <p:nvSpPr>
          <p:cNvPr id="6" name="Content Placeholder 5">
            <a:extLst>
              <a:ext uri="{FF2B5EF4-FFF2-40B4-BE49-F238E27FC236}">
                <a16:creationId xmlns:a16="http://schemas.microsoft.com/office/drawing/2014/main" id="{56BE9C94-EBBF-CCA9-24A9-99BBA325DEF5}"/>
              </a:ext>
            </a:extLst>
          </p:cNvPr>
          <p:cNvSpPr>
            <a:spLocks noGrp="1"/>
          </p:cNvSpPr>
          <p:nvPr>
            <p:ph sz="quarter" idx="4"/>
            <p:custDataLst>
              <p:tags r:id="rId3"/>
            </p:custDataLst>
          </p:nvPr>
        </p:nvSpPr>
        <p:spPr>
          <a:xfrm>
            <a:off x="6338316" y="3143250"/>
            <a:ext cx="4253484" cy="1447604"/>
          </a:xfrm>
        </p:spPr>
        <p:txBody>
          <a:bodyPr/>
          <a:lstStyle/>
          <a:p>
            <a:r>
              <a:rPr lang="en-US" dirty="0"/>
              <a:t>Consists of numeric codes representing simple operations such as ADD and AND</a:t>
            </a:r>
          </a:p>
          <a:p>
            <a:r>
              <a:rPr lang="en-US" dirty="0"/>
              <a:t>One C++ statement typically translates to many machine code instructions</a:t>
            </a:r>
          </a:p>
        </p:txBody>
      </p:sp>
      <p:sp>
        <p:nvSpPr>
          <p:cNvPr id="7" name="Text Placeholder 6">
            <a:extLst>
              <a:ext uri="{FF2B5EF4-FFF2-40B4-BE49-F238E27FC236}">
                <a16:creationId xmlns:a16="http://schemas.microsoft.com/office/drawing/2014/main" id="{893053FC-F7D9-4465-2CF7-99263B72B30B}"/>
              </a:ext>
            </a:extLst>
          </p:cNvPr>
          <p:cNvSpPr>
            <a:spLocks noGrp="1"/>
          </p:cNvSpPr>
          <p:nvPr>
            <p:ph type="body" sz="quarter" idx="13"/>
            <p:custDataLst>
              <p:tags r:id="rId4"/>
            </p:custDataLst>
          </p:nvPr>
        </p:nvSpPr>
        <p:spPr>
          <a:xfrm>
            <a:off x="6338316" y="2313433"/>
            <a:ext cx="4270248" cy="704087"/>
          </a:xfrm>
        </p:spPr>
        <p:txBody>
          <a:bodyPr/>
          <a:lstStyle/>
          <a:p>
            <a:r>
              <a:rPr lang="en-US" dirty="0"/>
              <a:t>Machine instructions</a:t>
            </a:r>
          </a:p>
        </p:txBody>
      </p:sp>
      <p:sp>
        <p:nvSpPr>
          <p:cNvPr id="2" name="Title 1">
            <a:extLst>
              <a:ext uri="{FF2B5EF4-FFF2-40B4-BE49-F238E27FC236}">
                <a16:creationId xmlns:a16="http://schemas.microsoft.com/office/drawing/2014/main" id="{660CAF7A-D35A-7A16-067D-7FDD2DC2F06A}"/>
              </a:ext>
            </a:extLst>
          </p:cNvPr>
          <p:cNvSpPr>
            <a:spLocks noGrp="1"/>
          </p:cNvSpPr>
          <p:nvPr>
            <p:ph type="title"/>
            <p:custDataLst>
              <p:tags r:id="rId5"/>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Statements and instructions</a:t>
            </a:r>
          </a:p>
        </p:txBody>
      </p:sp>
      <p:sp>
        <p:nvSpPr>
          <p:cNvPr id="8" name="TextBox 7">
            <a:extLst>
              <a:ext uri="{FF2B5EF4-FFF2-40B4-BE49-F238E27FC236}">
                <a16:creationId xmlns:a16="http://schemas.microsoft.com/office/drawing/2014/main" id="{7871D9AD-19D4-5E26-4251-A23D419AC822}"/>
              </a:ext>
            </a:extLst>
          </p:cNvPr>
          <p:cNvSpPr txBox="1"/>
          <p:nvPr>
            <p:custDataLst>
              <p:tags r:id="rId6"/>
            </p:custDataLst>
          </p:nvPr>
        </p:nvSpPr>
        <p:spPr>
          <a:xfrm>
            <a:off x="1583436" y="4864231"/>
            <a:ext cx="9025128" cy="646331"/>
          </a:xfrm>
          <a:prstGeom prst="rect">
            <a:avLst/>
          </a:prstGeom>
          <a:noFill/>
        </p:spPr>
        <p:txBody>
          <a:bodyPr wrap="square" rtlCol="0">
            <a:spAutoFit/>
          </a:bodyPr>
          <a:lstStyle/>
          <a:p>
            <a:r>
              <a:rPr lang="en-US" dirty="0"/>
              <a:t>The following conceptual discussion ignores the distinction between C++ statements and machine code instructions, treating them interchangeably</a:t>
            </a:r>
          </a:p>
        </p:txBody>
      </p:sp>
    </p:spTree>
    <p:extLst>
      <p:ext uri="{BB962C8B-B14F-4D97-AF65-F5344CB8AC3E}">
        <p14:creationId xmlns:p14="http://schemas.microsoft.com/office/powerpoint/2010/main" val="3050611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AA9720-2F4A-0B52-B5CC-6722F82B1D5F}"/>
              </a:ext>
            </a:extLst>
          </p:cNvPr>
          <p:cNvSpPr>
            <a:spLocks noGrp="1"/>
          </p:cNvSpPr>
          <p:nvPr>
            <p:ph type="body" idx="1"/>
            <p:custDataLst>
              <p:tags r:id="rId1"/>
            </p:custDataLst>
          </p:nvPr>
        </p:nvSpPr>
        <p:spPr>
          <a:xfrm>
            <a:off x="1583436" y="2313433"/>
            <a:ext cx="4270248" cy="704087"/>
          </a:xfrm>
        </p:spPr>
        <p:txBody>
          <a:bodyPr/>
          <a:lstStyle/>
          <a:p>
            <a:r>
              <a:rPr lang="en-US" dirty="0"/>
              <a:t>von Neumann cycle</a:t>
            </a:r>
          </a:p>
        </p:txBody>
      </p:sp>
      <p:pic>
        <p:nvPicPr>
          <p:cNvPr id="8" name="Content Placeholder 7">
            <a:extLst>
              <a:ext uri="{FF2B5EF4-FFF2-40B4-BE49-F238E27FC236}">
                <a16:creationId xmlns:a16="http://schemas.microsoft.com/office/drawing/2014/main" id="{5C8F7B62-FA0E-3B63-6417-00FA7F81BED6}"/>
              </a:ext>
            </a:extLst>
          </p:cNvPr>
          <p:cNvPicPr>
            <a:picLocks noGrp="1" noChangeAspect="1"/>
          </p:cNvPicPr>
          <p:nvPr>
            <p:ph sz="half" idx="2"/>
          </p:nvPr>
        </p:nvPicPr>
        <p:blipFill>
          <a:blip r:embed="rId6">
            <a:extLst>
              <a:ext uri="{28A0092B-C50C-407E-A947-70E740481C1C}">
                <a14:useLocalDpi xmlns:a14="http://schemas.microsoft.com/office/drawing/2010/main" val="0"/>
              </a:ext>
            </a:extLst>
          </a:blip>
          <a:stretch>
            <a:fillRect/>
          </a:stretch>
        </p:blipFill>
        <p:spPr>
          <a:xfrm>
            <a:off x="3132056" y="3289139"/>
            <a:ext cx="1171739" cy="2305372"/>
          </a:xfrm>
          <a:prstGeom prst="rect">
            <a:avLst/>
          </a:prstGeom>
        </p:spPr>
      </p:pic>
      <p:pic>
        <p:nvPicPr>
          <p:cNvPr id="10" name="Content Placeholder 9">
            <a:extLst>
              <a:ext uri="{FF2B5EF4-FFF2-40B4-BE49-F238E27FC236}">
                <a16:creationId xmlns:a16="http://schemas.microsoft.com/office/drawing/2014/main" id="{D2FED310-718E-9DEA-FFA4-86FE109117A8}"/>
              </a:ext>
            </a:extLst>
          </p:cNvPr>
          <p:cNvPicPr>
            <a:picLocks noGrp="1" noChangeAspect="1"/>
          </p:cNvPicPr>
          <p:nvPr>
            <p:ph sz="quarter" idx="4"/>
          </p:nvPr>
        </p:nvPicPr>
        <p:blipFill>
          <a:blip r:embed="rId7">
            <a:extLst>
              <a:ext uri="{28A0092B-C50C-407E-A947-70E740481C1C}">
                <a14:useLocalDpi xmlns:a14="http://schemas.microsoft.com/office/drawing/2010/main" val="0"/>
              </a:ext>
            </a:extLst>
          </a:blip>
          <a:stretch>
            <a:fillRect/>
          </a:stretch>
        </p:blipFill>
        <p:spPr>
          <a:xfrm>
            <a:off x="7541290" y="3289139"/>
            <a:ext cx="1848108" cy="2305372"/>
          </a:xfrm>
          <a:prstGeom prst="rect">
            <a:avLst/>
          </a:prstGeom>
        </p:spPr>
      </p:pic>
      <p:sp>
        <p:nvSpPr>
          <p:cNvPr id="5" name="Text Placeholder 4">
            <a:extLst>
              <a:ext uri="{FF2B5EF4-FFF2-40B4-BE49-F238E27FC236}">
                <a16:creationId xmlns:a16="http://schemas.microsoft.com/office/drawing/2014/main" id="{AFCE18AA-7808-FA35-3F8E-60EFB36DA828}"/>
              </a:ext>
            </a:extLst>
          </p:cNvPr>
          <p:cNvSpPr>
            <a:spLocks noGrp="1"/>
          </p:cNvSpPr>
          <p:nvPr>
            <p:ph type="body" sz="quarter" idx="13"/>
            <p:custDataLst>
              <p:tags r:id="rId2"/>
            </p:custDataLst>
          </p:nvPr>
        </p:nvSpPr>
        <p:spPr>
          <a:xfrm>
            <a:off x="6338316" y="2313433"/>
            <a:ext cx="4270248" cy="704087"/>
          </a:xfrm>
        </p:spPr>
        <p:txBody>
          <a:bodyPr/>
          <a:lstStyle/>
          <a:p>
            <a:r>
              <a:rPr lang="en-US" dirty="0"/>
              <a:t>von Neumann architecture</a:t>
            </a:r>
          </a:p>
        </p:txBody>
      </p:sp>
      <p:sp>
        <p:nvSpPr>
          <p:cNvPr id="6" name="Title 5">
            <a:extLst>
              <a:ext uri="{FF2B5EF4-FFF2-40B4-BE49-F238E27FC236}">
                <a16:creationId xmlns:a16="http://schemas.microsoft.com/office/drawing/2014/main" id="{BB048173-2405-0729-5D6E-8AEC7FA04E36}"/>
              </a:ext>
            </a:extLst>
          </p:cNvPr>
          <p:cNvSpPr>
            <a:spLocks noGrp="1"/>
          </p:cNvSpPr>
          <p:nvPr>
            <p:ph type="title"/>
            <p:custDataLst>
              <p:tags r:id="rId3"/>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stored program computers</a:t>
            </a:r>
          </a:p>
        </p:txBody>
      </p:sp>
    </p:spTree>
    <p:extLst>
      <p:ext uri="{BB962C8B-B14F-4D97-AF65-F5344CB8AC3E}">
        <p14:creationId xmlns:p14="http://schemas.microsoft.com/office/powerpoint/2010/main" val="1933120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35202-A01C-ED29-1DE2-3221857EEB73}"/>
              </a:ext>
            </a:extLst>
          </p:cNvPr>
          <p:cNvSpPr>
            <a:spLocks noGrp="1"/>
          </p:cNvSpPr>
          <p:nvPr>
            <p:ph type="title"/>
            <p:custDataLst>
              <p:tags r:id="rId1"/>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flow of control</a:t>
            </a:r>
            <a:br>
              <a:rPr lang="en-US" dirty="0"/>
            </a:br>
            <a:r>
              <a:rPr lang="en-US" dirty="0"/>
              <a:t>nexus of control</a:t>
            </a:r>
          </a:p>
        </p:txBody>
      </p:sp>
      <p:sp>
        <p:nvSpPr>
          <p:cNvPr id="3" name="Content Placeholder 2">
            <a:extLst>
              <a:ext uri="{FF2B5EF4-FFF2-40B4-BE49-F238E27FC236}">
                <a16:creationId xmlns:a16="http://schemas.microsoft.com/office/drawing/2014/main" id="{A297CF8D-A8A5-5456-2B28-45367857B41A}"/>
              </a:ext>
            </a:extLst>
          </p:cNvPr>
          <p:cNvSpPr>
            <a:spLocks noGrp="1"/>
          </p:cNvSpPr>
          <p:nvPr>
            <p:ph sz="half" idx="1"/>
            <p:custDataLst>
              <p:tags r:id="rId2"/>
            </p:custDataLst>
          </p:nvPr>
        </p:nvSpPr>
        <p:spPr>
          <a:xfrm>
            <a:off x="612742" y="2638043"/>
            <a:ext cx="5240942" cy="3140587"/>
          </a:xfrm>
          <a:solidFill>
            <a:schemeClr val="bg1">
              <a:lumMod val="95000"/>
            </a:schemeClr>
          </a:solidFill>
        </p:spPr>
        <p:txBody>
          <a:bodyPr>
            <a:noAutofit/>
          </a:bodyPr>
          <a:lstStyle/>
          <a:p>
            <a:pPr marL="0" indent="0">
              <a:spcBef>
                <a:spcPts val="0"/>
              </a:spcBef>
              <a:buNone/>
            </a:pPr>
            <a:r>
              <a:rPr lang="en-US" dirty="0">
                <a:latin typeface="Consolas" panose="020B0609020204030204" pitchFamily="49" charset="0"/>
              </a:rPr>
              <a:t>int main()</a:t>
            </a:r>
          </a:p>
          <a:p>
            <a:pPr marL="0" indent="0">
              <a:spcBef>
                <a:spcPts val="0"/>
              </a:spcBef>
              <a:buNone/>
            </a:pPr>
            <a:r>
              <a:rPr lang="en-US" dirty="0">
                <a:latin typeface="Consolas" panose="020B0609020204030204" pitchFamily="49" charset="0"/>
              </a:rPr>
              <a:t>{</a:t>
            </a:r>
          </a:p>
          <a:p>
            <a:pPr marL="0" indent="0">
              <a:spcBef>
                <a:spcPts val="0"/>
              </a:spcBef>
              <a:buNone/>
            </a:pPr>
            <a:r>
              <a:rPr lang="en-US" dirty="0">
                <a:latin typeface="Consolas" panose="020B0609020204030204" pitchFamily="49" charset="0"/>
              </a:rPr>
              <a:t>    double f;</a:t>
            </a:r>
          </a:p>
          <a:p>
            <a:pPr marL="0" indent="0">
              <a:spcBef>
                <a:spcPts val="0"/>
              </a:spcBef>
              <a:buNone/>
            </a:pPr>
            <a:r>
              <a:rPr lang="en-US" dirty="0">
                <a:latin typeface="Consolas" panose="020B0609020204030204" pitchFamily="49" charset="0"/>
              </a:rPr>
              <a:t>    cout &lt;&lt; "Fahrenheit: ";</a:t>
            </a:r>
          </a:p>
          <a:p>
            <a:pPr marL="0" indent="0">
              <a:spcBef>
                <a:spcPts val="0"/>
              </a:spcBef>
              <a:buNone/>
            </a:pPr>
            <a:r>
              <a:rPr lang="en-US" dirty="0">
                <a:latin typeface="Consolas" panose="020B0609020204030204" pitchFamily="49" charset="0"/>
              </a:rPr>
              <a:t>    cin &gt;&gt; f;</a:t>
            </a:r>
          </a:p>
          <a:p>
            <a:pPr marL="0" indent="0">
              <a:spcBef>
                <a:spcPts val="0"/>
              </a:spcBef>
              <a:buNone/>
            </a:pPr>
            <a:endParaRPr lang="en-US" dirty="0">
              <a:latin typeface="Consolas" panose="020B0609020204030204" pitchFamily="49" charset="0"/>
            </a:endParaRPr>
          </a:p>
          <a:p>
            <a:pPr marL="0" indent="0">
              <a:spcBef>
                <a:spcPts val="0"/>
              </a:spcBef>
              <a:buNone/>
            </a:pPr>
            <a:r>
              <a:rPr lang="en-US" dirty="0">
                <a:latin typeface="Consolas" panose="020B0609020204030204" pitchFamily="49" charset="0"/>
              </a:rPr>
              <a:t>    double c = 5.0 / 9.0 * (f - 32);</a:t>
            </a:r>
          </a:p>
          <a:p>
            <a:pPr marL="0" indent="0">
              <a:spcBef>
                <a:spcPts val="0"/>
              </a:spcBef>
              <a:buNone/>
            </a:pPr>
            <a:r>
              <a:rPr lang="en-US" dirty="0">
                <a:latin typeface="Consolas" panose="020B0609020204030204" pitchFamily="49" charset="0"/>
              </a:rPr>
              <a:t>    cout &lt;&lt; "Celsius = " &lt;&lt; c &lt;&lt; endl;</a:t>
            </a:r>
          </a:p>
          <a:p>
            <a:pPr marL="0" indent="0">
              <a:spcBef>
                <a:spcPts val="0"/>
              </a:spcBef>
              <a:buNone/>
            </a:pPr>
            <a:endParaRPr lang="en-US" dirty="0">
              <a:latin typeface="Consolas" panose="020B0609020204030204" pitchFamily="49" charset="0"/>
            </a:endParaRPr>
          </a:p>
          <a:p>
            <a:pPr marL="0" indent="0">
              <a:spcBef>
                <a:spcPts val="0"/>
              </a:spcBef>
              <a:buNone/>
            </a:pPr>
            <a:r>
              <a:rPr lang="en-US" dirty="0">
                <a:latin typeface="Consolas" panose="020B0609020204030204" pitchFamily="49" charset="0"/>
              </a:rPr>
              <a:t>    return 0;</a:t>
            </a:r>
          </a:p>
          <a:p>
            <a:pPr marL="0" indent="0">
              <a:spcBef>
                <a:spcPts val="0"/>
              </a:spcBef>
              <a:buNone/>
            </a:pPr>
            <a:r>
              <a:rPr lang="en-US" dirty="0">
                <a:latin typeface="Consolas" panose="020B0609020204030204" pitchFamily="49" charset="0"/>
              </a:rPr>
              <a:t>}</a:t>
            </a:r>
          </a:p>
        </p:txBody>
      </p:sp>
      <p:sp>
        <p:nvSpPr>
          <p:cNvPr id="4" name="Content Placeholder 3">
            <a:extLst>
              <a:ext uri="{FF2B5EF4-FFF2-40B4-BE49-F238E27FC236}">
                <a16:creationId xmlns:a16="http://schemas.microsoft.com/office/drawing/2014/main" id="{86F4E7DC-0C5E-1A6B-826E-1048700D5DC6}"/>
              </a:ext>
            </a:extLst>
          </p:cNvPr>
          <p:cNvSpPr>
            <a:spLocks noGrp="1"/>
          </p:cNvSpPr>
          <p:nvPr>
            <p:ph sz="half" idx="2"/>
            <p:custDataLst>
              <p:tags r:id="rId3"/>
            </p:custDataLst>
          </p:nvPr>
        </p:nvSpPr>
        <p:spPr>
          <a:xfrm>
            <a:off x="6338315" y="2638044"/>
            <a:ext cx="5240942" cy="3140587"/>
          </a:xfrm>
        </p:spPr>
        <p:txBody>
          <a:bodyPr>
            <a:noAutofit/>
          </a:bodyPr>
          <a:lstStyle/>
          <a:p>
            <a:pPr marL="0" indent="0">
              <a:spcBef>
                <a:spcPts val="0"/>
              </a:spcBef>
              <a:buNone/>
            </a:pPr>
            <a:r>
              <a:rPr lang="en-US" dirty="0">
                <a:latin typeface="Consolas" panose="020B0609020204030204" pitchFamily="49" charset="0"/>
              </a:rPr>
              <a:t>int main()</a:t>
            </a:r>
          </a:p>
          <a:p>
            <a:pPr marL="0" indent="0">
              <a:spcBef>
                <a:spcPts val="0"/>
              </a:spcBef>
              <a:buNone/>
            </a:pPr>
            <a:r>
              <a:rPr lang="en-US" dirty="0">
                <a:latin typeface="Consolas" panose="020B0609020204030204" pitchFamily="49" charset="0"/>
              </a:rPr>
              <a:t>{</a:t>
            </a:r>
          </a:p>
          <a:p>
            <a:pPr marL="0" indent="0">
              <a:spcBef>
                <a:spcPts val="0"/>
              </a:spcBef>
              <a:buNone/>
            </a:pPr>
            <a:r>
              <a:rPr lang="en-US" dirty="0">
                <a:latin typeface="Consolas" panose="020B0609020204030204" pitchFamily="49" charset="0"/>
              </a:rPr>
              <a:t>    double f;</a:t>
            </a:r>
          </a:p>
          <a:p>
            <a:pPr marL="0" indent="0">
              <a:spcBef>
                <a:spcPts val="0"/>
              </a:spcBef>
              <a:buNone/>
            </a:pPr>
            <a:r>
              <a:rPr lang="en-US" dirty="0">
                <a:latin typeface="Consolas" panose="020B0609020204030204" pitchFamily="49" charset="0"/>
              </a:rPr>
              <a:t>    cout &lt;&lt; "Fahrenheit: ";</a:t>
            </a:r>
          </a:p>
          <a:p>
            <a:pPr marL="0" indent="0">
              <a:spcBef>
                <a:spcPts val="0"/>
              </a:spcBef>
              <a:buNone/>
            </a:pPr>
            <a:r>
              <a:rPr lang="en-US" dirty="0">
                <a:latin typeface="Consolas" panose="020B0609020204030204" pitchFamily="49" charset="0"/>
              </a:rPr>
              <a:t>    cin &gt;&gt; f;</a:t>
            </a:r>
          </a:p>
          <a:p>
            <a:pPr marL="0" indent="0">
              <a:spcBef>
                <a:spcPts val="0"/>
              </a:spcBef>
              <a:buNone/>
            </a:pPr>
            <a:endParaRPr lang="en-US" dirty="0">
              <a:latin typeface="Consolas" panose="020B0609020204030204" pitchFamily="49" charset="0"/>
            </a:endParaRPr>
          </a:p>
          <a:p>
            <a:pPr marL="0" indent="0">
              <a:spcBef>
                <a:spcPts val="0"/>
              </a:spcBef>
              <a:buNone/>
            </a:pPr>
            <a:r>
              <a:rPr lang="en-US" dirty="0">
                <a:latin typeface="Consolas" panose="020B0609020204030204" pitchFamily="49" charset="0"/>
              </a:rPr>
              <a:t>    double c = 5.0 / 9.0 * (f - 32);</a:t>
            </a:r>
          </a:p>
          <a:p>
            <a:pPr marL="0" indent="0">
              <a:spcBef>
                <a:spcPts val="0"/>
              </a:spcBef>
              <a:buNone/>
            </a:pPr>
            <a:r>
              <a:rPr lang="en-US" dirty="0">
                <a:latin typeface="Consolas" panose="020B0609020204030204" pitchFamily="49" charset="0"/>
              </a:rPr>
              <a:t>    cout &lt;&lt; "Celsius = " &lt;&lt; c &lt;&lt; endl;</a:t>
            </a:r>
          </a:p>
          <a:p>
            <a:pPr marL="0" indent="0">
              <a:spcBef>
                <a:spcPts val="0"/>
              </a:spcBef>
              <a:buNone/>
            </a:pPr>
            <a:endParaRPr lang="en-US" dirty="0">
              <a:latin typeface="Consolas" panose="020B0609020204030204" pitchFamily="49" charset="0"/>
            </a:endParaRPr>
          </a:p>
          <a:p>
            <a:pPr marL="0" indent="0">
              <a:spcBef>
                <a:spcPts val="0"/>
              </a:spcBef>
              <a:buNone/>
            </a:pPr>
            <a:r>
              <a:rPr lang="en-US" dirty="0">
                <a:latin typeface="Consolas" panose="020B0609020204030204" pitchFamily="49" charset="0"/>
              </a:rPr>
              <a:t>    return 0;</a:t>
            </a:r>
          </a:p>
          <a:p>
            <a:pPr marL="0" indent="0">
              <a:spcBef>
                <a:spcPts val="0"/>
              </a:spcBef>
              <a:buNone/>
            </a:pPr>
            <a:r>
              <a:rPr lang="en-US" dirty="0">
                <a:latin typeface="Consolas" panose="020B0609020204030204" pitchFamily="49" charset="0"/>
              </a:rPr>
              <a:t>}</a:t>
            </a:r>
          </a:p>
        </p:txBody>
      </p:sp>
      <p:sp>
        <p:nvSpPr>
          <p:cNvPr id="5" name="Arrow: Down 4">
            <a:extLst>
              <a:ext uri="{FF2B5EF4-FFF2-40B4-BE49-F238E27FC236}">
                <a16:creationId xmlns:a16="http://schemas.microsoft.com/office/drawing/2014/main" id="{82D50357-B09B-939B-AB8D-BA6DBD0D3AC7}"/>
              </a:ext>
            </a:extLst>
          </p:cNvPr>
          <p:cNvSpPr/>
          <p:nvPr>
            <p:custDataLst>
              <p:tags r:id="rId4"/>
            </p:custDataLst>
          </p:nvPr>
        </p:nvSpPr>
        <p:spPr>
          <a:xfrm>
            <a:off x="612742" y="3252246"/>
            <a:ext cx="329938" cy="2234153"/>
          </a:xfrm>
          <a:prstGeom prst="downArrow">
            <a:avLst/>
          </a:prstGeom>
          <a:solidFill>
            <a:srgbClr val="FF0000"/>
          </a:solidFill>
          <a:ln w="22225">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dirty="0"/>
          </a:p>
        </p:txBody>
      </p:sp>
      <p:sp>
        <p:nvSpPr>
          <p:cNvPr id="7" name="Arrow: Down 6">
            <a:extLst>
              <a:ext uri="{FF2B5EF4-FFF2-40B4-BE49-F238E27FC236}">
                <a16:creationId xmlns:a16="http://schemas.microsoft.com/office/drawing/2014/main" id="{CC24D6EC-F908-BC0A-4609-8C076D2CCE0E}"/>
              </a:ext>
            </a:extLst>
          </p:cNvPr>
          <p:cNvSpPr/>
          <p:nvPr>
            <p:custDataLst>
              <p:tags r:id="rId5"/>
            </p:custDataLst>
          </p:nvPr>
        </p:nvSpPr>
        <p:spPr>
          <a:xfrm rot="16200000">
            <a:off x="6508606" y="4299225"/>
            <a:ext cx="329938" cy="375861"/>
          </a:xfrm>
          <a:prstGeom prst="downArrow">
            <a:avLst/>
          </a:prstGeom>
          <a:solidFill>
            <a:srgbClr val="FF0000"/>
          </a:solidFill>
          <a:ln w="22225">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386060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Three Kinds Of Control</a:t>
            </a:r>
          </a:p>
        </p:txBody>
      </p:sp>
      <p:sp>
        <p:nvSpPr>
          <p:cNvPr id="3" name="Content Placeholder 2"/>
          <p:cNvSpPr>
            <a:spLocks noGrp="1"/>
          </p:cNvSpPr>
          <p:nvPr>
            <p:ph sz="half" idx="1"/>
            <p:custDataLst>
              <p:tags r:id="rId2"/>
            </p:custDataLst>
          </p:nvPr>
        </p:nvSpPr>
        <p:spPr>
          <a:xfrm>
            <a:off x="1581912" y="2638044"/>
            <a:ext cx="4271771" cy="3101982"/>
          </a:xfrm>
        </p:spPr>
        <p:txBody>
          <a:bodyPr>
            <a:normAutofit/>
          </a:bodyPr>
          <a:lstStyle/>
          <a:p>
            <a:r>
              <a:rPr lang="en-US" dirty="0"/>
              <a:t>Sequential</a:t>
            </a:r>
          </a:p>
          <a:p>
            <a:r>
              <a:rPr lang="en-US" dirty="0"/>
              <a:t>Branches</a:t>
            </a:r>
          </a:p>
          <a:p>
            <a:pPr lvl="1"/>
            <a:r>
              <a:rPr lang="en-US" dirty="0"/>
              <a:t>if, if-else, if-else ladder</a:t>
            </a:r>
          </a:p>
          <a:p>
            <a:pPr lvl="1"/>
            <a:r>
              <a:rPr lang="en-US" dirty="0"/>
              <a:t>switch</a:t>
            </a:r>
          </a:p>
          <a:p>
            <a:r>
              <a:rPr lang="en-US" dirty="0"/>
              <a:t>Loops / Iteration</a:t>
            </a:r>
          </a:p>
          <a:p>
            <a:pPr lvl="1"/>
            <a:r>
              <a:rPr lang="en-US" dirty="0"/>
              <a:t>for, for-each (for-range)</a:t>
            </a:r>
          </a:p>
          <a:p>
            <a:pPr lvl="1"/>
            <a:r>
              <a:rPr lang="en-US" dirty="0"/>
              <a:t>while</a:t>
            </a:r>
          </a:p>
          <a:p>
            <a:pPr lvl="1"/>
            <a:r>
              <a:rPr lang="en-US" dirty="0"/>
              <a:t>do-while</a:t>
            </a:r>
          </a:p>
        </p:txBody>
      </p:sp>
      <p:sp>
        <p:nvSpPr>
          <p:cNvPr id="4" name="Content Placeholder 3">
            <a:extLst>
              <a:ext uri="{FF2B5EF4-FFF2-40B4-BE49-F238E27FC236}">
                <a16:creationId xmlns:a16="http://schemas.microsoft.com/office/drawing/2014/main" id="{8A9796A5-7CFC-FC75-A6D2-D55B4CDB39D8}"/>
              </a:ext>
            </a:extLst>
          </p:cNvPr>
          <p:cNvSpPr>
            <a:spLocks noGrp="1"/>
          </p:cNvSpPr>
          <p:nvPr>
            <p:ph sz="half" idx="2"/>
            <p:custDataLst>
              <p:tags r:id="rId3"/>
            </p:custDataLst>
          </p:nvPr>
        </p:nvSpPr>
        <p:spPr>
          <a:xfrm>
            <a:off x="6338315" y="2638044"/>
            <a:ext cx="4270247" cy="3101982"/>
          </a:xfrm>
        </p:spPr>
        <p:txBody>
          <a:bodyPr/>
          <a:lstStyle/>
          <a:p>
            <a:r>
              <a:rPr lang="en-US" dirty="0"/>
              <a:t>The program changes the address stored in the program counter</a:t>
            </a:r>
          </a:p>
          <a:p>
            <a:r>
              <a:rPr lang="en-US" dirty="0"/>
              <a:t>The non-sequential flow is determined by “conditions”</a:t>
            </a:r>
          </a:p>
          <a:p>
            <a:pPr lvl="1"/>
            <a:r>
              <a:rPr lang="en-US" dirty="0"/>
              <a:t>The values stored in one or more variables</a:t>
            </a:r>
          </a:p>
          <a:p>
            <a:pPr lvl="1"/>
            <a:r>
              <a:rPr lang="en-US" dirty="0"/>
              <a:t>Some time-changing environmental situation</a:t>
            </a:r>
          </a:p>
        </p:txBody>
      </p:sp>
    </p:spTree>
    <p:extLst>
      <p:ext uri="{BB962C8B-B14F-4D97-AF65-F5344CB8AC3E}">
        <p14:creationId xmlns:p14="http://schemas.microsoft.com/office/powerpoint/2010/main" val="2185361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Sequential Statements</a:t>
            </a:r>
          </a:p>
        </p:txBody>
      </p:sp>
      <p:graphicFrame>
        <p:nvGraphicFramePr>
          <p:cNvPr id="4" name="Object 3"/>
          <p:cNvGraphicFramePr>
            <a:graphicFrameLocks noChangeAspect="1"/>
          </p:cNvGraphicFramePr>
          <p:nvPr>
            <p:custDataLst>
              <p:tags r:id="rId2"/>
            </p:custDataLst>
            <p:extLst>
              <p:ext uri="{D42A27DB-BD31-4B8C-83A1-F6EECF244321}">
                <p14:modId xmlns:p14="http://schemas.microsoft.com/office/powerpoint/2010/main" val="485445222"/>
              </p:ext>
            </p:extLst>
          </p:nvPr>
        </p:nvGraphicFramePr>
        <p:xfrm>
          <a:off x="3718560" y="2375165"/>
          <a:ext cx="4754880" cy="4482835"/>
        </p:xfrm>
        <a:graphic>
          <a:graphicData uri="http://schemas.openxmlformats.org/presentationml/2006/ole">
            <mc:AlternateContent xmlns:mc="http://schemas.openxmlformats.org/markup-compatibility/2006">
              <mc:Choice xmlns:v="urn:schemas-microsoft-com:vml" Requires="v">
                <p:oleObj name="Drawing" r:id="rId5" imgW="3828960" imgH="3610080" progId="Presentations.Drawing.16">
                  <p:embed/>
                </p:oleObj>
              </mc:Choice>
              <mc:Fallback>
                <p:oleObj name="Drawing" r:id="rId5" imgW="3828960" imgH="3610080" progId="Presentations.Drawing.16">
                  <p:embed/>
                  <p:pic>
                    <p:nvPicPr>
                      <p:cNvPr id="0" name=""/>
                      <p:cNvPicPr/>
                      <p:nvPr/>
                    </p:nvPicPr>
                    <p:blipFill>
                      <a:blip r:embed="rId6"/>
                      <a:stretch>
                        <a:fillRect/>
                      </a:stretch>
                    </p:blipFill>
                    <p:spPr>
                      <a:xfrm>
                        <a:off x="3718560" y="2375165"/>
                        <a:ext cx="4754880" cy="4482835"/>
                      </a:xfrm>
                      <a:prstGeom prst="rect">
                        <a:avLst/>
                      </a:prstGeom>
                    </p:spPr>
                  </p:pic>
                </p:oleObj>
              </mc:Fallback>
            </mc:AlternateContent>
          </a:graphicData>
        </a:graphic>
      </p:graphicFrame>
    </p:spTree>
    <p:extLst>
      <p:ext uri="{BB962C8B-B14F-4D97-AF65-F5344CB8AC3E}">
        <p14:creationId xmlns:p14="http://schemas.microsoft.com/office/powerpoint/2010/main" val="14152095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3&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3&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 name="PRESENTER_DUMMYTAG" val="&lt;DummyForForceWrite&gt;&lt;/DummyForForceWrite&gt;"/>
  <p:tag name="HTML_SHAPEINFO" val="&lt;ThreeDShapeInfo&gt;&lt;uuid val=&quot;{9A1D0346-6BF0-4590-AA2B-3170F18BFA76}&quot;/&gt;&lt;isInvalidForFieldText val=&quot;0&quot;/&gt;&lt;Image&gt;&lt;filename val=&quot;C:\Users\delroy\AppData\Local\Temp\CP135928895000Session\CPTrustFolder135928895015\PPTImport135928947484\data\asimages\{9A1D0346-6BF0-4590-AA2B-3170F18BFA76}_1.png&quot;/&gt;&lt;left val=&quot;167&quot;/&gt;&lt;top val=&quot;249&quot;/&gt;&lt;width val=&quot;945&quot;/&gt;&lt;height val=&quot;174&quot;/&gt;&lt;hasText val=&quot;1&quot;/&gt;&lt;/Image&gt;&lt;/ThreeDShape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PRESENTER_DUMMYTAG" val="&lt;DummyForForceWrite&gt;&lt;/DummyForForceWrite&gt;"/>
  <p:tag name="HTML_SHAPEINFO" val="&lt;ThreeDShapeInfo&gt;&lt;uuid val=&quot;{CC89A29F-2F25-4044-A8D9-086B3B0A25F2}&quot;/&gt;&lt;isInvalidForFieldText val=&quot;0&quot;/&gt;&lt;Image&gt;&lt;filename val=&quot;C:\Users\delroy\AppData\Local\Temp\CP135928895000Session\CPTrustFolder135928895015\PPTImport135928947484\data\asimages\{CC89A29F-2F25-4044-A8D9-086B3B0A25F2}_1.png&quot;/&gt;&lt;left val=&quot;282&quot;/&gt;&lt;top val=&quot;452&quot;/&gt;&lt;width val=&quot;715&quot;/&gt;&lt;height val=&quot;135&quot;/&gt;&lt;hasText val=&quot;1&quot;/&gt;&lt;/Image&gt;&lt;/ThreeDShape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PRESENTER_DUMMYTAG" val="&lt;DummyForForceWrite&gt;&lt;/DummyForForceWrite&gt;"/>
  <p:tag name="HTML_SHAPEINFO" val="&lt;ThreeDShapeInfo&gt;&lt;uuid val=&quot;{E030A295-F44F-4665-B1A2-E3F893B753B7}&quot;/&gt;&lt;isInvalidForFieldText val=&quot;0&quot;/&gt;&lt;Image&gt;&lt;filename val=&quot;C:\Users\delroy\AppData\Local\Temp\CP135928895000Session\CPTrustFolder135928895015\PPTImport135928947484\data\asimages\{E030A295-F44F-4665-B1A2-E3F893B753B7}_1.png&quot;/&gt;&lt;left val=&quot;167&quot;/&gt;&lt;top val=&quot;647&quot;/&gt;&lt;width val=&quot;159&quot;/&gt;&lt;height val=&quot;35&quot;/&gt;&lt;hasText val=&quot;1&quot;/&gt;&lt;/Image&gt;&lt;/ThreeDShape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HTML_SHAPEINFO" val="&lt;ThreeDShapeInfo&gt;&lt;uuid val=&quot;{0E5BA0CE-014F-4809-BC82-681BB5D3A7FE}&quot;/&gt;&lt;isInvalidForFieldText val=&quot;0&quot;/&gt;&lt;Image&gt;&lt;filename val=&quot;C:\Users\delroy\AppData\Local\Temp\CP135928895000Session\CPTrustFolder135928895015\PPTImport135928947484\data\asimages\{0E5BA0CE-014F-4809-BC82-681BB5D3A7FE}_2.png&quot;/&gt;&lt;left val=&quot;165&quot;/&gt;&lt;top val=&quot;242&quot;/&gt;&lt;width val=&quot;449&quot;/&gt;&lt;height val=&quot;85&quot;/&gt;&lt;hasText val=&quot;1&quot;/&gt;&lt;/Image&gt;&lt;/ThreeDShape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29&quot;/&gt;&lt;lineCharCount val=&quot;11&quot;/&gt;&lt;lineCharCount val=&quot;38&quot;/&gt;&lt;lineCharCount val=&quot;12&quot;/&gt;&lt;/TableIndex&gt;&lt;/ShapeTextInfo&gt;"/>
  <p:tag name="HTML_SHAPEINFO" val="&lt;ThreeDShapeInfo&gt;&lt;uuid val=&quot;{7A6F2AD2-A0B8-49CA-BE11-A6E24E7CB76D}&quot;/&gt;&lt;isInvalidForFieldText val=&quot;0&quot;/&gt;&lt;Image&gt;&lt;filename val=&quot;C:\Users\delroy\AppData\Local\Temp\CP135928895000Session\CPTrustFolder135928895015\PPTImport135928947484\data\asimages\{7A6F2AD2-A0B8-49CA-BE11-A6E24E7CB76D}_2.png&quot;/&gt;&lt;left val=&quot;161&quot;/&gt;&lt;top val=&quot;326&quot;/&gt;&lt;width val=&quot;453&quot;/&gt;&lt;height val=&quot;156&quot;/&gt;&lt;hasText val=&quot;1&quot;/&gt;&lt;/Image&gt;&lt;/ThreeDShape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39&quot;/&gt;&lt;lineCharCount val=&quot;38&quot;/&gt;&lt;lineCharCount val=&quot;39&quot;/&gt;&lt;lineCharCount val=&quot;33&quot;/&gt;&lt;/TableIndex&gt;&lt;/ShapeTextInfo&gt;"/>
  <p:tag name="HTML_SHAPEINFO" val="&lt;ThreeDShapeInfo&gt;&lt;uuid val=&quot;{C060B83E-BC4E-4FBC-ABC0-6992EA7F3865}&quot;/&gt;&lt;isInvalidForFieldText val=&quot;0&quot;/&gt;&lt;Image&gt;&lt;filename val=&quot;C:\Users\delroy\AppData\Local\Temp\CP135928895000Session\CPTrustFolder135928895015\PPTImport135928947484\data\asimages\{C060B83E-BC4E-4FBC-ABC0-6992EA7F3865}_2.png&quot;/&gt;&lt;left val=&quot;660&quot;/&gt;&lt;top val=&quot;326&quot;/&gt;&lt;width val=&quot;456&quot;/&gt;&lt;height val=&quot;156&quot;/&gt;&lt;hasText val=&quot;1&quot;/&gt;&lt;/Image&gt;&lt;/ThreeDShapeInfo&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 name="HTML_SHAPEINFO" val="&lt;ThreeDShapeInfo&gt;&lt;uuid val=&quot;{AC9BAACA-4BF2-4E5F-9A1C-C17704CCC47F}&quot;/&gt;&lt;isInvalidForFieldText val=&quot;0&quot;/&gt;&lt;Image&gt;&lt;filename val=&quot;C:\Users\delroy\AppData\Local\Temp\CP135928895000Session\CPTrustFolder135928895015\PPTImport135928947484\data\asimages\{AC9BAACA-4BF2-4E5F-9A1C-C17704CCC47F}_2.png&quot;/&gt;&lt;left val=&quot;664&quot;/&gt;&lt;top val=&quot;242&quot;/&gt;&lt;width val=&quot;449&quot;/&gt;&lt;height val=&quot;85&quot;/&gt;&lt;hasText val=&quot;1&quot;/&gt;&lt;/Image&gt;&lt;/ThreeDShapeInfo&gt;"/>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 name="HTML_SHAPEINFO" val="&lt;ThreeDShapeInfo&gt;&lt;uuid val=&quot;{EAC6715D-1112-448B-8EAA-760DCFD2F301}&quot;/&gt;&lt;isInvalidForFieldText val=&quot;0&quot;/&gt;&lt;Image&gt;&lt;filename val=&quot;C:\Users\delroy\AppData\Local\Temp\CP135928895000Session\CPTrustFolder135928895015\PPTImport135928947484\data\asimages\{EAC6715D-1112-448B-8EAA-760DCFD2F301}_2.png&quot;/&gt;&lt;left val=&quot;233&quot;/&gt;&lt;top val=&quot;100&quot;/&gt;&lt;width val=&quot;813&quot;/&gt;&lt;height val=&quot;126&quot;/&gt;&lt;hasText val=&quot;1&quot;/&gt;&lt;/Image&gt;&lt;/ThreeDShapeInfo&gt;"/>
</p:tagLst>
</file>

<file path=ppt/tags/tag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87&quot;/&gt;&lt;lineCharCount val=&quot;56&quot;/&gt;&lt;/TableIndex&gt;&lt;/ShapeTextInfo&gt;"/>
  <p:tag name="HTML_SHAPEINFO" val="&lt;ThreeDShapeInfo&gt;&lt;uuid val=&quot;{5EAD6063-F83D-429F-8C48-E7F9D7065C53}&quot;/&gt;&lt;isInvalidForFieldText val=&quot;0&quot;/&gt;&lt;Image&gt;&lt;filename val=&quot;C:\Users\delroy\AppData\Local\Temp\CP135928895000Session\CPTrustFolder135928895015\PPTImport135928947484\data\asimages\{5EAD6063-F83D-429F-8C48-E7F9D7065C53}_2.png&quot;/&gt;&lt;left val=&quot;160&quot;/&gt;&lt;top val=&quot;507&quot;/&gt;&lt;width val=&quot;954&quot;/&gt;&lt;height val=&quot;80&quot;/&gt;&lt;hasText val=&quot;1&quot;/&gt;&lt;/Image&gt;&lt;/ThreeDShapeInfo&gt;"/>
</p:tagLst>
</file>

<file path=ppt/tags/tag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60DF0A4B-B92B-40DF-A568-37B6A7BFC0F6}&quot;/&gt;&lt;isInvalidForFieldText val=&quot;0&quot;/&gt;&lt;Image&gt;&lt;filename val=&quot;C:\Users\delroy\AppData\Local\Temp\CP135928895000Session\CPTrustFolder135928895015\PPTImport135928947484\data\asimages\{60DF0A4B-B92B-40DF-A568-37B6A7BFC0F6}_3.png&quot;/&gt;&lt;left val=&quot;165&quot;/&gt;&lt;top val=&quot;242&quot;/&gt;&lt;width val=&quot;449&quot;/&gt;&lt;height val=&quot;85&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 name="HTML_SHAPEINFO" val="&lt;ThreeDShapeInfo&gt;&lt;uuid val=&quot;{5E89D1A4-8C20-4F74-A334-A54B1A79F2E9}&quot;/&gt;&lt;isInvalidForFieldText val=&quot;0&quot;/&gt;&lt;Image&gt;&lt;filename val=&quot;C:\Users\delroy\AppData\Local\Temp\CP135928895000Session\CPTrustFolder135928895015\PPTImport135928947484\data\asimages\{5E89D1A4-8C20-4F74-A334-A54B1A79F2E9}_3.png&quot;/&gt;&lt;left val=&quot;664&quot;/&gt;&lt;top val=&quot;242&quot;/&gt;&lt;width val=&quot;449&quot;/&gt;&lt;height val=&quot;85&quot;/&gt;&lt;hasText val=&quot;1&quot;/&gt;&lt;/Image&gt;&lt;/ThreeDShapeInfo&gt;"/>
</p:tagLst>
</file>

<file path=ppt/tags/tag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 name="HTML_SHAPEINFO" val="&lt;ThreeDShapeInfo&gt;&lt;uuid val=&quot;{8931E4F5-7B1D-45A9-B40B-A1F93BFC7C44}&quot;/&gt;&lt;isInvalidForFieldText val=&quot;0&quot;/&gt;&lt;Image&gt;&lt;filename val=&quot;C:\Users\delroy\AppData\Local\Temp\CP135928895000Session\CPTrustFolder135928895015\PPTImport135928947484\data\asimages\{8931E4F5-7B1D-45A9-B40B-A1F93BFC7C44}_3.png&quot;/&gt;&lt;left val=&quot;233&quot;/&gt;&lt;top val=&quot;100&quot;/&gt;&lt;width val=&quot;813&quot;/&gt;&lt;height val=&quot;126&quot;/&gt;&lt;hasText val=&quot;1&quot;/&gt;&lt;/Image&gt;&lt;/ThreeDShapeInfo&gt;"/>
</p:tagLst>
</file>

<file path=ppt/tags/tag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6&quot;/&gt;&lt;lineCharCount val=&quot;16&quot;/&gt;&lt;/TableIndex&gt;&lt;/ShapeTextInfo&gt;"/>
  <p:tag name="HTML_SHAPEINFO" val="&lt;ThreeDShapeInfo&gt;&lt;uuid val=&quot;{D0AB093F-7AA2-4701-A5F0-1A2AE4C80697}&quot;/&gt;&lt;isInvalidForFieldText val=&quot;0&quot;/&gt;&lt;Image&gt;&lt;filename val=&quot;C:\Users\delroy\AppData\Local\Temp\CP135928895000Session\CPTrustFolder135928895015\PPTImport135928947484\data\asimages\{D0AB093F-7AA2-4701-A5F0-1A2AE4C80697}_4.png&quot;/&gt;&lt;left val=&quot;233&quot;/&gt;&lt;top val=&quot;100&quot;/&gt;&lt;width val=&quot;813&quot;/&gt;&lt;height val=&quot;126&quot;/&gt;&lt;hasText val=&quot;1&quot;/&gt;&lt;/Image&gt;&lt;/ThreeDShapeInfo&gt;"/>
</p:tagLst>
</file>

<file path=ppt/tags/tag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11&quot;/&gt;&lt;lineCharCount val=&quot;2&quot;/&gt;&lt;lineCharCount val=&quot;14&quot;/&gt;&lt;lineCharCount val=&quot;28&quot;/&gt;&lt;lineCharCount val=&quot;14&quot;/&gt;&lt;lineCharCount val=&quot;1&quot;/&gt;&lt;lineCharCount val=&quot;37&quot;/&gt;&lt;lineCharCount val=&quot;39&quot;/&gt;&lt;lineCharCount val=&quot;1&quot;/&gt;&lt;lineCharCount val=&quot;14&quot;/&gt;&lt;lineCharCount val=&quot;1&quot;/&gt;&lt;/TableIndex&gt;&lt;/ShapeTextInfo&gt;"/>
  <p:tag name="HTML_SHAPEINFO" val="&lt;ThreeDShapeInfo&gt;&lt;uuid val=&quot;{3367CF86-483C-4449-9801-4DF4D0B2E63C}&quot;/&gt;&lt;isInvalidForFieldText val=&quot;0&quot;/&gt;&lt;Image&gt;&lt;filename val=&quot;C:\Users\delroy\AppData\Local\Temp\CP135928895000Session\CPTrustFolder135928895015\PPTImport135928947484\data\asimages\{3367CF86-483C-4449-9801-4DF4D0B2E63C}_4.png&quot;/&gt;&lt;left val=&quot;58&quot;/&gt;&lt;top val=&quot;273&quot;/&gt;&lt;width val=&quot;556&quot;/&gt;&lt;height val=&quot;340&quot;/&gt;&lt;hasText val=&quot;1&quot;/&gt;&lt;/Image&gt;&lt;/ThreeDShapeInfo&gt;"/>
</p:tagLst>
</file>

<file path=ppt/tags/tag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11&quot;/&gt;&lt;lineCharCount val=&quot;2&quot;/&gt;&lt;lineCharCount val=&quot;14&quot;/&gt;&lt;lineCharCount val=&quot;28&quot;/&gt;&lt;lineCharCount val=&quot;14&quot;/&gt;&lt;lineCharCount val=&quot;1&quot;/&gt;&lt;lineCharCount val=&quot;37&quot;/&gt;&lt;lineCharCount val=&quot;39&quot;/&gt;&lt;lineCharCount val=&quot;1&quot;/&gt;&lt;lineCharCount val=&quot;14&quot;/&gt;&lt;lineCharCount val=&quot;1&quot;/&gt;&lt;/TableIndex&gt;&lt;/ShapeTextInfo&gt;"/>
  <p:tag name="HTML_SHAPEINFO" val="&lt;ThreeDShapeInfo&gt;&lt;uuid val=&quot;{E0869583-0660-4256-B420-06A181A093B2}&quot;/&gt;&lt;isInvalidForFieldText val=&quot;0&quot;/&gt;&lt;Image&gt;&lt;filename val=&quot;C:\Users\delroy\AppData\Local\Temp\CP135928895000Session\CPTrustFolder135928895015\PPTImport135928947484\data\asimages\{E0869583-0660-4256-B420-06A181A093B2}_4.png&quot;/&gt;&lt;left val=&quot;659&quot;/&gt;&lt;top val=&quot;273&quot;/&gt;&lt;width val=&quot;556&quot;/&gt;&lt;height val=&quot;340&quot;/&gt;&lt;hasText val=&quot;1&quot;/&gt;&lt;/Image&gt;&lt;/ThreeDShapeInfo&gt;"/>
</p:tagLst>
</file>

<file path=ppt/tags/tag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2&quot;/&gt;&lt;/TableIndex&gt;&lt;/ShapeTextInfo&gt;"/>
  <p:tag name="HTML_SHAPEINFO" val="&lt;ThreeDShapeInfo&gt;&lt;uuid val=&quot;{1642E661-F544-4DA8-9278-79A2CB520955}&quot;/&gt;&lt;isInvalidForFieldText val=&quot;0&quot;/&gt;&lt;Image&gt;&lt;filename val=&quot;C:\Users\delroy\AppData\Local\Temp\CP135928895000Session\CPTrustFolder135928895015\PPTImport135928947484\data\asimages\{1642E661-F544-4DA8-9278-79A2CB520955}_5.png&quot;/&gt;&lt;left val=&quot;233&quot;/&gt;&lt;top val=&quot;100&quot;/&gt;&lt;width val=&quot;813&quot;/&gt;&lt;height val=&quot;126&quot;/&gt;&lt;hasText val=&quot;1&quot;/&gt;&lt;/Image&gt;&lt;/ThreeDShapeInfo&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11&quot;/&gt;&lt;lineCharCount val=&quot;9&quot;/&gt;&lt;lineCharCount val=&quot;28&quot;/&gt;&lt;lineCharCount val=&quot;7&quot;/&gt;&lt;lineCharCount val=&quot;18&quot;/&gt;&lt;lineCharCount val=&quot;26&quot;/&gt;&lt;lineCharCount val=&quot;6&quot;/&gt;&lt;lineCharCount val=&quot;8&quot;/&gt;&lt;/TableIndex&gt;&lt;/ShapeTextInfo&gt;"/>
  <p:tag name="HTML_SHAPEINFO" val="&lt;ThreeDShapeInfo&gt;&lt;uuid val=&quot;{E4EF129A-21BB-42BB-84BF-54C85E915C96}&quot;/&gt;&lt;isInvalidForFieldText val=&quot;0&quot;/&gt;&lt;Image&gt;&lt;filename val=&quot;C:\Users\delroy\AppData\Local\Temp\CP135928895000Session\CPTrustFolder135928895015\PPTImport135928947484\data\asimages\{E4EF129A-21BB-42BB-84BF-54C85E915C96}_5.png&quot;/&gt;&lt;left val=&quot;161&quot;/&gt;&lt;top val=&quot;273&quot;/&gt;&lt;width val=&quot;453&quot;/&gt;&lt;height val=&quot;329&quot;/&gt;&lt;hasText val=&quot;1&quot;/&gt;&lt;/Image&gt;&lt;/ThreeDShapeInfo&gt;"/>
</p:tagLst>
</file>

<file path=ppt/tags/tag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39&quot;/&gt;&lt;lineCharCount val=&quot;23&quot;/&gt;&lt;lineCharCount val=&quot;41&quot;/&gt;&lt;lineCharCount val=&quot;13&quot;/&gt;&lt;lineCharCount val=&quot;43&quot;/&gt;&lt;lineCharCount val=&quot;33&quot;/&gt;&lt;lineCharCount val=&quot;9&quot;/&gt;&lt;/TableIndex&gt;&lt;/ShapeTextInfo&gt;"/>
  <p:tag name="HTML_SHAPEINFO" val="&lt;ThreeDShapeInfo&gt;&lt;uuid val=&quot;{8D4E5065-BE9C-403A-AC23-C95756A12C19}&quot;/&gt;&lt;isInvalidForFieldText val=&quot;0&quot;/&gt;&lt;Image&gt;&lt;filename val=&quot;C:\Users\delroy\AppData\Local\Temp\CP135928895000Session\CPTrustFolder135928895015\PPTImport135928947484\data\asimages\{8D4E5065-BE9C-403A-AC23-C95756A12C19}_5.png&quot;/&gt;&lt;left val=&quot;660&quot;/&gt;&lt;top val=&quot;273&quot;/&gt;&lt;width val=&quot;464&quot;/&gt;&lt;height val=&quot;329&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8C951754-C30D-43E0-ADCC-64C4799511DF}&quot;/&gt;&lt;isInvalidForFieldText val=&quot;0&quot;/&gt;&lt;Image&gt;&lt;filename val=&quot;C:\Users\delroy\AppData\Local\Temp\CP135928895000Session\CPTrustFolder135928895015\PPTImport135928947484\data\asimages\{8C951754-C30D-43E0-ADCC-64C4799511DF}_6.png&quot;/&gt;&lt;left val=&quot;233&quot;/&gt;&lt;top val=&quot;100&quot;/&gt;&lt;width val=&quot;813&quot;/&gt;&lt;height val=&quot;126&quot;/&gt;&lt;hasText val=&quot;1&quot;/&gt;&lt;/Image&gt;&lt;/ThreeDShapeInfo&gt;"/>
</p:tagLst>
</file>

<file path=ppt/tags/tag51.xml><?xml version="1.0" encoding="utf-8"?>
<p:tagLst xmlns:a="http://schemas.openxmlformats.org/drawingml/2006/main" xmlns:r="http://schemas.openxmlformats.org/officeDocument/2006/relationships" xmlns:p="http://schemas.openxmlformats.org/presentationml/2006/main">
  <p:tag name="PRESENTER_SHAPEINFO" val="&lt;ThreeDShapeInfo&gt;&lt;uuid val=&quot;{0C2A1908-8BC9-424F-995B-8F1434980070}&quot;/&gt;&lt;isInvalidForFieldText val=&quot;0&quot;/&gt;&lt;Image&gt;&lt;filename val=&quot;C:\Users\delroy\AppData\Local\Temp\CP135928895000Session\CPTrustFolder135928895015\PPTImport135928947484\data\asimages\{0C2A1908-8BC9-424F-995B-8F1434980070}_6.png&quot;/&gt;&lt;left val=&quot;389&quot;/&gt;&lt;top val=&quot;248&quot;/&gt;&lt;width val=&quot;500&quot;/&gt;&lt;height val=&quot;472&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7&quot;/&gt;&lt;lineCharCount val=&quot;5&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172</TotalTime>
  <Words>814</Words>
  <Application>Microsoft Office PowerPoint</Application>
  <PresentationFormat>Widescreen</PresentationFormat>
  <Paragraphs>64</Paragraphs>
  <Slides>6</Slides>
  <Notes>6</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6</vt:i4>
      </vt:variant>
    </vt:vector>
  </HeadingPairs>
  <TitlesOfParts>
    <vt:vector size="12" baseType="lpstr">
      <vt:lpstr>Arial</vt:lpstr>
      <vt:lpstr>Calibri</vt:lpstr>
      <vt:lpstr>Consolas</vt:lpstr>
      <vt:lpstr>Gill Sans MT</vt:lpstr>
      <vt:lpstr>Parcel</vt:lpstr>
      <vt:lpstr>Drawing</vt:lpstr>
      <vt:lpstr>Flow of Control</vt:lpstr>
      <vt:lpstr>Statements and instructions</vt:lpstr>
      <vt:lpstr>stored program computers</vt:lpstr>
      <vt:lpstr>flow of control nexus of control</vt:lpstr>
      <vt:lpstr>Three Kinds Of Control</vt:lpstr>
      <vt:lpstr>Sequential Statements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Flow of Control</dc:title>
  <dc:creator>Delroy Brinkerhoff</dc:creator>
  <cp:lastModifiedBy>delroy</cp:lastModifiedBy>
  <cp:revision>20</cp:revision>
  <dcterms:created xsi:type="dcterms:W3CDTF">2016-07-13T22:03:45Z</dcterms:created>
  <dcterms:modified xsi:type="dcterms:W3CDTF">2026-08-10T17:10:24Z</dcterms:modified>
</cp:coreProperties>
</file>