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56" r:id="rId2"/>
    <p:sldId id="257" r:id="rId3"/>
    <p:sldId id="258"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FB8963-C6AA-4B63-8C1E-F41C56324CEA}" type="datetimeFigureOut">
              <a:rPr lang="en-US" smtClean="0"/>
              <a:t>6/29/2026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890E08-286A-4044-962F-588A52052F73}" type="slidenum">
              <a:rPr lang="en-US" smtClean="0"/>
              <a:t>‹#›</a:t>
            </a:fld>
            <a:endParaRPr lang="en-US"/>
          </a:p>
        </p:txBody>
      </p:sp>
    </p:spTree>
    <p:extLst>
      <p:ext uri="{BB962C8B-B14F-4D97-AF65-F5344CB8AC3E}">
        <p14:creationId xmlns:p14="http://schemas.microsoft.com/office/powerpoint/2010/main" val="39443773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This section of the text reviews the basic syntax and behaviors of functions. It’s a review rather than an introduction because C++ functions are essentially the same as Java methods.</a:t>
            </a:r>
          </a:p>
          <a:p>
            <a:endParaRPr lang="en-US" dirty="0"/>
          </a:p>
        </p:txBody>
      </p:sp>
      <p:sp>
        <p:nvSpPr>
          <p:cNvPr id="4" name="Slide Number Placeholder 3"/>
          <p:cNvSpPr>
            <a:spLocks noGrp="1"/>
          </p:cNvSpPr>
          <p:nvPr>
            <p:ph type="sldNum" sz="quarter" idx="5"/>
          </p:nvPr>
        </p:nvSpPr>
        <p:spPr/>
        <p:txBody>
          <a:bodyPr/>
          <a:lstStyle/>
          <a:p>
            <a:fld id="{B8890E08-286A-4044-962F-588A52052F73}" type="slidenum">
              <a:rPr lang="en-US" smtClean="0"/>
              <a:t>1</a:t>
            </a:fld>
            <a:endParaRPr lang="en-US"/>
          </a:p>
        </p:txBody>
      </p:sp>
    </p:spTree>
    <p:extLst>
      <p:ext uri="{BB962C8B-B14F-4D97-AF65-F5344CB8AC3E}">
        <p14:creationId xmlns:p14="http://schemas.microsoft.com/office/powerpoint/2010/main" val="38260564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 like to think of a function as a machine that has some inputs and an output. A machine that I commonly visualize is a wood chipper: small branches, big limbs, and even large tree trucks are fed in at one end and little wood chips shoot out the other end. The machine is also a black box in the sense that we know what goes into it and comes out of it, but we don’t know how the machine does its work. We focus on the what and not the how.</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function’s parameters are its inputs, and it may have zero or more of them. The function’s return value is its output, of which there may be zero or one. Functions that have zero outputs have a return type of void – like main in a Java program. A function may return at most one value. Generally, the inputs may be any valid expression: a constant, a variable, an arithmetic expression, or even the value returned by another function.</a:t>
            </a:r>
          </a:p>
          <a:p>
            <a:endParaRPr lang="en-US" dirty="0"/>
          </a:p>
        </p:txBody>
      </p:sp>
      <p:sp>
        <p:nvSpPr>
          <p:cNvPr id="4" name="Slide Number Placeholder 3"/>
          <p:cNvSpPr>
            <a:spLocks noGrp="1"/>
          </p:cNvSpPr>
          <p:nvPr>
            <p:ph type="sldNum" sz="quarter" idx="5"/>
          </p:nvPr>
        </p:nvSpPr>
        <p:spPr/>
        <p:txBody>
          <a:bodyPr/>
          <a:lstStyle/>
          <a:p>
            <a:fld id="{B8890E08-286A-4044-962F-588A52052F73}" type="slidenum">
              <a:rPr lang="en-US" smtClean="0"/>
              <a:t>2</a:t>
            </a:fld>
            <a:endParaRPr lang="en-US"/>
          </a:p>
        </p:txBody>
      </p:sp>
    </p:spTree>
    <p:extLst>
      <p:ext uri="{BB962C8B-B14F-4D97-AF65-F5344CB8AC3E}">
        <p14:creationId xmlns:p14="http://schemas.microsoft.com/office/powerpoint/2010/main" val="30316458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Functions consist of two main parts, the header and a body. The header can be further divided into three sub-parts, the return value type, the function name, and the parameter list enclosed in parentheses. It’s essential that you learn the different parts of a function and what each part does.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Functions can return at most one value. We learned in chapter two that every value in a computer program has as data type such as int or double. Functions can also return instances of structures or classes, so any valid type name can be used as the return value type.</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function name is pretty straightforward. Programmers name functions and later use that name to call or run a function. The compiler maps each function name to the address where the machine instructions generated from the function’s source code are located.</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parameters or arguments are a comma separated list of variable definitions. Remember from chapter 1 that a variable definition consists of a type name and a variable name. Even if there are no parameters, the parentheses are required as they distinguish a variable name from a function name.</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 and Java are both block structured languages. A block consists of one or more statements between an opening and a closing brace. So a function body is really just a block. It’s possible to place a block anywhere within a program, but blocks are usually associated with control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statementd</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such as an if-statement, a for-loop, or a while-loop. Each block introduces a new scope, so any variables defined in a block have that block as its scope. Specifically, variables defined in a function are said to have local scope or are local variables.</a:t>
            </a:r>
          </a:p>
          <a:p>
            <a:pPr marL="0" marR="0">
              <a:lnSpc>
                <a:spcPct val="107000"/>
              </a:lnSpc>
              <a:spcBef>
                <a:spcPts val="0"/>
              </a:spcBef>
              <a:spcAft>
                <a:spcPts val="800"/>
              </a:spcAft>
            </a:pPr>
            <a:r>
              <a:rPr lang="en-US" sz="1800">
                <a:effectLst/>
                <a:latin typeface="Calibri" panose="020F0502020204030204" pitchFamily="34" charset="0"/>
                <a:ea typeface="Times New Roman" panose="02020603050405020304" pitchFamily="18" charset="0"/>
                <a:cs typeface="Times New Roman" panose="02020603050405020304" pitchFamily="18" charset="0"/>
              </a:rPr>
              <a:t>Subsequent sections explore the difference between parameters and arguments, and scope and local variables.</a:t>
            </a:r>
          </a:p>
          <a:p>
            <a:endParaRPr lang="en-US"/>
          </a:p>
        </p:txBody>
      </p:sp>
      <p:sp>
        <p:nvSpPr>
          <p:cNvPr id="4" name="Slide Number Placeholder 3"/>
          <p:cNvSpPr>
            <a:spLocks noGrp="1"/>
          </p:cNvSpPr>
          <p:nvPr>
            <p:ph type="sldNum" sz="quarter" idx="5"/>
          </p:nvPr>
        </p:nvSpPr>
        <p:spPr/>
        <p:txBody>
          <a:bodyPr/>
          <a:lstStyle/>
          <a:p>
            <a:fld id="{B8890E08-286A-4044-962F-588A52052F73}" type="slidenum">
              <a:rPr lang="en-US" smtClean="0"/>
              <a:t>3</a:t>
            </a:fld>
            <a:endParaRPr lang="en-US"/>
          </a:p>
        </p:txBody>
      </p:sp>
    </p:spTree>
    <p:extLst>
      <p:ext uri="{BB962C8B-B14F-4D97-AF65-F5344CB8AC3E}">
        <p14:creationId xmlns:p14="http://schemas.microsoft.com/office/powerpoint/2010/main" val="4053652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6/29/2026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6/29/2026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6/29/2026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6/29/2026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6/29/2026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6/29/2026</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6/29/2026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6/29/2026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6/29/2026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6/29/2026</a:t>
            </a:fld>
            <a:endParaRPr 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6/29/2026</a:t>
            </a:fld>
            <a:endParaRPr 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6/29/2026</a:t>
            </a:fld>
            <a:endParaRPr lang="en-US"/>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image" Target="../media/image1.wmf"/></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Function Basics</a:t>
            </a:r>
          </a:p>
        </p:txBody>
      </p:sp>
      <p:sp>
        <p:nvSpPr>
          <p:cNvPr id="3" name="Subtitle 2"/>
          <p:cNvSpPr>
            <a:spLocks noGrp="1"/>
          </p:cNvSpPr>
          <p:nvPr>
            <p:ph type="subTitle" idx="1"/>
          </p:nvPr>
        </p:nvSpPr>
        <p:spPr/>
        <p:txBody>
          <a:bodyPr/>
          <a:lstStyle/>
          <a:p>
            <a:r>
              <a:rPr lang="en-US" dirty="0"/>
              <a:t>C++ Functions = Java Methods</a:t>
            </a:r>
          </a:p>
        </p:txBody>
      </p:sp>
      <p:sp>
        <p:nvSpPr>
          <p:cNvPr id="4" name="TextBox 3"/>
          <p:cNvSpPr txBox="1"/>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Function As a Machine</a:t>
            </a:r>
          </a:p>
        </p:txBody>
      </p:sp>
      <p:graphicFrame>
        <p:nvGraphicFramePr>
          <p:cNvPr id="4" name="Object 3"/>
          <p:cNvGraphicFramePr>
            <a:graphicFrameLocks noChangeAspect="1"/>
          </p:cNvGraphicFramePr>
          <p:nvPr>
            <p:extLst>
              <p:ext uri="{D42A27DB-BD31-4B8C-83A1-F6EECF244321}">
                <p14:modId xmlns:p14="http://schemas.microsoft.com/office/powerpoint/2010/main" val="2521814737"/>
              </p:ext>
            </p:extLst>
          </p:nvPr>
        </p:nvGraphicFramePr>
        <p:xfrm>
          <a:off x="3978128" y="2174875"/>
          <a:ext cx="4251472" cy="3666023"/>
        </p:xfrm>
        <a:graphic>
          <a:graphicData uri="http://schemas.openxmlformats.org/presentationml/2006/ole">
            <mc:AlternateContent xmlns:mc="http://schemas.openxmlformats.org/markup-compatibility/2006">
              <mc:Choice xmlns:v="urn:schemas-microsoft-com:vml" Requires="v">
                <p:oleObj name="Drawing" r:id="rId3" imgW="2905200" imgH="2505240" progId="Presentations.Drawing.17">
                  <p:embed/>
                </p:oleObj>
              </mc:Choice>
              <mc:Fallback>
                <p:oleObj name="Drawing" r:id="rId3" imgW="2905200" imgH="2505240" progId="Presentations.Drawing.17">
                  <p:embed/>
                  <p:pic>
                    <p:nvPicPr>
                      <p:cNvPr id="0" name=""/>
                      <p:cNvPicPr/>
                      <p:nvPr/>
                    </p:nvPicPr>
                    <p:blipFill>
                      <a:blip r:embed="rId4"/>
                      <a:stretch>
                        <a:fillRect/>
                      </a:stretch>
                    </p:blipFill>
                    <p:spPr>
                      <a:xfrm>
                        <a:off x="3978128" y="2174875"/>
                        <a:ext cx="4251472" cy="3666023"/>
                      </a:xfrm>
                      <a:prstGeom prst="rect">
                        <a:avLst/>
                      </a:prstGeom>
                    </p:spPr>
                  </p:pic>
                </p:oleObj>
              </mc:Fallback>
            </mc:AlternateContent>
          </a:graphicData>
        </a:graphic>
      </p:graphicFrame>
    </p:spTree>
    <p:extLst>
      <p:ext uri="{BB962C8B-B14F-4D97-AF65-F5344CB8AC3E}">
        <p14:creationId xmlns:p14="http://schemas.microsoft.com/office/powerpoint/2010/main" val="27854878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Parts of a Function</a:t>
            </a:r>
          </a:p>
        </p:txBody>
      </p:sp>
      <p:sp>
        <p:nvSpPr>
          <p:cNvPr id="4" name="Content Placeholder 3"/>
          <p:cNvSpPr>
            <a:spLocks noGrp="1"/>
          </p:cNvSpPr>
          <p:nvPr>
            <p:ph sz="half" idx="1"/>
          </p:nvPr>
        </p:nvSpPr>
        <p:spPr>
          <a:xfrm>
            <a:off x="1581912" y="2638043"/>
            <a:ext cx="4271771" cy="3531847"/>
          </a:xfrm>
        </p:spPr>
        <p:txBody>
          <a:bodyPr>
            <a:normAutofit lnSpcReduction="10000"/>
          </a:bodyPr>
          <a:lstStyle/>
          <a:p>
            <a:r>
              <a:rPr lang="en-US" dirty="0"/>
              <a:t>Header</a:t>
            </a:r>
          </a:p>
          <a:p>
            <a:pPr lvl="1"/>
            <a:r>
              <a:rPr lang="en-US" dirty="0"/>
              <a:t>Return value type</a:t>
            </a:r>
          </a:p>
          <a:p>
            <a:pPr lvl="1"/>
            <a:r>
              <a:rPr lang="en-US" dirty="0"/>
              <a:t>Function name</a:t>
            </a:r>
          </a:p>
          <a:p>
            <a:pPr lvl="1"/>
            <a:r>
              <a:rPr lang="en-US" dirty="0"/>
              <a:t>Parameter list</a:t>
            </a:r>
          </a:p>
          <a:p>
            <a:pPr lvl="2"/>
            <a:r>
              <a:rPr lang="en-US" dirty="0"/>
              <a:t>Empty or comma-separated list of variable definitions</a:t>
            </a:r>
          </a:p>
          <a:p>
            <a:pPr lvl="2"/>
            <a:r>
              <a:rPr lang="en-US" dirty="0"/>
              <a:t>Parameters are local variables</a:t>
            </a:r>
          </a:p>
          <a:p>
            <a:r>
              <a:rPr lang="en-US" dirty="0"/>
              <a:t>Body</a:t>
            </a:r>
          </a:p>
          <a:p>
            <a:pPr lvl="1"/>
            <a:r>
              <a:rPr lang="en-US" dirty="0"/>
              <a:t>Block</a:t>
            </a:r>
          </a:p>
          <a:p>
            <a:pPr lvl="1"/>
            <a:r>
              <a:rPr lang="en-US" dirty="0"/>
              <a:t>Local variables and statements</a:t>
            </a:r>
          </a:p>
        </p:txBody>
      </p:sp>
      <p:pic>
        <p:nvPicPr>
          <p:cNvPr id="7" name="Picture 6"/>
          <p:cNvPicPr>
            <a:picLocks noChangeAspect="1"/>
          </p:cNvPicPr>
          <p:nvPr/>
        </p:nvPicPr>
        <p:blipFill>
          <a:blip r:embed="rId3"/>
          <a:stretch>
            <a:fillRect/>
          </a:stretch>
        </p:blipFill>
        <p:spPr>
          <a:xfrm>
            <a:off x="5853683" y="2245590"/>
            <a:ext cx="5255213" cy="3924300"/>
          </a:xfrm>
          <a:prstGeom prst="rect">
            <a:avLst/>
          </a:prstGeom>
        </p:spPr>
      </p:pic>
    </p:spTree>
    <p:extLst>
      <p:ext uri="{BB962C8B-B14F-4D97-AF65-F5344CB8AC3E}">
        <p14:creationId xmlns:p14="http://schemas.microsoft.com/office/powerpoint/2010/main" val="2222176335"/>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329</TotalTime>
  <Words>603</Words>
  <Application>Microsoft Office PowerPoint</Application>
  <PresentationFormat>Widescreen</PresentationFormat>
  <Paragraphs>26</Paragraphs>
  <Slides>3</Slides>
  <Notes>3</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3</vt:i4>
      </vt:variant>
    </vt:vector>
  </HeadingPairs>
  <TitlesOfParts>
    <vt:vector size="8" baseType="lpstr">
      <vt:lpstr>Arial</vt:lpstr>
      <vt:lpstr>Calibri</vt:lpstr>
      <vt:lpstr>Gill Sans MT</vt:lpstr>
      <vt:lpstr>Parcel</vt:lpstr>
      <vt:lpstr>Drawing</vt:lpstr>
      <vt:lpstr>Function Basics</vt:lpstr>
      <vt:lpstr>A Function As a Machine</vt:lpstr>
      <vt:lpstr>Parts of a Function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Function Basics</dc:title>
  <dc:creator>Delroy Brinkerhoff</dc:creator>
  <cp:lastModifiedBy>delroy</cp:lastModifiedBy>
  <cp:revision>16</cp:revision>
  <dcterms:created xsi:type="dcterms:W3CDTF">2016-07-13T22:03:45Z</dcterms:created>
  <dcterms:modified xsi:type="dcterms:W3CDTF">2026-06-29T13:46:08Z</dcterms:modified>
</cp:coreProperties>
</file>