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606" autoAdjust="0"/>
  </p:normalViewPr>
  <p:slideViewPr>
    <p:cSldViewPr snapToGrid="0">
      <p:cViewPr varScale="1">
        <p:scale>
          <a:sx n="103" d="100"/>
          <a:sy n="103" d="100"/>
        </p:scale>
        <p:origin x="87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A44C3B-8222-4518-969F-48E22EE03A11}" type="datetimeFigureOut">
              <a:rPr lang="en-US" smtClean="0"/>
              <a:t>6/29/2026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024A29-08AC-418C-8F4A-59361CBB5EB1}" type="slidenum">
              <a:rPr lang="en-US" smtClean="0"/>
              <a:t>‹#›</a:t>
            </a:fld>
            <a:endParaRPr lang="en-US"/>
          </a:p>
        </p:txBody>
      </p:sp>
    </p:spTree>
    <p:extLst>
      <p:ext uri="{BB962C8B-B14F-4D97-AF65-F5344CB8AC3E}">
        <p14:creationId xmlns:p14="http://schemas.microsoft.com/office/powerpoint/2010/main" val="4002976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this section, we define scope and explore the impact that it has on functions and programs.</a:t>
            </a:r>
          </a:p>
          <a:p>
            <a:endParaRPr lang="en-US" dirty="0"/>
          </a:p>
        </p:txBody>
      </p:sp>
      <p:sp>
        <p:nvSpPr>
          <p:cNvPr id="4" name="Slide Number Placeholder 3"/>
          <p:cNvSpPr>
            <a:spLocks noGrp="1"/>
          </p:cNvSpPr>
          <p:nvPr>
            <p:ph type="sldNum" sz="quarter" idx="5"/>
          </p:nvPr>
        </p:nvSpPr>
        <p:spPr/>
        <p:txBody>
          <a:bodyPr/>
          <a:lstStyle/>
          <a:p>
            <a:fld id="{BB024A29-08AC-418C-8F4A-59361CBB5EB1}" type="slidenum">
              <a:rPr lang="en-US" smtClean="0"/>
              <a:t>1</a:t>
            </a:fld>
            <a:endParaRPr lang="en-US"/>
          </a:p>
        </p:txBody>
      </p:sp>
    </p:spTree>
    <p:extLst>
      <p:ext uri="{BB962C8B-B14F-4D97-AF65-F5344CB8AC3E}">
        <p14:creationId xmlns:p14="http://schemas.microsoft.com/office/powerpoint/2010/main" val="33735213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process of resolving scope can be likened to a little worm eating its way out of an onion (never mind how the worm got into the onion in the first place). The worm begins where it is at and eats outwards through the layers of the onion. Each layer of the onion is like a wider, enclosing scope.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can often ignore the scope of variables that are defined at a higher scope than where we want to use them. But there is one situation where we must be aware of scope resolution. The code in the example defines two variables with the same name. It is an illegal syntax error to define two variables with the same name in the same scope, but in this example one variable is defined in global scope and another variable, with the same name, is defined in local scope, so there is no error and the program does compile.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Look at the output statement at the bottom of the function. It finds and uses the variable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nlines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without any trouble. But what value is printed for the variable named counter? 100 for the global counter or 200 for the local counter? Scope resolution always starts with the current, most local scope, so it is the counter variable defined in closest scope that is used and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cout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statement displays 200. This rule also determines which variable is found in the more common case of nested scopes associated with blocks or control statements.</a:t>
            </a:r>
          </a:p>
          <a:p>
            <a:endParaRPr lang="en-US" dirty="0"/>
          </a:p>
        </p:txBody>
      </p:sp>
      <p:sp>
        <p:nvSpPr>
          <p:cNvPr id="4" name="Slide Number Placeholder 3"/>
          <p:cNvSpPr>
            <a:spLocks noGrp="1"/>
          </p:cNvSpPr>
          <p:nvPr>
            <p:ph type="sldNum" sz="quarter" idx="5"/>
          </p:nvPr>
        </p:nvSpPr>
        <p:spPr/>
        <p:txBody>
          <a:bodyPr/>
          <a:lstStyle/>
          <a:p>
            <a:fld id="{BB024A29-08AC-418C-8F4A-59361CBB5EB1}" type="slidenum">
              <a:rPr lang="en-US" smtClean="0"/>
              <a:t>10</a:t>
            </a:fld>
            <a:endParaRPr lang="en-US"/>
          </a:p>
        </p:txBody>
      </p:sp>
    </p:spTree>
    <p:extLst>
      <p:ext uri="{BB962C8B-B14F-4D97-AF65-F5344CB8AC3E}">
        <p14:creationId xmlns:p14="http://schemas.microsoft.com/office/powerpoint/2010/main" val="14073321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we must understand the effect of two keywords when studying scope. The first keyword is “static.”</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variable named sum in the average function is defined as a local variable. There are two consequences of defining a variable in local scope:</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First, the initialization operation takes place every time the average function called, and</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second, the memory for sum is deallocated when the average function ends.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Together, these two facts suggest that any value stored in sum when the function ends, is lost.</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random function is a very simple pseudo random number generator, that is, it produces a sequence of numbers that pass some statistical tests of randomness. The function will produce the same sequence of numbers whenever the enclosing program is run, which means that the numbers aren’t very random at all. The variable x is also defined and initialized in local scope. If x is initialized to 0 every time that the function is called, it will produce an even worse sequence of numbers: every number will be the same.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Each time that the function is called, it updates the value stored in x. The random function will only work if the initialization operation only takes place once and if the value stored in x is not “forgotten” when the random function ends. This is exactly what the “static” keyword does. Although the variable x retains its local scope, that is, it’s only visible and accessible from within the random function, its memory is not allocated on the stack when the function is called nor deallocated when the function ends. Memory for static variables is allocated when the program is loaded into memory for execution and is not deallocated until the entire program ends. This allows static variables to retain or remember their values between function calls.</a:t>
            </a:r>
          </a:p>
          <a:p>
            <a:endParaRPr lang="en-US" dirty="0"/>
          </a:p>
        </p:txBody>
      </p:sp>
      <p:sp>
        <p:nvSpPr>
          <p:cNvPr id="4" name="Slide Number Placeholder 3"/>
          <p:cNvSpPr>
            <a:spLocks noGrp="1"/>
          </p:cNvSpPr>
          <p:nvPr>
            <p:ph type="sldNum" sz="quarter" idx="5"/>
          </p:nvPr>
        </p:nvSpPr>
        <p:spPr/>
        <p:txBody>
          <a:bodyPr/>
          <a:lstStyle/>
          <a:p>
            <a:fld id="{BB024A29-08AC-418C-8F4A-59361CBB5EB1}" type="slidenum">
              <a:rPr lang="en-US" smtClean="0"/>
              <a:t>11</a:t>
            </a:fld>
            <a:endParaRPr lang="en-US"/>
          </a:p>
        </p:txBody>
      </p:sp>
    </p:spTree>
    <p:extLst>
      <p:ext uri="{BB962C8B-B14F-4D97-AF65-F5344CB8AC3E}">
        <p14:creationId xmlns:p14="http://schemas.microsoft.com/office/powerpoint/2010/main" val="32225900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second keyword,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exterm</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is much less important but included here for completeness. The extern keyword is only used in connection with global variables, which I’ve already suggested that we should avoid. If we define a global variable in one file but use it in another file, we must provide a declaration in the second or using file. We do that as illustrated with the extern keyword.</a:t>
            </a:r>
          </a:p>
          <a:p>
            <a:endParaRPr lang="en-US" dirty="0"/>
          </a:p>
        </p:txBody>
      </p:sp>
      <p:sp>
        <p:nvSpPr>
          <p:cNvPr id="4" name="Slide Number Placeholder 3"/>
          <p:cNvSpPr>
            <a:spLocks noGrp="1"/>
          </p:cNvSpPr>
          <p:nvPr>
            <p:ph type="sldNum" sz="quarter" idx="5"/>
          </p:nvPr>
        </p:nvSpPr>
        <p:spPr/>
        <p:txBody>
          <a:bodyPr/>
          <a:lstStyle/>
          <a:p>
            <a:fld id="{BB024A29-08AC-418C-8F4A-59361CBB5EB1}" type="slidenum">
              <a:rPr lang="en-US" smtClean="0"/>
              <a:t>12</a:t>
            </a:fld>
            <a:endParaRPr lang="en-US"/>
          </a:p>
        </p:txBody>
      </p:sp>
    </p:spTree>
    <p:extLst>
      <p:ext uri="{BB962C8B-B14F-4D97-AF65-F5344CB8AC3E}">
        <p14:creationId xmlns:p14="http://schemas.microsoft.com/office/powerpoint/2010/main" val="123127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Scope is the locations or areas in a program where an identifier is visible or accessible. Most of the time when we consider scope, we do so in the context of a specific kind of identifier: the name of a variable.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There are potentially many distinct scopes in a C++ program, but only four of these are important enough that they are named. As with many terms that were introduced previously, it’s important that you learn both the term and the concept of scope, and that you learn and understand about each of the scopes listed here.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Global scope is the visibility of global variables, which are defined outside of any function or class. Global variables can and have caused numerous problems throughout the history of computers and are generally avoided.</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Class scope restricts the visibility of variables and functions that are defined in a class. These programming elements are covered in greater depth beginning with chapter 9.</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Local scope describes the visibility of local variables, which are defined inside of a function.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Block scope, often tied to control statements like loops and if-statements, is more narrow than local scope. We’ll explore an example of this later in this section.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the compiler attempts to resolve the scope of an identifier, especially a variable, it begins with the current scope and searches the enclosing scopes as needed. We’ll also see an example of this later in this section.</a:t>
            </a:r>
          </a:p>
          <a:p>
            <a:endParaRPr lang="en-US" dirty="0"/>
          </a:p>
        </p:txBody>
      </p:sp>
      <p:sp>
        <p:nvSpPr>
          <p:cNvPr id="4" name="Slide Number Placeholder 3"/>
          <p:cNvSpPr>
            <a:spLocks noGrp="1"/>
          </p:cNvSpPr>
          <p:nvPr>
            <p:ph type="sldNum" sz="quarter" idx="5"/>
          </p:nvPr>
        </p:nvSpPr>
        <p:spPr/>
        <p:txBody>
          <a:bodyPr/>
          <a:lstStyle/>
          <a:p>
            <a:fld id="{BB024A29-08AC-418C-8F4A-59361CBB5EB1}" type="slidenum">
              <a:rPr lang="en-US" smtClean="0"/>
              <a:t>2</a:t>
            </a:fld>
            <a:endParaRPr lang="en-US"/>
          </a:p>
        </p:txBody>
      </p:sp>
    </p:spTree>
    <p:extLst>
      <p:ext uri="{BB962C8B-B14F-4D97-AF65-F5344CB8AC3E}">
        <p14:creationId xmlns:p14="http://schemas.microsoft.com/office/powerpoint/2010/main" val="22037794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As alluded to earlier, one of the advantages of restricting a function to use only local variables, parameters and variables defined in the function, is that the function can be tested and verified independent of any other code. When functions share global variables, they are said to be coupled. Coupled functions must be tested, debugged, and verified as a group, which is not as easy as working with individual functions. Furthermore, the complexity of a group of coupled functions increases with each coupled function added to the group. At some point, the level of complexity becomes so great that the program becomes very difficult to modify, which limits the practical size a program can attain.</a:t>
            </a:r>
          </a:p>
          <a:p>
            <a:endParaRPr lang="en-US" dirty="0"/>
          </a:p>
        </p:txBody>
      </p:sp>
      <p:sp>
        <p:nvSpPr>
          <p:cNvPr id="4" name="Slide Number Placeholder 3"/>
          <p:cNvSpPr>
            <a:spLocks noGrp="1"/>
          </p:cNvSpPr>
          <p:nvPr>
            <p:ph type="sldNum" sz="quarter" idx="5"/>
          </p:nvPr>
        </p:nvSpPr>
        <p:spPr/>
        <p:txBody>
          <a:bodyPr/>
          <a:lstStyle/>
          <a:p>
            <a:fld id="{BB024A29-08AC-418C-8F4A-59361CBB5EB1}" type="slidenum">
              <a:rPr lang="en-US" smtClean="0"/>
              <a:t>3</a:t>
            </a:fld>
            <a:endParaRPr lang="en-US"/>
          </a:p>
        </p:txBody>
      </p:sp>
    </p:spTree>
    <p:extLst>
      <p:ext uri="{BB962C8B-B14F-4D97-AF65-F5344CB8AC3E}">
        <p14:creationId xmlns:p14="http://schemas.microsoft.com/office/powerpoint/2010/main" val="3320214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To better understand the impact that coupling has on a program, imagine that each circle is a coupled function. The line connecting the circles is, in some abstract way, a measure of the complexity of the group of coupled functions.</a:t>
            </a:r>
          </a:p>
          <a:p>
            <a:endParaRPr lang="en-US" dirty="0"/>
          </a:p>
        </p:txBody>
      </p:sp>
      <p:sp>
        <p:nvSpPr>
          <p:cNvPr id="4" name="Slide Number Placeholder 3"/>
          <p:cNvSpPr>
            <a:spLocks noGrp="1"/>
          </p:cNvSpPr>
          <p:nvPr>
            <p:ph type="sldNum" sz="quarter" idx="5"/>
          </p:nvPr>
        </p:nvSpPr>
        <p:spPr/>
        <p:txBody>
          <a:bodyPr/>
          <a:lstStyle/>
          <a:p>
            <a:fld id="{BB024A29-08AC-418C-8F4A-59361CBB5EB1}" type="slidenum">
              <a:rPr lang="en-US" smtClean="0"/>
              <a:t>4</a:t>
            </a:fld>
            <a:endParaRPr lang="en-US"/>
          </a:p>
        </p:txBody>
      </p:sp>
    </p:spTree>
    <p:extLst>
      <p:ext uri="{BB962C8B-B14F-4D97-AF65-F5344CB8AC3E}">
        <p14:creationId xmlns:p14="http://schemas.microsoft.com/office/powerpoint/2010/main" val="14859019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Adding one new coupled function to the group triples the complexity. So, the amount of complexity in the group increases faster than the rate at which new functions are added.</a:t>
            </a:r>
          </a:p>
          <a:p>
            <a:endParaRPr lang="en-US" dirty="0"/>
          </a:p>
        </p:txBody>
      </p:sp>
      <p:sp>
        <p:nvSpPr>
          <p:cNvPr id="4" name="Slide Number Placeholder 3"/>
          <p:cNvSpPr>
            <a:spLocks noGrp="1"/>
          </p:cNvSpPr>
          <p:nvPr>
            <p:ph type="sldNum" sz="quarter" idx="5"/>
          </p:nvPr>
        </p:nvSpPr>
        <p:spPr/>
        <p:txBody>
          <a:bodyPr/>
          <a:lstStyle/>
          <a:p>
            <a:fld id="{BB024A29-08AC-418C-8F4A-59361CBB5EB1}" type="slidenum">
              <a:rPr lang="en-US" smtClean="0"/>
              <a:t>5</a:t>
            </a:fld>
            <a:endParaRPr lang="en-US"/>
          </a:p>
        </p:txBody>
      </p:sp>
    </p:spTree>
    <p:extLst>
      <p:ext uri="{BB962C8B-B14F-4D97-AF65-F5344CB8AC3E}">
        <p14:creationId xmlns:p14="http://schemas.microsoft.com/office/powerpoint/2010/main" val="40414402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Adding another coupled function again increases the complexity, and again the complexity is increasing at a higher rate than the rate at which new functions are being added.</a:t>
            </a:r>
          </a:p>
          <a:p>
            <a:endParaRPr lang="en-US" dirty="0"/>
          </a:p>
        </p:txBody>
      </p:sp>
      <p:sp>
        <p:nvSpPr>
          <p:cNvPr id="4" name="Slide Number Placeholder 3"/>
          <p:cNvSpPr>
            <a:spLocks noGrp="1"/>
          </p:cNvSpPr>
          <p:nvPr>
            <p:ph type="sldNum" sz="quarter" idx="5"/>
          </p:nvPr>
        </p:nvSpPr>
        <p:spPr/>
        <p:txBody>
          <a:bodyPr/>
          <a:lstStyle/>
          <a:p>
            <a:fld id="{BB024A29-08AC-418C-8F4A-59361CBB5EB1}" type="slidenum">
              <a:rPr lang="en-US" smtClean="0"/>
              <a:t>6</a:t>
            </a:fld>
            <a:endParaRPr lang="en-US"/>
          </a:p>
        </p:txBody>
      </p:sp>
    </p:spTree>
    <p:extLst>
      <p:ext uri="{BB962C8B-B14F-4D97-AF65-F5344CB8AC3E}">
        <p14:creationId xmlns:p14="http://schemas.microsoft.com/office/powerpoint/2010/main" val="26490330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Global variables are used when functions must share data and, for one reason or another, it is infeasible to pass that shared data through the parameter list. One of the advantages of the object-oriented programming model is that it provides an intermediate level of scope. Class scope lies between global scope and local scope. Class scope allows some functions to share variables, while preventing most of the functions in a program from accessing those same variables. Again, more detail in chapter 9.</a:t>
            </a:r>
          </a:p>
          <a:p>
            <a:endParaRPr lang="en-US" dirty="0"/>
          </a:p>
        </p:txBody>
      </p:sp>
      <p:sp>
        <p:nvSpPr>
          <p:cNvPr id="4" name="Slide Number Placeholder 3"/>
          <p:cNvSpPr>
            <a:spLocks noGrp="1"/>
          </p:cNvSpPr>
          <p:nvPr>
            <p:ph type="sldNum" sz="quarter" idx="5"/>
          </p:nvPr>
        </p:nvSpPr>
        <p:spPr/>
        <p:txBody>
          <a:bodyPr/>
          <a:lstStyle/>
          <a:p>
            <a:fld id="{BB024A29-08AC-418C-8F4A-59361CBB5EB1}" type="slidenum">
              <a:rPr lang="en-US" smtClean="0"/>
              <a:t>7</a:t>
            </a:fld>
            <a:endParaRPr lang="en-US"/>
          </a:p>
        </p:txBody>
      </p:sp>
    </p:spTree>
    <p:extLst>
      <p:ext uri="{BB962C8B-B14F-4D97-AF65-F5344CB8AC3E}">
        <p14:creationId xmlns:p14="http://schemas.microsoft.com/office/powerpoint/2010/main" val="14811302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Local variables are defined inside of a function and these include the function’s parameters, which are variables that are passed into a function. Recall that a variable definition requires memory to hold the data stored in the variable. In the case of local variables, this memory is allocated on the stack when the function is called and the memory is deallocated when the function ends. Formally, we say that the memory is allocated when the variable comes into scope and is deallocated when the variable goes out of scope.</a:t>
            </a:r>
          </a:p>
          <a:p>
            <a:endParaRPr lang="en-US" dirty="0"/>
          </a:p>
        </p:txBody>
      </p:sp>
      <p:sp>
        <p:nvSpPr>
          <p:cNvPr id="4" name="Slide Number Placeholder 3"/>
          <p:cNvSpPr>
            <a:spLocks noGrp="1"/>
          </p:cNvSpPr>
          <p:nvPr>
            <p:ph type="sldNum" sz="quarter" idx="5"/>
          </p:nvPr>
        </p:nvSpPr>
        <p:spPr/>
        <p:txBody>
          <a:bodyPr/>
          <a:lstStyle/>
          <a:p>
            <a:fld id="{BB024A29-08AC-418C-8F4A-59361CBB5EB1}" type="slidenum">
              <a:rPr lang="en-US" smtClean="0"/>
              <a:t>8</a:t>
            </a:fld>
            <a:endParaRPr lang="en-US"/>
          </a:p>
        </p:txBody>
      </p:sp>
    </p:spTree>
    <p:extLst>
      <p:ext uri="{BB962C8B-B14F-4D97-AF65-F5344CB8AC3E}">
        <p14:creationId xmlns:p14="http://schemas.microsoft.com/office/powerpoint/2010/main" val="2240132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 block is formed whenever we write an opening and a closing brace. Although it is legal to create arbitrary blocks anywhere we want in a function, we typically only create a block when we need to form a control statement.</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the example, the braces at the top and bottom of the while loop form a block, complete with a new scope. The variables sum and count are still needed when the loop is finished and so must be defined outside of the block. The variable data is only used inside of the loop and so may be defined there, giving it a narrower scope.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the compiler encounters the variables sum and count, it does not find their definitions in the current scope, that is, the scope of the while loop. But It’s still possible to access those variables inside the loop: Failing to find a definition for either variable in the while-loop scope, the compiler searches the next higher or containing scope, namely the scope of the average function. Here it finds and uses the definitions of sum and counter.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scope of a for-loop control variable is a special case. The for-loop defines a new scope for the loop control variable even in the absence of a block or set of braces.</a:t>
            </a:r>
          </a:p>
          <a:p>
            <a:endParaRPr lang="en-US" dirty="0"/>
          </a:p>
        </p:txBody>
      </p:sp>
      <p:sp>
        <p:nvSpPr>
          <p:cNvPr id="4" name="Slide Number Placeholder 3"/>
          <p:cNvSpPr>
            <a:spLocks noGrp="1"/>
          </p:cNvSpPr>
          <p:nvPr>
            <p:ph type="sldNum" sz="quarter" idx="5"/>
          </p:nvPr>
        </p:nvSpPr>
        <p:spPr/>
        <p:txBody>
          <a:bodyPr/>
          <a:lstStyle/>
          <a:p>
            <a:fld id="{BB024A29-08AC-418C-8F4A-59361CBB5EB1}" type="slidenum">
              <a:rPr lang="en-US" smtClean="0"/>
              <a:t>9</a:t>
            </a:fld>
            <a:endParaRPr lang="en-US"/>
          </a:p>
        </p:txBody>
      </p:sp>
    </p:spTree>
    <p:extLst>
      <p:ext uri="{BB962C8B-B14F-4D97-AF65-F5344CB8AC3E}">
        <p14:creationId xmlns:p14="http://schemas.microsoft.com/office/powerpoint/2010/main" val="23811418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6/29/2026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6/29/2026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6/29/2026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6/29/2026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6/29/2026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6/29/2026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6/29/2026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6/29/2026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6/29/2026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6/29/2026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6/29/2026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6/29/2026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1.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Functions and Variable Scope</a:t>
            </a:r>
          </a:p>
        </p:txBody>
      </p:sp>
      <p:sp>
        <p:nvSpPr>
          <p:cNvPr id="3" name="Subtitle 2"/>
          <p:cNvSpPr>
            <a:spLocks noGrp="1"/>
          </p:cNvSpPr>
          <p:nvPr>
            <p:ph type="subTitle" idx="1"/>
          </p:nvPr>
        </p:nvSpPr>
        <p:spPr/>
        <p:txBody>
          <a:bodyPr/>
          <a:lstStyle/>
          <a:p>
            <a:r>
              <a:rPr lang="en-US" dirty="0"/>
              <a:t>Each function defines a new, unique scope</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Scope Resolution</a:t>
            </a:r>
          </a:p>
        </p:txBody>
      </p:sp>
      <p:sp>
        <p:nvSpPr>
          <p:cNvPr id="3" name="Content Placeholder 2"/>
          <p:cNvSpPr>
            <a:spLocks noGrp="1"/>
          </p:cNvSpPr>
          <p:nvPr>
            <p:ph sz="half" idx="1"/>
          </p:nvPr>
        </p:nvSpPr>
        <p:spPr/>
        <p:txBody>
          <a:bodyPr>
            <a:normAutofit/>
          </a:bodyPr>
          <a:lstStyle/>
          <a:p>
            <a:r>
              <a:rPr lang="en-US" dirty="0"/>
              <a:t>The compiler searches for variables from the tightest to the widest scope</a:t>
            </a:r>
          </a:p>
        </p:txBody>
      </p:sp>
      <p:sp>
        <p:nvSpPr>
          <p:cNvPr id="4" name="Content Placeholder 3"/>
          <p:cNvSpPr>
            <a:spLocks noGrp="1"/>
          </p:cNvSpPr>
          <p:nvPr>
            <p:ph sz="half" idx="2"/>
          </p:nvPr>
        </p:nvSpPr>
        <p:spPr>
          <a:xfrm>
            <a:off x="6338315" y="2638043"/>
            <a:ext cx="4270247" cy="3480124"/>
          </a:xfrm>
        </p:spPr>
        <p:txBody>
          <a:bodyPr>
            <a:normAutofit/>
          </a:bodyPr>
          <a:lstStyle/>
          <a:p>
            <a:pPr marL="0" indent="0">
              <a:buNone/>
            </a:pPr>
            <a:r>
              <a:rPr lang="en-US" dirty="0"/>
              <a:t>int	nlines = 10;</a:t>
            </a:r>
          </a:p>
          <a:p>
            <a:pPr marL="0" indent="0">
              <a:buNone/>
            </a:pPr>
            <a:r>
              <a:rPr lang="en-US" dirty="0"/>
              <a:t>int	counter = 100;	// global </a:t>
            </a:r>
          </a:p>
          <a:p>
            <a:pPr marL="0" indent="0">
              <a:buNone/>
            </a:pPr>
            <a:endParaRPr lang="en-US" dirty="0"/>
          </a:p>
          <a:p>
            <a:pPr marL="0" indent="0">
              <a:buNone/>
            </a:pPr>
            <a:r>
              <a:rPr lang="en-US" dirty="0"/>
              <a:t>void  function( )</a:t>
            </a:r>
          </a:p>
          <a:p>
            <a:pPr marL="0" indent="0">
              <a:buNone/>
            </a:pPr>
            <a:r>
              <a:rPr lang="en-US" dirty="0"/>
              <a:t>{</a:t>
            </a:r>
          </a:p>
          <a:p>
            <a:pPr marL="0" indent="0">
              <a:buNone/>
            </a:pPr>
            <a:r>
              <a:rPr lang="en-US" dirty="0"/>
              <a:t>	int counter = 200;	// local</a:t>
            </a:r>
          </a:p>
          <a:p>
            <a:pPr marL="0" indent="0">
              <a:buNone/>
            </a:pPr>
            <a:r>
              <a:rPr lang="en-US" dirty="0"/>
              <a:t>	cout &lt;&lt; "nlines " &lt;&lt; nlines &lt;&lt; 		"counter " &lt;&lt; counter;</a:t>
            </a:r>
          </a:p>
          <a:p>
            <a:pPr marL="0" indent="0">
              <a:buNone/>
            </a:pPr>
            <a:r>
              <a:rPr lang="en-US" dirty="0"/>
              <a:t>}</a:t>
            </a:r>
          </a:p>
        </p:txBody>
      </p:sp>
      <p:grpSp>
        <p:nvGrpSpPr>
          <p:cNvPr id="10" name="Group 9"/>
          <p:cNvGrpSpPr/>
          <p:nvPr/>
        </p:nvGrpSpPr>
        <p:grpSpPr>
          <a:xfrm>
            <a:off x="2808015" y="3911226"/>
            <a:ext cx="1819563" cy="1828800"/>
            <a:chOff x="2429163" y="3426691"/>
            <a:chExt cx="1819563" cy="1828800"/>
          </a:xfrm>
        </p:grpSpPr>
        <p:sp>
          <p:nvSpPr>
            <p:cNvPr id="7" name="Oval 6"/>
            <p:cNvSpPr/>
            <p:nvPr/>
          </p:nvSpPr>
          <p:spPr>
            <a:xfrm>
              <a:off x="2429163" y="3426691"/>
              <a:ext cx="1819563" cy="1828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nvSpPr>
          <p:spPr>
            <a:xfrm>
              <a:off x="2687779" y="3666834"/>
              <a:ext cx="1339273" cy="1339273"/>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p>
          </p:txBody>
        </p:sp>
        <p:sp>
          <p:nvSpPr>
            <p:cNvPr id="9" name="Oval 8"/>
            <p:cNvSpPr/>
            <p:nvPr/>
          </p:nvSpPr>
          <p:spPr>
            <a:xfrm>
              <a:off x="2909452" y="3897748"/>
              <a:ext cx="923637" cy="895927"/>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087838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static Variables</a:t>
            </a:r>
          </a:p>
        </p:txBody>
      </p:sp>
      <p:sp>
        <p:nvSpPr>
          <p:cNvPr id="4" name="Content Placeholder 3"/>
          <p:cNvSpPr>
            <a:spLocks noGrp="1"/>
          </p:cNvSpPr>
          <p:nvPr>
            <p:ph sz="half" idx="1"/>
          </p:nvPr>
        </p:nvSpPr>
        <p:spPr/>
        <p:txBody>
          <a:bodyPr>
            <a:normAutofit/>
          </a:bodyPr>
          <a:lstStyle/>
          <a:p>
            <a:pPr marL="0" indent="0">
              <a:buNone/>
            </a:pPr>
            <a:r>
              <a:rPr lang="en-US" dirty="0">
                <a:latin typeface="Courier New" panose="02070309020205020404" pitchFamily="49" charset="0"/>
                <a:cs typeface="Courier New" panose="02070309020205020404" pitchFamily="49" charset="0"/>
              </a:rPr>
              <a:t>double average()</a:t>
            </a:r>
          </a:p>
          <a:p>
            <a:pPr marL="0" indent="0">
              <a:buNone/>
            </a:pP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	double	 sum = 0;</a:t>
            </a:r>
          </a:p>
          <a:p>
            <a:pPr marL="0" indent="0">
              <a:buNone/>
            </a:pPr>
            <a:r>
              <a:rPr lang="en-US" dirty="0">
                <a:latin typeface="Courier New" panose="02070309020205020404" pitchFamily="49" charset="0"/>
                <a:cs typeface="Courier New" panose="02070309020205020404" pitchFamily="49" charset="0"/>
              </a:rPr>
              <a:t>	int	 count = 0;</a:t>
            </a:r>
          </a:p>
          <a:p>
            <a:pPr marL="0" indent="0">
              <a:buNone/>
            </a:pPr>
            <a:r>
              <a:rPr lang="en-US" dirty="0">
                <a:latin typeface="Courier New" panose="02070309020205020404" pitchFamily="49" charset="0"/>
                <a:cs typeface="Courier New" panose="02070309020205020404" pitchFamily="49" charset="0"/>
              </a:rPr>
              <a:t>		. . . </a:t>
            </a:r>
          </a:p>
          <a:p>
            <a:pPr marL="0" indent="0">
              <a:buNone/>
            </a:pPr>
            <a:r>
              <a:rPr lang="en-US" dirty="0">
                <a:latin typeface="Courier New" panose="02070309020205020404" pitchFamily="49" charset="0"/>
                <a:cs typeface="Courier New" panose="02070309020205020404" pitchFamily="49" charset="0"/>
              </a:rPr>
              <a:t>	return sum / count;</a:t>
            </a:r>
          </a:p>
          <a:p>
            <a:pPr marL="0" indent="0">
              <a:buNone/>
            </a:pPr>
            <a:r>
              <a:rPr lang="en-US" dirty="0">
                <a:latin typeface="Courier New" panose="02070309020205020404" pitchFamily="49" charset="0"/>
                <a:cs typeface="Courier New" panose="02070309020205020404" pitchFamily="49" charset="0"/>
              </a:rPr>
              <a:t>}</a:t>
            </a:r>
          </a:p>
        </p:txBody>
      </p:sp>
      <p:sp>
        <p:nvSpPr>
          <p:cNvPr id="5" name="Content Placeholder 4"/>
          <p:cNvSpPr>
            <a:spLocks noGrp="1"/>
          </p:cNvSpPr>
          <p:nvPr>
            <p:ph sz="half" idx="2"/>
          </p:nvPr>
        </p:nvSpPr>
        <p:spPr>
          <a:xfrm>
            <a:off x="6118167" y="2638044"/>
            <a:ext cx="5336771" cy="3101982"/>
          </a:xfrm>
        </p:spPr>
        <p:txBody>
          <a:bodyPr>
            <a:normAutofit/>
          </a:bodyPr>
          <a:lstStyle/>
          <a:p>
            <a:pPr marL="0" indent="0">
              <a:buNone/>
            </a:pPr>
            <a:r>
              <a:rPr lang="en-US" dirty="0">
                <a:latin typeface="Courier New" panose="02070309020205020404" pitchFamily="49" charset="0"/>
                <a:cs typeface="Courier New" panose="02070309020205020404" pitchFamily="49" charset="0"/>
              </a:rPr>
              <a:t>double random()</a:t>
            </a:r>
          </a:p>
          <a:p>
            <a:pPr marL="0" indent="0">
              <a:buNone/>
            </a:pP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	static  double	x = 0;</a:t>
            </a:r>
          </a:p>
          <a:p>
            <a:pPr marL="0" indent="0">
              <a:buNone/>
            </a:pP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	x = x * (x + 1) % 2147483648L;</a:t>
            </a:r>
          </a:p>
          <a:p>
            <a:pPr marL="0" indent="0">
              <a:buNone/>
            </a:pPr>
            <a:r>
              <a:rPr lang="en-US" dirty="0">
                <a:latin typeface="Courier New" panose="02070309020205020404" pitchFamily="49" charset="0"/>
                <a:cs typeface="Courier New" panose="02070309020205020404" pitchFamily="49" charset="0"/>
              </a:rPr>
              <a:t>	return  x;</a:t>
            </a:r>
          </a:p>
          <a:p>
            <a:pPr marL="0" indent="0">
              <a:buNone/>
            </a:pPr>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193641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p:txBody>
          <a:bodyPr/>
          <a:lstStyle/>
          <a:p>
            <a:r>
              <a:rPr lang="en-US" cap="none" dirty="0"/>
              <a:t>file1.cpp</a:t>
            </a:r>
            <a:endParaRPr lang="en-US" dirty="0"/>
          </a:p>
        </p:txBody>
      </p:sp>
      <p:sp>
        <p:nvSpPr>
          <p:cNvPr id="5" name="Content Placeholder 4"/>
          <p:cNvSpPr>
            <a:spLocks noGrp="1"/>
          </p:cNvSpPr>
          <p:nvPr>
            <p:ph sz="half" idx="2"/>
          </p:nvPr>
        </p:nvSpPr>
        <p:spPr/>
        <p:txBody>
          <a:bodyPr/>
          <a:lstStyle/>
          <a:p>
            <a:pPr marL="0" indent="0">
              <a:buNone/>
            </a:pPr>
            <a:r>
              <a:rPr lang="en-US" dirty="0">
                <a:latin typeface="Courier New" panose="02070309020205020404" pitchFamily="49" charset="0"/>
                <a:cs typeface="Courier New" panose="02070309020205020404" pitchFamily="49" charset="0"/>
              </a:rPr>
              <a:t>int counter = 100;</a:t>
            </a:r>
          </a:p>
          <a:p>
            <a:pPr marL="0" indent="0">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void increment()</a:t>
            </a:r>
          </a:p>
          <a:p>
            <a:pPr marL="0" indent="0">
              <a:buNone/>
            </a:pP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	counter++;</a:t>
            </a:r>
          </a:p>
          <a:p>
            <a:pPr marL="0" indent="0">
              <a:buNone/>
            </a:pPr>
            <a:r>
              <a:rPr lang="en-US" dirty="0">
                <a:latin typeface="Courier New" panose="02070309020205020404" pitchFamily="49" charset="0"/>
                <a:cs typeface="Courier New" panose="02070309020205020404" pitchFamily="49" charset="0"/>
              </a:rPr>
              <a:t>}</a:t>
            </a:r>
          </a:p>
        </p:txBody>
      </p:sp>
      <p:sp>
        <p:nvSpPr>
          <p:cNvPr id="6" name="Content Placeholder 5"/>
          <p:cNvSpPr>
            <a:spLocks noGrp="1"/>
          </p:cNvSpPr>
          <p:nvPr>
            <p:ph sz="quarter" idx="4"/>
          </p:nvPr>
        </p:nvSpPr>
        <p:spPr/>
        <p:txBody>
          <a:bodyPr/>
          <a:lstStyle/>
          <a:p>
            <a:pPr marL="0" indent="0">
              <a:buNone/>
            </a:pPr>
            <a:r>
              <a:rPr lang="en-US" dirty="0">
                <a:latin typeface="Courier New" panose="02070309020205020404" pitchFamily="49" charset="0"/>
                <a:cs typeface="Courier New" panose="02070309020205020404" pitchFamily="49" charset="0"/>
              </a:rPr>
              <a:t>extern int counter;</a:t>
            </a:r>
          </a:p>
          <a:p>
            <a:pPr marL="0" indent="0">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int report()</a:t>
            </a:r>
          </a:p>
          <a:p>
            <a:pPr marL="0" indent="0">
              <a:buNone/>
            </a:pP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	return counter;</a:t>
            </a:r>
          </a:p>
          <a:p>
            <a:pPr marL="0" indent="0">
              <a:buNone/>
            </a:pPr>
            <a:r>
              <a:rPr lang="en-US" dirty="0">
                <a:latin typeface="Courier New" panose="02070309020205020404" pitchFamily="49" charset="0"/>
                <a:cs typeface="Courier New" panose="02070309020205020404" pitchFamily="49" charset="0"/>
              </a:rPr>
              <a:t>}</a:t>
            </a:r>
          </a:p>
        </p:txBody>
      </p:sp>
      <p:sp>
        <p:nvSpPr>
          <p:cNvPr id="7" name="Text Placeholder 6"/>
          <p:cNvSpPr>
            <a:spLocks noGrp="1"/>
          </p:cNvSpPr>
          <p:nvPr>
            <p:ph type="body" sz="quarter" idx="13"/>
          </p:nvPr>
        </p:nvSpPr>
        <p:spPr/>
        <p:txBody>
          <a:bodyPr/>
          <a:lstStyle/>
          <a:p>
            <a:r>
              <a:rPr lang="en-US" cap="none" dirty="0"/>
              <a:t>file2.cpp</a:t>
            </a:r>
            <a:endParaRPr lang="en-US" dirty="0"/>
          </a:p>
        </p:txBody>
      </p:sp>
      <p:sp>
        <p:nvSpPr>
          <p:cNvPr id="2" name="Title 1"/>
          <p:cNvSpPr>
            <a:spLocks noGrp="1"/>
          </p:cNvSpPr>
          <p:nvPr>
            <p:ph type="title"/>
          </p:nvPr>
        </p:nvSpPr>
        <p:spPr/>
        <p:txBody>
          <a:bodyPr/>
          <a:lstStyle/>
          <a:p>
            <a:r>
              <a:rPr lang="en-US" dirty="0"/>
              <a:t>extern Variables</a:t>
            </a:r>
          </a:p>
        </p:txBody>
      </p:sp>
    </p:spTree>
    <p:extLst>
      <p:ext uri="{BB962C8B-B14F-4D97-AF65-F5344CB8AC3E}">
        <p14:creationId xmlns:p14="http://schemas.microsoft.com/office/powerpoint/2010/main" val="1441505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Scope</a:t>
            </a:r>
          </a:p>
        </p:txBody>
      </p:sp>
      <p:sp>
        <p:nvSpPr>
          <p:cNvPr id="3" name="Content Placeholder 2"/>
          <p:cNvSpPr>
            <a:spLocks noGrp="1"/>
          </p:cNvSpPr>
          <p:nvPr>
            <p:ph idx="1"/>
          </p:nvPr>
        </p:nvSpPr>
        <p:spPr/>
        <p:txBody>
          <a:bodyPr/>
          <a:lstStyle/>
          <a:p>
            <a:r>
              <a:rPr lang="en-US" dirty="0"/>
              <a:t>Scope is the location in a program where an identifier is visible or accessible</a:t>
            </a:r>
          </a:p>
          <a:p>
            <a:r>
              <a:rPr lang="en-US" dirty="0"/>
              <a:t>Named scopes</a:t>
            </a:r>
          </a:p>
          <a:p>
            <a:pPr lvl="1"/>
            <a:r>
              <a:rPr lang="en-US" dirty="0"/>
              <a:t>Global</a:t>
            </a:r>
          </a:p>
          <a:p>
            <a:pPr lvl="1"/>
            <a:r>
              <a:rPr lang="en-US" dirty="0"/>
              <a:t>Class</a:t>
            </a:r>
          </a:p>
          <a:p>
            <a:pPr lvl="1"/>
            <a:r>
              <a:rPr lang="en-US" dirty="0"/>
              <a:t>Local</a:t>
            </a:r>
          </a:p>
          <a:p>
            <a:pPr lvl="1"/>
            <a:r>
              <a:rPr lang="en-US" dirty="0"/>
              <a:t>Block / control statement</a:t>
            </a:r>
          </a:p>
          <a:p>
            <a:r>
              <a:rPr lang="en-US" dirty="0"/>
              <a:t>Scope resolution takes place from the tightest to the widest</a:t>
            </a:r>
          </a:p>
        </p:txBody>
      </p:sp>
    </p:spTree>
    <p:extLst>
      <p:ext uri="{BB962C8B-B14F-4D97-AF65-F5344CB8AC3E}">
        <p14:creationId xmlns:p14="http://schemas.microsoft.com/office/powerpoint/2010/main" val="410164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Global Variables AND</a:t>
            </a:r>
            <a:br>
              <a:rPr lang="en-US" dirty="0"/>
            </a:br>
            <a:r>
              <a:rPr lang="en-US" dirty="0"/>
              <a:t>Function coupling</a:t>
            </a:r>
          </a:p>
        </p:txBody>
      </p:sp>
      <p:sp>
        <p:nvSpPr>
          <p:cNvPr id="3" name="Content Placeholder 2"/>
          <p:cNvSpPr>
            <a:spLocks noGrp="1"/>
          </p:cNvSpPr>
          <p:nvPr>
            <p:ph idx="1"/>
          </p:nvPr>
        </p:nvSpPr>
        <p:spPr/>
        <p:txBody>
          <a:bodyPr/>
          <a:lstStyle/>
          <a:p>
            <a:r>
              <a:rPr lang="en-US" dirty="0"/>
              <a:t>Functions that only operate on parameter values can be tested independently</a:t>
            </a:r>
          </a:p>
          <a:p>
            <a:r>
              <a:rPr lang="en-US" dirty="0"/>
              <a:t>Functions that share data through global variables are coupled and must be tested together</a:t>
            </a:r>
          </a:p>
          <a:p>
            <a:r>
              <a:rPr lang="en-US" dirty="0"/>
              <a:t>The level of complexity increases rapidly as each new coupled function is added</a:t>
            </a:r>
          </a:p>
          <a:p>
            <a:r>
              <a:rPr lang="en-US" dirty="0"/>
              <a:t>The complexity of coupled functions limit the size of programs</a:t>
            </a:r>
          </a:p>
        </p:txBody>
      </p:sp>
    </p:spTree>
    <p:extLst>
      <p:ext uri="{BB962C8B-B14F-4D97-AF65-F5344CB8AC3E}">
        <p14:creationId xmlns:p14="http://schemas.microsoft.com/office/powerpoint/2010/main" val="2837560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Visualizing The Complexity</a:t>
            </a:r>
            <a:br>
              <a:rPr lang="en-US" dirty="0"/>
            </a:br>
            <a:r>
              <a:rPr lang="en-US" dirty="0"/>
              <a:t>of Coupled Functions</a:t>
            </a:r>
          </a:p>
        </p:txBody>
      </p:sp>
      <p:graphicFrame>
        <p:nvGraphicFramePr>
          <p:cNvPr id="3" name="Object 2"/>
          <p:cNvGraphicFramePr>
            <a:graphicFrameLocks noChangeAspect="1"/>
          </p:cNvGraphicFramePr>
          <p:nvPr>
            <p:extLst>
              <p:ext uri="{D42A27DB-BD31-4B8C-83A1-F6EECF244321}">
                <p14:modId xmlns:p14="http://schemas.microsoft.com/office/powerpoint/2010/main" val="2202673548"/>
              </p:ext>
            </p:extLst>
          </p:nvPr>
        </p:nvGraphicFramePr>
        <p:xfrm>
          <a:off x="4815840" y="2743200"/>
          <a:ext cx="2560320" cy="2514609"/>
        </p:xfrm>
        <a:graphic>
          <a:graphicData uri="http://schemas.openxmlformats.org/presentationml/2006/ole">
            <mc:AlternateContent xmlns:mc="http://schemas.openxmlformats.org/markup-compatibility/2006">
              <mc:Choice xmlns:v="urn:schemas-microsoft-com:vml" Requires="v">
                <p:oleObj name="Drawing" r:id="rId3" imgW="1409760" imgH="1390680" progId="Presentations.Drawing.17">
                  <p:embed/>
                </p:oleObj>
              </mc:Choice>
              <mc:Fallback>
                <p:oleObj name="Drawing" r:id="rId3" imgW="1409760" imgH="1390680" progId="Presentations.Drawing.17">
                  <p:embed/>
                  <p:pic>
                    <p:nvPicPr>
                      <p:cNvPr id="0" name=""/>
                      <p:cNvPicPr/>
                      <p:nvPr/>
                    </p:nvPicPr>
                    <p:blipFill>
                      <a:blip r:embed="rId4"/>
                      <a:stretch>
                        <a:fillRect/>
                      </a:stretch>
                    </p:blipFill>
                    <p:spPr>
                      <a:xfrm>
                        <a:off x="4815840" y="2743200"/>
                        <a:ext cx="2560320" cy="2514609"/>
                      </a:xfrm>
                      <a:prstGeom prst="rect">
                        <a:avLst/>
                      </a:prstGeom>
                    </p:spPr>
                  </p:pic>
                </p:oleObj>
              </mc:Fallback>
            </mc:AlternateContent>
          </a:graphicData>
        </a:graphic>
      </p:graphicFrame>
    </p:spTree>
    <p:extLst>
      <p:ext uri="{BB962C8B-B14F-4D97-AF65-F5344CB8AC3E}">
        <p14:creationId xmlns:p14="http://schemas.microsoft.com/office/powerpoint/2010/main" val="3557569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Visualizing The Complexity</a:t>
            </a:r>
            <a:br>
              <a:rPr lang="en-US" dirty="0"/>
            </a:br>
            <a:r>
              <a:rPr lang="en-US" dirty="0"/>
              <a:t>of Coupled Functions</a:t>
            </a:r>
          </a:p>
        </p:txBody>
      </p:sp>
      <p:graphicFrame>
        <p:nvGraphicFramePr>
          <p:cNvPr id="3" name="Object 2"/>
          <p:cNvGraphicFramePr>
            <a:graphicFrameLocks noChangeAspect="1"/>
          </p:cNvGraphicFramePr>
          <p:nvPr/>
        </p:nvGraphicFramePr>
        <p:xfrm>
          <a:off x="4815840" y="2743200"/>
          <a:ext cx="2560320" cy="2514609"/>
        </p:xfrm>
        <a:graphic>
          <a:graphicData uri="http://schemas.openxmlformats.org/presentationml/2006/ole">
            <mc:AlternateContent xmlns:mc="http://schemas.openxmlformats.org/markup-compatibility/2006">
              <mc:Choice xmlns:v="urn:schemas-microsoft-com:vml" Requires="v">
                <p:oleObj name="Drawing" r:id="rId3" imgW="1409760" imgH="1390680" progId="Presentations.Drawing.17">
                  <p:embed/>
                </p:oleObj>
              </mc:Choice>
              <mc:Fallback>
                <p:oleObj name="Drawing" r:id="rId3" imgW="1409760" imgH="1390680" progId="Presentations.Drawing.17">
                  <p:embed/>
                  <p:pic>
                    <p:nvPicPr>
                      <p:cNvPr id="3" name="Object 2"/>
                      <p:cNvPicPr/>
                      <p:nvPr/>
                    </p:nvPicPr>
                    <p:blipFill>
                      <a:blip r:embed="rId4"/>
                      <a:stretch>
                        <a:fillRect/>
                      </a:stretch>
                    </p:blipFill>
                    <p:spPr>
                      <a:xfrm>
                        <a:off x="4815840" y="2743200"/>
                        <a:ext cx="2560320" cy="2514609"/>
                      </a:xfrm>
                      <a:prstGeom prst="rect">
                        <a:avLst/>
                      </a:prstGeom>
                    </p:spPr>
                  </p:pic>
                </p:oleObj>
              </mc:Fallback>
            </mc:AlternateContent>
          </a:graphicData>
        </a:graphic>
      </p:graphicFrame>
    </p:spTree>
    <p:extLst>
      <p:ext uri="{BB962C8B-B14F-4D97-AF65-F5344CB8AC3E}">
        <p14:creationId xmlns:p14="http://schemas.microsoft.com/office/powerpoint/2010/main" val="3633583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Visualizing The Complexity</a:t>
            </a:r>
            <a:br>
              <a:rPr lang="en-US" dirty="0"/>
            </a:br>
            <a:r>
              <a:rPr lang="en-US" dirty="0"/>
              <a:t>of Coupled Functions</a:t>
            </a:r>
          </a:p>
        </p:txBody>
      </p:sp>
      <p:graphicFrame>
        <p:nvGraphicFramePr>
          <p:cNvPr id="3" name="Object 2"/>
          <p:cNvGraphicFramePr>
            <a:graphicFrameLocks noChangeAspect="1"/>
          </p:cNvGraphicFramePr>
          <p:nvPr/>
        </p:nvGraphicFramePr>
        <p:xfrm>
          <a:off x="4815840" y="2743200"/>
          <a:ext cx="2560320" cy="2514609"/>
        </p:xfrm>
        <a:graphic>
          <a:graphicData uri="http://schemas.openxmlformats.org/presentationml/2006/ole">
            <mc:AlternateContent xmlns:mc="http://schemas.openxmlformats.org/markup-compatibility/2006">
              <mc:Choice xmlns:v="urn:schemas-microsoft-com:vml" Requires="v">
                <p:oleObj name="Drawing" r:id="rId3" imgW="1409760" imgH="1390680" progId="Presentations.Drawing.17">
                  <p:embed/>
                </p:oleObj>
              </mc:Choice>
              <mc:Fallback>
                <p:oleObj name="Drawing" r:id="rId3" imgW="1409760" imgH="1390680" progId="Presentations.Drawing.17">
                  <p:embed/>
                  <p:pic>
                    <p:nvPicPr>
                      <p:cNvPr id="3" name="Object 2"/>
                      <p:cNvPicPr/>
                      <p:nvPr/>
                    </p:nvPicPr>
                    <p:blipFill>
                      <a:blip r:embed="rId4"/>
                      <a:stretch>
                        <a:fillRect/>
                      </a:stretch>
                    </p:blipFill>
                    <p:spPr>
                      <a:xfrm>
                        <a:off x="4815840" y="2743200"/>
                        <a:ext cx="2560320" cy="2514609"/>
                      </a:xfrm>
                      <a:prstGeom prst="rect">
                        <a:avLst/>
                      </a:prstGeom>
                    </p:spPr>
                  </p:pic>
                </p:oleObj>
              </mc:Fallback>
            </mc:AlternateContent>
          </a:graphicData>
        </a:graphic>
      </p:graphicFrame>
    </p:spTree>
    <p:extLst>
      <p:ext uri="{BB962C8B-B14F-4D97-AF65-F5344CB8AC3E}">
        <p14:creationId xmlns:p14="http://schemas.microsoft.com/office/powerpoint/2010/main" val="2968811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 Scope</a:t>
            </a:r>
          </a:p>
        </p:txBody>
      </p:sp>
      <p:sp>
        <p:nvSpPr>
          <p:cNvPr id="3" name="Content Placeholder 2"/>
          <p:cNvSpPr>
            <a:spLocks noGrp="1"/>
          </p:cNvSpPr>
          <p:nvPr>
            <p:ph idx="1"/>
          </p:nvPr>
        </p:nvSpPr>
        <p:spPr/>
        <p:txBody>
          <a:bodyPr/>
          <a:lstStyle/>
          <a:p>
            <a:r>
              <a:rPr lang="en-US" dirty="0"/>
              <a:t>One of the many advantages of the object-oriented programming model is that it provides an intermediate scope (between global and local)</a:t>
            </a:r>
          </a:p>
          <a:p>
            <a:pPr lvl="1"/>
            <a:r>
              <a:rPr lang="en-US" dirty="0"/>
              <a:t>Some functions can see or access class scope variables or data</a:t>
            </a:r>
          </a:p>
          <a:p>
            <a:pPr lvl="1"/>
            <a:r>
              <a:rPr lang="en-US" dirty="0"/>
              <a:t>Class scope variables are hidden from most of the program</a:t>
            </a:r>
          </a:p>
          <a:p>
            <a:pPr lvl="1"/>
            <a:r>
              <a:rPr lang="en-US" dirty="0"/>
              <a:t>Covered in greater detail later</a:t>
            </a:r>
          </a:p>
        </p:txBody>
      </p:sp>
    </p:spTree>
    <p:extLst>
      <p:ext uri="{BB962C8B-B14F-4D97-AF65-F5344CB8AC3E}">
        <p14:creationId xmlns:p14="http://schemas.microsoft.com/office/powerpoint/2010/main" val="2397595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Local Variables</a:t>
            </a:r>
          </a:p>
        </p:txBody>
      </p:sp>
      <p:sp>
        <p:nvSpPr>
          <p:cNvPr id="3" name="Content Placeholder 2"/>
          <p:cNvSpPr>
            <a:spLocks noGrp="1"/>
          </p:cNvSpPr>
          <p:nvPr>
            <p:ph idx="1"/>
          </p:nvPr>
        </p:nvSpPr>
        <p:spPr/>
        <p:txBody>
          <a:bodyPr/>
          <a:lstStyle/>
          <a:p>
            <a:r>
              <a:rPr lang="en-US" dirty="0"/>
              <a:t>Variables defined inside of a function; includes function parameters</a:t>
            </a:r>
          </a:p>
        </p:txBody>
      </p:sp>
      <p:sp>
        <p:nvSpPr>
          <p:cNvPr id="4" name="TextBox 3"/>
          <p:cNvSpPr txBox="1"/>
          <p:nvPr/>
        </p:nvSpPr>
        <p:spPr>
          <a:xfrm>
            <a:off x="2111433" y="3424844"/>
            <a:ext cx="3075709" cy="2031325"/>
          </a:xfrm>
          <a:prstGeom prst="rect">
            <a:avLst/>
          </a:prstGeom>
          <a:noFill/>
        </p:spPr>
        <p:txBody>
          <a:bodyPr wrap="square" rtlCol="0">
            <a:spAutoFit/>
          </a:bodyPr>
          <a:lstStyle/>
          <a:p>
            <a:r>
              <a:rPr lang="fr-FR" dirty="0">
                <a:latin typeface="Courier New" panose="02070309020205020404" pitchFamily="49" charset="0"/>
                <a:cs typeface="Courier New" panose="02070309020205020404" pitchFamily="49" charset="0"/>
              </a:rPr>
              <a:t>double average(...)</a:t>
            </a:r>
          </a:p>
          <a:p>
            <a:r>
              <a:rPr lang="fr-FR" dirty="0">
                <a:latin typeface="Courier New" panose="02070309020205020404" pitchFamily="49" charset="0"/>
                <a:cs typeface="Courier New" panose="02070309020205020404" pitchFamily="49" charset="0"/>
              </a:rPr>
              <a:t>{</a:t>
            </a:r>
          </a:p>
          <a:p>
            <a:r>
              <a:rPr lang="fr-FR" dirty="0">
                <a:latin typeface="Courier New" panose="02070309020205020404" pitchFamily="49" charset="0"/>
                <a:cs typeface="Courier New" panose="02070309020205020404" pitchFamily="49" charset="0"/>
              </a:rPr>
              <a:t>	double sum = 0;</a:t>
            </a:r>
          </a:p>
          <a:p>
            <a:r>
              <a:rPr lang="fr-FR" dirty="0">
                <a:latin typeface="Courier New" panose="02070309020205020404" pitchFamily="49" charset="0"/>
                <a:cs typeface="Courier New" panose="02070309020205020404" pitchFamily="49" charset="0"/>
              </a:rPr>
              <a:t>		.</a:t>
            </a:r>
          </a:p>
          <a:p>
            <a:r>
              <a:rPr lang="fr-FR" dirty="0">
                <a:latin typeface="Courier New" panose="02070309020205020404" pitchFamily="49" charset="0"/>
                <a:cs typeface="Courier New" panose="02070309020205020404" pitchFamily="49" charset="0"/>
              </a:rPr>
              <a:t>		.</a:t>
            </a:r>
          </a:p>
          <a:p>
            <a:r>
              <a:rPr lang="fr-FR" dirty="0">
                <a:latin typeface="Courier New" panose="02070309020205020404" pitchFamily="49" charset="0"/>
                <a:cs typeface="Courier New" panose="02070309020205020404" pitchFamily="49" charset="0"/>
              </a:rPr>
              <a:t>		.</a:t>
            </a:r>
          </a:p>
          <a:p>
            <a:r>
              <a:rPr lang="fr-FR" dirty="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p:txBody>
      </p:sp>
      <p:sp>
        <p:nvSpPr>
          <p:cNvPr id="5" name="TextBox 4"/>
          <p:cNvSpPr txBox="1"/>
          <p:nvPr/>
        </p:nvSpPr>
        <p:spPr>
          <a:xfrm>
            <a:off x="6101542" y="3424844"/>
            <a:ext cx="3979025" cy="2031325"/>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int to_seconds(int hrs,</a:t>
            </a:r>
          </a:p>
          <a:p>
            <a:r>
              <a:rPr lang="en-US" dirty="0">
                <a:latin typeface="Courier New" panose="02070309020205020404" pitchFamily="49" charset="0"/>
                <a:cs typeface="Courier New" panose="02070309020205020404" pitchFamily="49" charset="0"/>
              </a:rPr>
              <a:t>		int mins, int secs)</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int	h = hrs * 3600;</a:t>
            </a:r>
          </a:p>
          <a:p>
            <a:r>
              <a:rPr lang="en-US" dirty="0">
                <a:latin typeface="Courier New" panose="02070309020205020404" pitchFamily="49" charset="0"/>
                <a:cs typeface="Courier New" panose="02070309020205020404" pitchFamily="49" charset="0"/>
              </a:rPr>
              <a:t>	int	m = mins * 60;</a:t>
            </a:r>
          </a:p>
          <a:p>
            <a:r>
              <a:rPr lang="en-US" dirty="0">
                <a:latin typeface="Courier New" panose="02070309020205020404" pitchFamily="49" charset="0"/>
                <a:cs typeface="Courier New" panose="02070309020205020404" pitchFamily="49" charset="0"/>
              </a:rPr>
              <a:t>	return  h + m + secs;</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458691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Block Scope</a:t>
            </a:r>
          </a:p>
        </p:txBody>
      </p:sp>
      <p:sp>
        <p:nvSpPr>
          <p:cNvPr id="3" name="Content Placeholder 2"/>
          <p:cNvSpPr>
            <a:spLocks noGrp="1"/>
          </p:cNvSpPr>
          <p:nvPr>
            <p:ph idx="1"/>
          </p:nvPr>
        </p:nvSpPr>
        <p:spPr>
          <a:xfrm>
            <a:off x="6719454" y="621413"/>
            <a:ext cx="4815840" cy="5527823"/>
          </a:xfrm>
        </p:spPr>
        <p:txBody>
          <a:bodyPr>
            <a:normAutofit fontScale="92500" lnSpcReduction="20000"/>
          </a:bodyPr>
          <a:lstStyle/>
          <a:p>
            <a:pPr marL="0" indent="0">
              <a:buNone/>
            </a:pPr>
            <a:r>
              <a:rPr lang="en-US" dirty="0">
                <a:latin typeface="Courier New" panose="02070309020205020404" pitchFamily="49" charset="0"/>
                <a:cs typeface="Courier New" panose="02070309020205020404" pitchFamily="49" charset="0"/>
              </a:rPr>
              <a:t>double average()</a:t>
            </a:r>
          </a:p>
          <a:p>
            <a:pPr marL="0" indent="0">
              <a:buNone/>
            </a:pP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	double	 sum = 0;</a:t>
            </a:r>
          </a:p>
          <a:p>
            <a:pPr marL="0" indent="0">
              <a:buNone/>
            </a:pPr>
            <a:r>
              <a:rPr lang="en-US" dirty="0">
                <a:latin typeface="Courier New" panose="02070309020205020404" pitchFamily="49" charset="0"/>
                <a:cs typeface="Courier New" panose="02070309020205020404" pitchFamily="49" charset="0"/>
              </a:rPr>
              <a:t>	int	 count = 0;</a:t>
            </a:r>
          </a:p>
          <a:p>
            <a:pPr marL="0" indent="0">
              <a:buNone/>
            </a:pP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	while (...)</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int data;</a:t>
            </a:r>
          </a:p>
          <a:p>
            <a:pPr marL="0" indent="0">
              <a:buNone/>
            </a:pP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		cin &gt;&gt; data;</a:t>
            </a:r>
          </a:p>
          <a:p>
            <a:pPr marL="0" indent="0">
              <a:buNone/>
            </a:pPr>
            <a:r>
              <a:rPr lang="en-US" dirty="0">
                <a:latin typeface="Courier New" panose="02070309020205020404" pitchFamily="49" charset="0"/>
                <a:cs typeface="Courier New" panose="02070309020205020404" pitchFamily="49" charset="0"/>
              </a:rPr>
              <a:t>		sum += data;</a:t>
            </a:r>
          </a:p>
          <a:p>
            <a:pPr marL="0" indent="0">
              <a:buNone/>
            </a:pPr>
            <a:r>
              <a:rPr lang="en-US" dirty="0">
                <a:latin typeface="Courier New" panose="02070309020205020404" pitchFamily="49" charset="0"/>
                <a:cs typeface="Courier New" panose="02070309020205020404" pitchFamily="49" charset="0"/>
              </a:rPr>
              <a:t>		count++;</a:t>
            </a:r>
          </a:p>
          <a:p>
            <a:pPr marL="0" indent="0">
              <a:buNone/>
            </a:pPr>
            <a:r>
              <a:rPr lang="en-US" dirty="0">
                <a:latin typeface="Courier New" panose="02070309020205020404" pitchFamily="49" charset="0"/>
                <a:cs typeface="Courier New" panose="02070309020205020404" pitchFamily="49" charset="0"/>
              </a:rPr>
              <a:t>	}</a:t>
            </a:r>
          </a:p>
          <a:p>
            <a:pPr marL="0" indent="0">
              <a:buNone/>
            </a:pP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	return sum / count;</a:t>
            </a:r>
          </a:p>
          <a:p>
            <a:pPr marL="0" indent="0">
              <a:buNone/>
            </a:pPr>
            <a:r>
              <a:rPr lang="en-US" dirty="0">
                <a:latin typeface="Courier New" panose="02070309020205020404" pitchFamily="49" charset="0"/>
                <a:cs typeface="Courier New" panose="02070309020205020404" pitchFamily="49" charset="0"/>
              </a:rPr>
              <a:t>}</a:t>
            </a:r>
          </a:p>
        </p:txBody>
      </p:sp>
      <p:sp>
        <p:nvSpPr>
          <p:cNvPr id="5" name="Text Placeholder 4"/>
          <p:cNvSpPr>
            <a:spLocks noGrp="1"/>
          </p:cNvSpPr>
          <p:nvPr>
            <p:ph type="body" sz="half" idx="2"/>
          </p:nvPr>
        </p:nvSpPr>
        <p:spPr/>
        <p:txBody>
          <a:bodyPr/>
          <a:lstStyle/>
          <a:p>
            <a:r>
              <a:rPr lang="en-US" dirty="0"/>
              <a:t>The scope of the for-loop loop control variable is restricted to the for-loop</a:t>
            </a:r>
          </a:p>
        </p:txBody>
      </p:sp>
    </p:spTree>
    <p:extLst>
      <p:ext uri="{BB962C8B-B14F-4D97-AF65-F5344CB8AC3E}">
        <p14:creationId xmlns:p14="http://schemas.microsoft.com/office/powerpoint/2010/main" val="3941424946"/>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361</TotalTime>
  <Words>2120</Words>
  <Application>Microsoft Office PowerPoint</Application>
  <PresentationFormat>Widescreen</PresentationFormat>
  <Paragraphs>139</Paragraphs>
  <Slides>12</Slides>
  <Notes>12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8" baseType="lpstr">
      <vt:lpstr>Arial</vt:lpstr>
      <vt:lpstr>Calibri</vt:lpstr>
      <vt:lpstr>Courier New</vt:lpstr>
      <vt:lpstr>Gill Sans MT</vt:lpstr>
      <vt:lpstr>Parcel</vt:lpstr>
      <vt:lpstr>Drawing</vt:lpstr>
      <vt:lpstr>Functions and Variable Scope</vt:lpstr>
      <vt:lpstr>Scope</vt:lpstr>
      <vt:lpstr>Global Variables AND Function coupling</vt:lpstr>
      <vt:lpstr>Visualizing The Complexity of Coupled Functions</vt:lpstr>
      <vt:lpstr>Visualizing The Complexity of Coupled Functions</vt:lpstr>
      <vt:lpstr>Visualizing The Complexity of Coupled Functions</vt:lpstr>
      <vt:lpstr>Class Scope</vt:lpstr>
      <vt:lpstr>Local Variables</vt:lpstr>
      <vt:lpstr>Block Scope</vt:lpstr>
      <vt:lpstr>Scope Resolution</vt:lpstr>
      <vt:lpstr>static Variables</vt:lpstr>
      <vt:lpstr>extern Variables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Functions And Scope</dc:title>
  <dc:creator>Delroy Brinkerhoff</dc:creator>
  <cp:lastModifiedBy>delroy</cp:lastModifiedBy>
  <cp:revision>21</cp:revision>
  <dcterms:created xsi:type="dcterms:W3CDTF">2016-07-13T22:03:45Z</dcterms:created>
  <dcterms:modified xsi:type="dcterms:W3CDTF">2026-06-29T13:49:49Z</dcterms:modified>
</cp:coreProperties>
</file>