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heme/theme2.xml" ContentType="application/vnd.openxmlformats-officedocument.theme+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notesSlides/notesSlide1.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notesSlides/notesSlide2.xml" ContentType="application/vnd.openxmlformats-officedocument.presentationml.notesSlide+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notesSlides/notesSlide3.xml" ContentType="application/vnd.openxmlformats-officedocument.presentationml.notesSlide+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notesSlides/notesSlide4.xml" ContentType="application/vnd.openxmlformats-officedocument.presentationml.notesSlide+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notesSlides/notesSlide5.xml" ContentType="application/vnd.openxmlformats-officedocument.presentationml.notesSlide+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notesSlides/notesSlide6.xml" ContentType="application/vnd.openxmlformats-officedocument.presentationml.notesSlide+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notesSlides/notesSlide7.xml" ContentType="application/vnd.openxmlformats-officedocument.presentationml.notesSlide+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notesSlides/notesSlide8.xml" ContentType="application/vnd.openxmlformats-officedocument.presentationml.notesSlide+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notesSlides/notesSlide9.xml" ContentType="application/vnd.openxmlformats-officedocument.presentationml.notesSlide+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notesSlides/notesSlide10.xml" ContentType="application/vnd.openxmlformats-officedocument.presentationml.notesSlide+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notesSlides/notesSlide11.xml" ContentType="application/vnd.openxmlformats-officedocument.presentationml.notesSlide+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58" r:id="rId4"/>
    <p:sldId id="259" r:id="rId5"/>
    <p:sldId id="260" r:id="rId6"/>
    <p:sldId id="262" r:id="rId7"/>
    <p:sldId id="263" r:id="rId8"/>
    <p:sldId id="261" r:id="rId9"/>
    <p:sldId id="264" r:id="rId10"/>
    <p:sldId id="267" r:id="rId11"/>
    <p:sldId id="265" r:id="rId12"/>
    <p:sldId id="266"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607" autoAdjust="0"/>
  </p:normalViewPr>
  <p:slideViewPr>
    <p:cSldViewPr snapToGrid="0">
      <p:cViewPr varScale="1">
        <p:scale>
          <a:sx n="102" d="100"/>
          <a:sy n="102" d="100"/>
        </p:scale>
        <p:origin x="91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56222C-2809-4385-B1DD-E463674F75F7}" type="datetimeFigureOut">
              <a:rPr lang="en-US" smtClean="0"/>
              <a:t>1/14/2026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5C2EBCB-B146-4BF1-B3C1-D803CCD8FAA3}" type="slidenum">
              <a:rPr lang="en-US" smtClean="0"/>
              <a:t>‹#›</a:t>
            </a:fld>
            <a:endParaRPr lang="en-US" dirty="0"/>
          </a:p>
        </p:txBody>
      </p:sp>
    </p:spTree>
    <p:extLst>
      <p:ext uri="{BB962C8B-B14F-4D97-AF65-F5344CB8AC3E}">
        <p14:creationId xmlns:p14="http://schemas.microsoft.com/office/powerpoint/2010/main" val="3038658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Just as C++ has three ways of passing data into functions, it also supports three ways of returning data from functions. This section compares and contrasts the syntax, behaviors, and usage of the various return mechanisms.</a:t>
            </a:r>
          </a:p>
          <a:p>
            <a:endParaRPr lang="en-US" dirty="0"/>
          </a:p>
        </p:txBody>
      </p:sp>
      <p:sp>
        <p:nvSpPr>
          <p:cNvPr id="4" name="Slide Number Placeholder 3"/>
          <p:cNvSpPr>
            <a:spLocks noGrp="1"/>
          </p:cNvSpPr>
          <p:nvPr>
            <p:ph type="sldNum" sz="quarter" idx="5"/>
          </p:nvPr>
        </p:nvSpPr>
        <p:spPr/>
        <p:txBody>
          <a:bodyPr/>
          <a:lstStyle/>
          <a:p>
            <a:fld id="{35C2EBCB-B146-4BF1-B3C1-D803CCD8FAA3}" type="slidenum">
              <a:rPr lang="en-US" smtClean="0"/>
              <a:t>1</a:t>
            </a:fld>
            <a:endParaRPr lang="en-US" dirty="0"/>
          </a:p>
        </p:txBody>
      </p:sp>
    </p:spTree>
    <p:extLst>
      <p:ext uri="{BB962C8B-B14F-4D97-AF65-F5344CB8AC3E}">
        <p14:creationId xmlns:p14="http://schemas.microsoft.com/office/powerpoint/2010/main" val="38934322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9FA2B3-E3A4-B608-FB6F-91EA510F03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85C7B6-6986-D5E7-8E0F-8D327276ED20}"/>
              </a:ext>
            </a:extLst>
          </p:cNvPr>
          <p:cNvSpPr>
            <a:spLocks noGrp="1" noRot="1" noChangeAspect="1"/>
          </p:cNvSpPr>
          <p:nvPr>
            <p:ph type="sldImg"/>
          </p:nvPr>
        </p:nvSpPr>
        <p:spPr/>
        <p:txBody>
          <a:bodyPr/>
          <a:lstStyle/>
          <a:p>
            <a:endParaRPr lang="en-US" dirty="0"/>
          </a:p>
        </p:txBody>
      </p:sp>
      <p:sp>
        <p:nvSpPr>
          <p:cNvPr id="3" name="Notes Placeholder 2">
            <a:extLst>
              <a:ext uri="{FF2B5EF4-FFF2-40B4-BE49-F238E27FC236}">
                <a16:creationId xmlns:a16="http://schemas.microsoft.com/office/drawing/2014/main" id="{569DC2F3-6974-9BEE-B62A-D4047B78949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Programmers can use the same strategy of returning non-local data with pointers. This approach involves additional operators, but passing and returning an object’s address is more efficient than copying it.</a:t>
            </a:r>
          </a:p>
          <a:p>
            <a:endParaRPr lang="en-US" dirty="0"/>
          </a:p>
        </p:txBody>
      </p:sp>
      <p:sp>
        <p:nvSpPr>
          <p:cNvPr id="4" name="Slide Number Placeholder 3">
            <a:extLst>
              <a:ext uri="{FF2B5EF4-FFF2-40B4-BE49-F238E27FC236}">
                <a16:creationId xmlns:a16="http://schemas.microsoft.com/office/drawing/2014/main" id="{CA58A0D8-FE25-DF6F-228A-26C54A0A7185}"/>
              </a:ext>
            </a:extLst>
          </p:cNvPr>
          <p:cNvSpPr>
            <a:spLocks noGrp="1"/>
          </p:cNvSpPr>
          <p:nvPr>
            <p:ph type="sldNum" sz="quarter" idx="5"/>
          </p:nvPr>
        </p:nvSpPr>
        <p:spPr/>
        <p:txBody>
          <a:bodyPr/>
          <a:lstStyle/>
          <a:p>
            <a:fld id="{35C2EBCB-B146-4BF1-B3C1-D803CCD8FAA3}" type="slidenum">
              <a:rPr lang="en-US" smtClean="0"/>
              <a:t>10</a:t>
            </a:fld>
            <a:endParaRPr lang="en-US" dirty="0"/>
          </a:p>
        </p:txBody>
      </p:sp>
    </p:spTree>
    <p:extLst>
      <p:ext uri="{BB962C8B-B14F-4D97-AF65-F5344CB8AC3E}">
        <p14:creationId xmlns:p14="http://schemas.microsoft.com/office/powerpoint/2010/main" val="37822323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Similarly, programmers can solve the problem by passing and returning data by reference. The two red ampersands are the only syntactic difference between this and the pass-by-value version. However, the functions must be part of the same program. Meaning the client can’t use references to pass and return data to the operating system or a database management system without using an interface function to convert the reference to a pointer.</a:t>
            </a:r>
          </a:p>
          <a:p>
            <a:endParaRPr lang="en-US" dirty="0"/>
          </a:p>
        </p:txBody>
      </p:sp>
      <p:sp>
        <p:nvSpPr>
          <p:cNvPr id="4" name="Slide Number Placeholder 3"/>
          <p:cNvSpPr>
            <a:spLocks noGrp="1"/>
          </p:cNvSpPr>
          <p:nvPr>
            <p:ph type="sldNum" sz="quarter" idx="5"/>
          </p:nvPr>
        </p:nvSpPr>
        <p:spPr/>
        <p:txBody>
          <a:bodyPr/>
          <a:lstStyle/>
          <a:p>
            <a:fld id="{35C2EBCB-B146-4BF1-B3C1-D803CCD8FAA3}" type="slidenum">
              <a:rPr lang="en-US" smtClean="0"/>
              <a:t>11</a:t>
            </a:fld>
            <a:endParaRPr lang="en-US" dirty="0"/>
          </a:p>
        </p:txBody>
      </p:sp>
    </p:spTree>
    <p:extLst>
      <p:ext uri="{BB962C8B-B14F-4D97-AF65-F5344CB8AC3E}">
        <p14:creationId xmlns:p14="http://schemas.microsoft.com/office/powerpoint/2010/main" val="2088850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Finally, passing and returning non-local data, whether via pointers or references, has an unexpected consequence: it allows function calls to form l-value expressions. That is, function calls can appear on the left side of an assignment operator. Chapter 10 presents authentic scenarios utilizing this feature.</a:t>
            </a:r>
          </a:p>
          <a:p>
            <a:endParaRPr lang="en-US" dirty="0"/>
          </a:p>
        </p:txBody>
      </p:sp>
      <p:sp>
        <p:nvSpPr>
          <p:cNvPr id="4" name="Slide Number Placeholder 3"/>
          <p:cNvSpPr>
            <a:spLocks noGrp="1"/>
          </p:cNvSpPr>
          <p:nvPr>
            <p:ph type="sldNum" sz="quarter" idx="5"/>
          </p:nvPr>
        </p:nvSpPr>
        <p:spPr/>
        <p:txBody>
          <a:bodyPr/>
          <a:lstStyle/>
          <a:p>
            <a:fld id="{35C2EBCB-B146-4BF1-B3C1-D803CCD8FAA3}" type="slidenum">
              <a:rPr lang="en-US" smtClean="0"/>
              <a:t>12</a:t>
            </a:fld>
            <a:endParaRPr lang="en-US" dirty="0"/>
          </a:p>
        </p:txBody>
      </p:sp>
    </p:spTree>
    <p:extLst>
      <p:ext uri="{BB962C8B-B14F-4D97-AF65-F5344CB8AC3E}">
        <p14:creationId xmlns:p14="http://schemas.microsoft.com/office/powerpoint/2010/main" val="951285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following examples are largely independent of the types of data passed and returned, and apply equally well to fundamental data, arrays, and objects. However, some of the illustrated techniques are more commonly used with large, structured data, so the examples demonstrate passing and returning objects instantiated from the simple part structure used previously.</a:t>
            </a:r>
          </a:p>
          <a:p>
            <a:r>
              <a:rPr lang="en-US" sz="1200" kern="1200" dirty="0">
                <a:solidFill>
                  <a:schemeClr val="tx1"/>
                </a:solidFill>
                <a:effectLst/>
                <a:latin typeface="+mn-lt"/>
                <a:ea typeface="+mn-ea"/>
                <a:cs typeface="+mn-cs"/>
              </a:rPr>
              <a:t>The examples follow a simple pattern: one function, named supplier, provides a service to another function, named client. The supplier will always provide its service by returning a part object.</a:t>
            </a:r>
          </a:p>
          <a:p>
            <a:endParaRPr lang="en-US" dirty="0"/>
          </a:p>
        </p:txBody>
      </p:sp>
      <p:sp>
        <p:nvSpPr>
          <p:cNvPr id="4" name="Slide Number Placeholder 3"/>
          <p:cNvSpPr>
            <a:spLocks noGrp="1"/>
          </p:cNvSpPr>
          <p:nvPr>
            <p:ph type="sldNum" sz="quarter" idx="5"/>
          </p:nvPr>
        </p:nvSpPr>
        <p:spPr/>
        <p:txBody>
          <a:bodyPr/>
          <a:lstStyle/>
          <a:p>
            <a:fld id="{35C2EBCB-B146-4BF1-B3C1-D803CCD8FAA3}" type="slidenum">
              <a:rPr lang="en-US" smtClean="0"/>
              <a:t>2</a:t>
            </a:fld>
            <a:endParaRPr lang="en-US" dirty="0"/>
          </a:p>
        </p:txBody>
      </p:sp>
    </p:spTree>
    <p:extLst>
      <p:ext uri="{BB962C8B-B14F-4D97-AF65-F5344CB8AC3E}">
        <p14:creationId xmlns:p14="http://schemas.microsoft.com/office/powerpoint/2010/main" val="386009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Return-by-value is the default return mechanism, causing the return statement to copy data, byte by byte, from the variable ‘a’ in the supplier to the client function. The copy operation makes it safe to return data defined in, and therefore local to the supplier, to the client. The assignment operator stores the copied data into the variable ’x.’ This behavior allows programs to use the supplier function wherever a part object is needed. For example, the client2 function requires a part argument, which the supplier function provides.</a:t>
            </a:r>
          </a:p>
          <a:p>
            <a:endParaRPr lang="en-US" dirty="0"/>
          </a:p>
        </p:txBody>
      </p:sp>
      <p:sp>
        <p:nvSpPr>
          <p:cNvPr id="4" name="Slide Number Placeholder 3"/>
          <p:cNvSpPr>
            <a:spLocks noGrp="1"/>
          </p:cNvSpPr>
          <p:nvPr>
            <p:ph type="sldNum" sz="quarter" idx="5"/>
          </p:nvPr>
        </p:nvSpPr>
        <p:spPr/>
        <p:txBody>
          <a:bodyPr/>
          <a:lstStyle/>
          <a:p>
            <a:fld id="{35C2EBCB-B146-4BF1-B3C1-D803CCD8FAA3}" type="slidenum">
              <a:rPr lang="en-US" smtClean="0"/>
              <a:t>3</a:t>
            </a:fld>
            <a:endParaRPr lang="en-US" dirty="0"/>
          </a:p>
        </p:txBody>
      </p:sp>
    </p:spTree>
    <p:extLst>
      <p:ext uri="{BB962C8B-B14F-4D97-AF65-F5344CB8AC3E}">
        <p14:creationId xmlns:p14="http://schemas.microsoft.com/office/powerpoint/2010/main" val="32820274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Whereas return-by-value is safe and straightforward, return-by-pointer is error-prone. Syntactically, the definition of the supplier function and the ways that the clients use it are correct. However, the supplier has a logical error. It defines a part object, making it a local variable, which the program deallocates when the function ends. The return statement returns the address of the local and deallocated data - data that the computer may reallocate for other purposes at any time. Some compilers detect this problem and issue a compile-time warning or error, but many miss it entirely. And how the program behaves at runtime can vary from one operating system to another, or even from execution to execution.</a:t>
            </a:r>
          </a:p>
          <a:p>
            <a:endParaRPr lang="en-US" dirty="0"/>
          </a:p>
        </p:txBody>
      </p:sp>
      <p:sp>
        <p:nvSpPr>
          <p:cNvPr id="4" name="Slide Number Placeholder 3"/>
          <p:cNvSpPr>
            <a:spLocks noGrp="1"/>
          </p:cNvSpPr>
          <p:nvPr>
            <p:ph type="sldNum" sz="quarter" idx="5"/>
          </p:nvPr>
        </p:nvSpPr>
        <p:spPr/>
        <p:txBody>
          <a:bodyPr/>
          <a:lstStyle/>
          <a:p>
            <a:fld id="{35C2EBCB-B146-4BF1-B3C1-D803CCD8FAA3}" type="slidenum">
              <a:rPr lang="en-US" smtClean="0"/>
              <a:t>4</a:t>
            </a:fld>
            <a:endParaRPr lang="en-US" dirty="0"/>
          </a:p>
        </p:txBody>
      </p:sp>
    </p:spTree>
    <p:extLst>
      <p:ext uri="{BB962C8B-B14F-4D97-AF65-F5344CB8AC3E}">
        <p14:creationId xmlns:p14="http://schemas.microsoft.com/office/powerpoint/2010/main" val="34900293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These two versions of the supplier illustrate two different ways of solving the return-by-pointer problem. The computer allocates memory for static variables when it loads a program into memory and does not deallocate it until the program ends. So, while the variable ‘a’ goes out of scope, the memory remains allocated, and the returned address remains valid.</a:t>
            </a:r>
          </a:p>
          <a:p>
            <a:r>
              <a:rPr lang="en-US" sz="1200" kern="1200" dirty="0">
                <a:solidFill>
                  <a:schemeClr val="tx1"/>
                </a:solidFill>
                <a:effectLst/>
                <a:latin typeface="+mn-lt"/>
                <a:ea typeface="+mn-ea"/>
                <a:cs typeface="+mn-cs"/>
              </a:rPr>
              <a:t>Dynamic memory allocated with the new operator remains allocated until the program explicitly deallocates it with the delete operator. So, again, the variable ‘a’ goes out of scope when the function ends, but the memory remains allocated, and the returned address remains valid.</a:t>
            </a:r>
          </a:p>
          <a:p>
            <a:endParaRPr lang="en-US" dirty="0"/>
          </a:p>
        </p:txBody>
      </p:sp>
      <p:sp>
        <p:nvSpPr>
          <p:cNvPr id="4" name="Slide Number Placeholder 3"/>
          <p:cNvSpPr>
            <a:spLocks noGrp="1"/>
          </p:cNvSpPr>
          <p:nvPr>
            <p:ph type="sldNum" sz="quarter" idx="5"/>
          </p:nvPr>
        </p:nvSpPr>
        <p:spPr/>
        <p:txBody>
          <a:bodyPr/>
          <a:lstStyle/>
          <a:p>
            <a:fld id="{35C2EBCB-B146-4BF1-B3C1-D803CCD8FAA3}" type="slidenum">
              <a:rPr lang="en-US" smtClean="0"/>
              <a:t>5</a:t>
            </a:fld>
            <a:endParaRPr lang="en-US" dirty="0"/>
          </a:p>
        </p:txBody>
      </p:sp>
    </p:spTree>
    <p:extLst>
      <p:ext uri="{BB962C8B-B14F-4D97-AF65-F5344CB8AC3E}">
        <p14:creationId xmlns:p14="http://schemas.microsoft.com/office/powerpoint/2010/main" val="18117469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Although the two mechanisms are quite different, return-by-reference faces the same problems as return-by-pointer. The compiler makes a reference by mapping two variable names to the same address. When the compiler generates machine code for a return-by-reference, it maps the variable ‘x’ in the client to the same memory location as the local variable ‘a’ in the supplier. Significantly, the program defines the variable ‘a,’ allocating its memory in the supplier. So, it deallocates the memory when the supplier returns, leaving the client with a reference to deallocated memory. The ways that the clients use the supplier function are correct.</a:t>
            </a:r>
          </a:p>
          <a:p>
            <a:endParaRPr lang="en-US" dirty="0"/>
          </a:p>
        </p:txBody>
      </p:sp>
      <p:sp>
        <p:nvSpPr>
          <p:cNvPr id="4" name="Slide Number Placeholder 3"/>
          <p:cNvSpPr>
            <a:spLocks noGrp="1"/>
          </p:cNvSpPr>
          <p:nvPr>
            <p:ph type="sldNum" sz="quarter" idx="5"/>
          </p:nvPr>
        </p:nvSpPr>
        <p:spPr/>
        <p:txBody>
          <a:bodyPr/>
          <a:lstStyle/>
          <a:p>
            <a:fld id="{35C2EBCB-B146-4BF1-B3C1-D803CCD8FAA3}" type="slidenum">
              <a:rPr lang="en-US" smtClean="0"/>
              <a:t>6</a:t>
            </a:fld>
            <a:endParaRPr lang="en-US" dirty="0"/>
          </a:p>
        </p:txBody>
      </p:sp>
    </p:spTree>
    <p:extLst>
      <p:ext uri="{BB962C8B-B14F-4D97-AF65-F5344CB8AC3E}">
        <p14:creationId xmlns:p14="http://schemas.microsoft.com/office/powerpoint/2010/main" val="12356325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difference in syntax notwithstanding, the solution to the return-by-reference problem is the same as the return-by-pointer solution. In both solutions, the variable ‘a’ goes out of scope, but the memory remains allocated and usable by the program.</a:t>
            </a:r>
          </a:p>
          <a:p>
            <a:endParaRPr lang="en-US" dirty="0"/>
          </a:p>
        </p:txBody>
      </p:sp>
      <p:sp>
        <p:nvSpPr>
          <p:cNvPr id="4" name="Slide Number Placeholder 3"/>
          <p:cNvSpPr>
            <a:spLocks noGrp="1"/>
          </p:cNvSpPr>
          <p:nvPr>
            <p:ph type="sldNum" sz="quarter" idx="5"/>
          </p:nvPr>
        </p:nvSpPr>
        <p:spPr/>
        <p:txBody>
          <a:bodyPr/>
          <a:lstStyle/>
          <a:p>
            <a:fld id="{35C2EBCB-B146-4BF1-B3C1-D803CCD8FAA3}" type="slidenum">
              <a:rPr lang="en-US" smtClean="0"/>
              <a:t>7</a:t>
            </a:fld>
            <a:endParaRPr lang="en-US" dirty="0"/>
          </a:p>
        </p:txBody>
      </p:sp>
    </p:spTree>
    <p:extLst>
      <p:ext uri="{BB962C8B-B14F-4D97-AF65-F5344CB8AC3E}">
        <p14:creationId xmlns:p14="http://schemas.microsoft.com/office/powerpoint/2010/main" val="894415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When returning local data by any means other than by-value, programmers must be aware of some easily overlooked situations. Although a program can access static data anywhere, it defines it in only one location. So, whenever the program calls the defining function, it will overwrite the current data. Furthermore, changing the data anywhere in the program changes it everywhere. Programmers can mitigate the latter problem by adding the “const” keyword to the function’s definition and to the variables referring to it.</a:t>
            </a:r>
          </a:p>
          <a:p>
            <a:r>
              <a:rPr lang="en-US" sz="1200" kern="1200" dirty="0">
                <a:solidFill>
                  <a:schemeClr val="tx1"/>
                </a:solidFill>
                <a:effectLst/>
                <a:latin typeface="+mn-lt"/>
                <a:ea typeface="+mn-ea"/>
                <a:cs typeface="+mn-cs"/>
              </a:rPr>
              <a:t>Alternatively, programmers must remember to deallocate heap memory when the program is finished with it to avoid a memory leak. We shouldn’t view either of these considerations as errors or limitations; they are simply consequences of the way C++ works. While other approaches might be easier to program, they are less efficient.</a:t>
            </a:r>
          </a:p>
          <a:p>
            <a:endParaRPr lang="en-US" dirty="0"/>
          </a:p>
        </p:txBody>
      </p:sp>
      <p:sp>
        <p:nvSpPr>
          <p:cNvPr id="4" name="Slide Number Placeholder 3"/>
          <p:cNvSpPr>
            <a:spLocks noGrp="1"/>
          </p:cNvSpPr>
          <p:nvPr>
            <p:ph type="sldNum" sz="quarter" idx="5"/>
          </p:nvPr>
        </p:nvSpPr>
        <p:spPr/>
        <p:txBody>
          <a:bodyPr/>
          <a:lstStyle/>
          <a:p>
            <a:fld id="{35C2EBCB-B146-4BF1-B3C1-D803CCD8FAA3}" type="slidenum">
              <a:rPr lang="en-US" smtClean="0"/>
              <a:t>8</a:t>
            </a:fld>
            <a:endParaRPr lang="en-US" dirty="0"/>
          </a:p>
        </p:txBody>
      </p:sp>
    </p:spTree>
    <p:extLst>
      <p:ext uri="{BB962C8B-B14F-4D97-AF65-F5344CB8AC3E}">
        <p14:creationId xmlns:p14="http://schemas.microsoft.com/office/powerpoint/2010/main" val="3359494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previous examples illustrated ways to allocate local variables and safely return them. The final solution avoids the problem by moving the variable’s definition outside the supplier function, making it non-local to the supplier. Instead, the examples define the variable in the client, which passes it to the supplier. The supplier modifies the data and returns it to the client.</a:t>
            </a:r>
          </a:p>
          <a:p>
            <a:r>
              <a:rPr lang="en-US" sz="1200" kern="1200" dirty="0">
                <a:solidFill>
                  <a:schemeClr val="tx1"/>
                </a:solidFill>
                <a:effectLst/>
                <a:latin typeface="+mn-lt"/>
                <a:ea typeface="+mn-ea"/>
                <a:cs typeface="+mn-cs"/>
              </a:rPr>
              <a:t>C++ implements passing and returning by-value with a byte-wise copy. This implementation is syntactically simple and avoids the problem of accessing deallocated memory. However, it is also less efficient, especially when dealing with large objects.</a:t>
            </a:r>
          </a:p>
          <a:p>
            <a:endParaRPr lang="en-US" dirty="0"/>
          </a:p>
        </p:txBody>
      </p:sp>
      <p:sp>
        <p:nvSpPr>
          <p:cNvPr id="4" name="Slide Number Placeholder 3"/>
          <p:cNvSpPr>
            <a:spLocks noGrp="1"/>
          </p:cNvSpPr>
          <p:nvPr>
            <p:ph type="sldNum" sz="quarter" idx="5"/>
          </p:nvPr>
        </p:nvSpPr>
        <p:spPr/>
        <p:txBody>
          <a:bodyPr/>
          <a:lstStyle/>
          <a:p>
            <a:fld id="{35C2EBCB-B146-4BF1-B3C1-D803CCD8FAA3}" type="slidenum">
              <a:rPr lang="en-US" smtClean="0"/>
              <a:t>9</a:t>
            </a:fld>
            <a:endParaRPr lang="en-US" dirty="0"/>
          </a:p>
        </p:txBody>
      </p:sp>
    </p:spTree>
    <p:extLst>
      <p:ext uri="{BB962C8B-B14F-4D97-AF65-F5344CB8AC3E}">
        <p14:creationId xmlns:p14="http://schemas.microsoft.com/office/powerpoint/2010/main" val="150428041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8.xml"/><Relationship Id="rId7"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29.xml"/><Relationship Id="rId3" Type="http://schemas.openxmlformats.org/officeDocument/2006/relationships/tags" Target="../tags/tag24.xml"/><Relationship Id="rId7" Type="http://schemas.openxmlformats.org/officeDocument/2006/relationships/tags" Target="../tags/tag28.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1/14/2026</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idx="1"/>
            <p:custDataLst>
              <p:tags r:id="rId2"/>
            </p:custDataLst>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1/14/2026</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1/14/2026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1/14/2026</a:t>
            </a:fld>
            <a:endParaRPr lang="en-US" dirty="0"/>
          </a:p>
        </p:txBody>
      </p:sp>
      <p:sp>
        <p:nvSpPr>
          <p:cNvPr id="9" name="Footer Placeholder 8"/>
          <p:cNvSpPr>
            <a:spLocks noGrp="1"/>
          </p:cNvSpPr>
          <p:nvPr>
            <p:ph type="ftr" sz="quarter" idx="11"/>
            <p:custDataLst>
              <p:tags r:id="rId5"/>
            </p:custDataLst>
          </p:nvPr>
        </p:nvSpPr>
        <p:spPr/>
        <p:txBody>
          <a:bodyPr/>
          <a:lstStyle/>
          <a:p>
            <a:endParaRPr lang="en-US" dirty="0"/>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custDataLst>
              <p:tags r:id="rId1"/>
            </p:custDataLst>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custDataLst>
              <p:tags r:id="rId2"/>
            </p:custDataLst>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custDataLst>
              <p:tags r:id="rId3"/>
            </p:custDataLst>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custDataLst>
              <p:tags r:id="rId4"/>
            </p:custDataLst>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custDataLst>
              <p:tags r:id="rId5"/>
            </p:custDataLst>
          </p:nvPr>
        </p:nvSpPr>
        <p:spPr/>
        <p:txBody>
          <a:bodyPr/>
          <a:lstStyle/>
          <a:p>
            <a:fld id="{B40FB4B4-2185-4162-9846-7C5876CD7D32}" type="datetimeFigureOut">
              <a:rPr lang="en-US" smtClean="0"/>
              <a:t>1/14/2026</a:t>
            </a:fld>
            <a:endParaRPr lang="en-US" dirty="0"/>
          </a:p>
        </p:txBody>
      </p:sp>
      <p:sp>
        <p:nvSpPr>
          <p:cNvPr id="8" name="Footer Placeholder 7"/>
          <p:cNvSpPr>
            <a:spLocks noGrp="1"/>
          </p:cNvSpPr>
          <p:nvPr>
            <p:ph type="ftr" sz="quarter" idx="11"/>
            <p:custDataLst>
              <p:tags r:id="rId6"/>
            </p:custDataLst>
          </p:nvPr>
        </p:nvSpPr>
        <p:spPr/>
        <p:txBody>
          <a:bodyPr/>
          <a:lstStyle/>
          <a:p>
            <a:endParaRPr lang="en-US" dirty="0"/>
          </a:p>
        </p:txBody>
      </p:sp>
      <p:sp>
        <p:nvSpPr>
          <p:cNvPr id="9" name="Slide Number Placeholder 8"/>
          <p:cNvSpPr>
            <a:spLocks noGrp="1"/>
          </p:cNvSpPr>
          <p:nvPr>
            <p:ph type="sldNum" sz="quarter" idx="12"/>
            <p:custDataLst>
              <p:tags r:id="rId7"/>
            </p:custDataLst>
          </p:nvPr>
        </p:nvSpPr>
        <p:spPr/>
        <p:txBody>
          <a:bodyPr/>
          <a:lstStyle/>
          <a:p>
            <a:fld id="{BD0C1318-927F-4BC9-B599-DD0BEB3764AB}" type="slidenum">
              <a:rPr lang="en-US" smtClean="0"/>
              <a:t>‹#›</a:t>
            </a:fld>
            <a:endParaRPr lang="en-US" dirty="0"/>
          </a:p>
        </p:txBody>
      </p:sp>
      <p:sp>
        <p:nvSpPr>
          <p:cNvPr id="10" name="Title 9"/>
          <p:cNvSpPr>
            <a:spLocks noGrp="1"/>
          </p:cNvSpPr>
          <p:nvPr>
            <p:ph type="title"/>
            <p:custDataLst>
              <p:tags r:id="rId8"/>
            </p:custDataLst>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1/14/2026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1/14/2026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1/14/2026</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1/14/2026</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1/14/2026</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tags" Target="../tags/tag30.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tags" Target="../tags/tag64.xml"/><Relationship Id="rId2" Type="http://schemas.openxmlformats.org/officeDocument/2006/relationships/tags" Target="../tags/tag63.xml"/><Relationship Id="rId1" Type="http://schemas.openxmlformats.org/officeDocument/2006/relationships/tags" Target="../tags/tag62.xml"/><Relationship Id="rId5" Type="http://schemas.openxmlformats.org/officeDocument/2006/relationships/notesSlide" Target="../notesSlides/notesSlide10.xml"/><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tags" Target="../tags/tag67.xml"/><Relationship Id="rId2" Type="http://schemas.openxmlformats.org/officeDocument/2006/relationships/tags" Target="../tags/tag66.xml"/><Relationship Id="rId1" Type="http://schemas.openxmlformats.org/officeDocument/2006/relationships/tags" Target="../tags/tag65.xml"/><Relationship Id="rId5" Type="http://schemas.openxmlformats.org/officeDocument/2006/relationships/notesSlide" Target="../notesSlides/notesSlide11.xml"/><Relationship Id="rId4"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tags" Target="../tags/tag70.xml"/><Relationship Id="rId7" Type="http://schemas.openxmlformats.org/officeDocument/2006/relationships/notesSlide" Target="../notesSlides/notesSlide12.xml"/><Relationship Id="rId2" Type="http://schemas.openxmlformats.org/officeDocument/2006/relationships/tags" Target="../tags/tag69.xml"/><Relationship Id="rId1" Type="http://schemas.openxmlformats.org/officeDocument/2006/relationships/tags" Target="../tags/tag68.xml"/><Relationship Id="rId6" Type="http://schemas.openxmlformats.org/officeDocument/2006/relationships/slideLayout" Target="../slideLayouts/slideLayout5.xml"/><Relationship Id="rId5" Type="http://schemas.openxmlformats.org/officeDocument/2006/relationships/tags" Target="../tags/tag72.xml"/><Relationship Id="rId4" Type="http://schemas.openxmlformats.org/officeDocument/2006/relationships/tags" Target="../tags/tag7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4.xml"/><Relationship Id="rId1" Type="http://schemas.openxmlformats.org/officeDocument/2006/relationships/tags" Target="../tags/tag33.xml"/><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5" Type="http://schemas.openxmlformats.org/officeDocument/2006/relationships/notesSlide" Target="../notesSlides/notesSlide3.xml"/><Relationship Id="rId4"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tags" Target="../tags/tag40.xml"/><Relationship Id="rId2" Type="http://schemas.openxmlformats.org/officeDocument/2006/relationships/tags" Target="../tags/tag39.xml"/><Relationship Id="rId1" Type="http://schemas.openxmlformats.org/officeDocument/2006/relationships/tags" Target="../tags/tag38.xml"/><Relationship Id="rId5" Type="http://schemas.openxmlformats.org/officeDocument/2006/relationships/notesSlide" Target="../notesSlides/notesSlide4.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tags" Target="../tags/tag43.xml"/><Relationship Id="rId7" Type="http://schemas.openxmlformats.org/officeDocument/2006/relationships/notesSlide" Target="../notesSlides/notesSlide5.xml"/><Relationship Id="rId2" Type="http://schemas.openxmlformats.org/officeDocument/2006/relationships/tags" Target="../tags/tag42.xml"/><Relationship Id="rId1" Type="http://schemas.openxmlformats.org/officeDocument/2006/relationships/tags" Target="../tags/tag41.xml"/><Relationship Id="rId6" Type="http://schemas.openxmlformats.org/officeDocument/2006/relationships/slideLayout" Target="../slideLayouts/slideLayout5.xml"/><Relationship Id="rId5" Type="http://schemas.openxmlformats.org/officeDocument/2006/relationships/tags" Target="../tags/tag45.xml"/><Relationship Id="rId4" Type="http://schemas.openxmlformats.org/officeDocument/2006/relationships/tags" Target="../tags/tag44.xml"/></Relationships>
</file>

<file path=ppt/slides/_rels/slide6.xml.rels><?xml version="1.0" encoding="UTF-8" standalone="yes"?>
<Relationships xmlns="http://schemas.openxmlformats.org/package/2006/relationships"><Relationship Id="rId3" Type="http://schemas.openxmlformats.org/officeDocument/2006/relationships/tags" Target="../tags/tag48.xml"/><Relationship Id="rId2" Type="http://schemas.openxmlformats.org/officeDocument/2006/relationships/tags" Target="../tags/tag47.xml"/><Relationship Id="rId1" Type="http://schemas.openxmlformats.org/officeDocument/2006/relationships/tags" Target="../tags/tag46.xml"/><Relationship Id="rId5" Type="http://schemas.openxmlformats.org/officeDocument/2006/relationships/notesSlide" Target="../notesSlides/notesSlide6.xml"/><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tags" Target="../tags/tag51.xml"/><Relationship Id="rId7" Type="http://schemas.openxmlformats.org/officeDocument/2006/relationships/notesSlide" Target="../notesSlides/notesSlide7.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Layout" Target="../slideLayouts/slideLayout5.xml"/><Relationship Id="rId5" Type="http://schemas.openxmlformats.org/officeDocument/2006/relationships/tags" Target="../tags/tag53.xml"/><Relationship Id="rId4" Type="http://schemas.openxmlformats.org/officeDocument/2006/relationships/tags" Target="../tags/tag52.xml"/></Relationships>
</file>

<file path=ppt/slides/_rels/slide8.xml.rels><?xml version="1.0" encoding="UTF-8" standalone="yes"?>
<Relationships xmlns="http://schemas.openxmlformats.org/package/2006/relationships"><Relationship Id="rId3" Type="http://schemas.openxmlformats.org/officeDocument/2006/relationships/tags" Target="../tags/tag56.xml"/><Relationship Id="rId7" Type="http://schemas.openxmlformats.org/officeDocument/2006/relationships/notesSlide" Target="../notesSlides/notesSlide8.xml"/><Relationship Id="rId2" Type="http://schemas.openxmlformats.org/officeDocument/2006/relationships/tags" Target="../tags/tag55.xml"/><Relationship Id="rId1" Type="http://schemas.openxmlformats.org/officeDocument/2006/relationships/tags" Target="../tags/tag54.xml"/><Relationship Id="rId6" Type="http://schemas.openxmlformats.org/officeDocument/2006/relationships/slideLayout" Target="../slideLayouts/slideLayout5.xml"/><Relationship Id="rId5" Type="http://schemas.openxmlformats.org/officeDocument/2006/relationships/tags" Target="../tags/tag58.xml"/><Relationship Id="rId4" Type="http://schemas.openxmlformats.org/officeDocument/2006/relationships/tags" Target="../tags/tag57.xml"/></Relationships>
</file>

<file path=ppt/slides/_rels/slide9.xml.rels><?xml version="1.0" encoding="UTF-8" standalone="yes"?>
<Relationships xmlns="http://schemas.openxmlformats.org/package/2006/relationships"><Relationship Id="rId3" Type="http://schemas.openxmlformats.org/officeDocument/2006/relationships/tags" Target="../tags/tag61.xml"/><Relationship Id="rId2" Type="http://schemas.openxmlformats.org/officeDocument/2006/relationships/tags" Target="../tags/tag60.xml"/><Relationship Id="rId1" Type="http://schemas.openxmlformats.org/officeDocument/2006/relationships/tags" Target="../tags/tag59.xml"/><Relationship Id="rId5" Type="http://schemas.openxmlformats.org/officeDocument/2006/relationships/notesSlide" Target="../notesSlides/notesSlide9.xm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Function Return, Part 2</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Returning structured data</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933C80-BA6C-8436-E480-C24AB5AE94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710014-799F-DA36-59D5-1E0CC6C5D9A5}"/>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Returning Non-Local Data:</a:t>
            </a:r>
            <a:br>
              <a:rPr lang="en-US" dirty="0"/>
            </a:br>
            <a:r>
              <a:rPr lang="en-US" dirty="0"/>
              <a:t>Return-By-pointer</a:t>
            </a:r>
          </a:p>
        </p:txBody>
      </p:sp>
      <p:sp>
        <p:nvSpPr>
          <p:cNvPr id="3" name="Content Placeholder 2">
            <a:extLst>
              <a:ext uri="{FF2B5EF4-FFF2-40B4-BE49-F238E27FC236}">
                <a16:creationId xmlns:a16="http://schemas.microsoft.com/office/drawing/2014/main" id="{AACB6E41-BC8B-AC01-C747-DB4CD90A1371}"/>
              </a:ext>
            </a:extLst>
          </p:cNvPr>
          <p:cNvSpPr>
            <a:spLocks noGrp="1"/>
          </p:cNvSpPr>
          <p:nvPr>
            <p:ph sz="half" idx="1"/>
            <p:custDataLst>
              <p:tags r:id="rId2"/>
            </p:custDataLst>
          </p:nvPr>
        </p:nvSpPr>
        <p:spPr>
          <a:xfrm>
            <a:off x="1581912" y="2638044"/>
            <a:ext cx="4271771" cy="3101982"/>
          </a:xfrm>
          <a:prstGeom prst="rect">
            <a:avLst/>
          </a:prstGeom>
          <a:ln>
            <a:solidFill>
              <a:schemeClr val="tx1"/>
            </a:solidFill>
          </a:ln>
        </p:spPr>
        <p:txBody>
          <a:bodyPr/>
          <a:lstStyle/>
          <a:p>
            <a:pPr marL="0" indent="0">
              <a:spcBef>
                <a:spcPts val="0"/>
              </a:spcBef>
              <a:buNone/>
            </a:pPr>
            <a:r>
              <a:rPr lang="en-US" dirty="0">
                <a:latin typeface="Consolas" panose="020B0609020204030204" pitchFamily="49" charset="0"/>
                <a:cs typeface="Courier New" panose="02070309020205020404" pitchFamily="49" charset="0"/>
              </a:rPr>
              <a:t>part</a:t>
            </a:r>
            <a:r>
              <a:rPr lang="en-US" dirty="0">
                <a:solidFill>
                  <a:srgbClr val="FF0000"/>
                </a:solidFill>
                <a:latin typeface="Consolas" panose="020B0609020204030204" pitchFamily="49" charset="0"/>
                <a:cs typeface="Courier New" panose="02070309020205020404" pitchFamily="49" charset="0"/>
              </a:rPr>
              <a:t>*</a:t>
            </a:r>
            <a:r>
              <a:rPr lang="en-US" dirty="0">
                <a:latin typeface="Consolas" panose="020B0609020204030204" pitchFamily="49" charset="0"/>
                <a:cs typeface="Courier New" panose="02070309020205020404" pitchFamily="49" charset="0"/>
              </a:rPr>
              <a:t> supplier(part</a:t>
            </a:r>
            <a:r>
              <a:rPr lang="en-US" dirty="0">
                <a:solidFill>
                  <a:srgbClr val="FF0000"/>
                </a:solidFill>
                <a:latin typeface="Consolas" panose="020B0609020204030204" pitchFamily="49" charset="0"/>
                <a:cs typeface="Courier New" panose="02070309020205020404" pitchFamily="49" charset="0"/>
              </a:rPr>
              <a:t>*</a:t>
            </a:r>
            <a:r>
              <a:rPr lang="en-US" dirty="0">
                <a:latin typeface="Consolas" panose="020B0609020204030204" pitchFamily="49" charset="0"/>
                <a:cs typeface="Courier New" panose="02070309020205020404" pitchFamily="49" charset="0"/>
              </a:rPr>
              <a:t> a)</a:t>
            </a:r>
          </a:p>
          <a:p>
            <a:pPr marL="0" indent="0">
              <a:spcBef>
                <a:spcPts val="0"/>
              </a:spcBef>
              <a:buNone/>
            </a:pPr>
            <a:r>
              <a:rPr lang="en-US" dirty="0">
                <a:latin typeface="Consolas" panose="020B0609020204030204" pitchFamily="49" charset="0"/>
                <a:cs typeface="Courier New" panose="02070309020205020404" pitchFamily="49" charset="0"/>
              </a:rPr>
              <a:t>{</a:t>
            </a:r>
          </a:p>
          <a:p>
            <a:pPr marL="0" indent="0">
              <a:spcBef>
                <a:spcPts val="0"/>
              </a:spcBef>
              <a:buNone/>
            </a:pPr>
            <a:r>
              <a:rPr lang="en-US" dirty="0">
                <a:latin typeface="Consolas" panose="020B0609020204030204" pitchFamily="49" charset="0"/>
                <a:cs typeface="Courier New" panose="02070309020205020404" pitchFamily="49" charset="0"/>
              </a:rPr>
              <a:t>    a</a:t>
            </a:r>
            <a:r>
              <a:rPr lang="en-US" dirty="0">
                <a:solidFill>
                  <a:srgbClr val="FF0000"/>
                </a:solidFill>
                <a:latin typeface="Consolas" panose="020B0609020204030204" pitchFamily="49" charset="0"/>
                <a:cs typeface="Courier New" panose="02070309020205020404" pitchFamily="49" charset="0"/>
              </a:rPr>
              <a:t>-&gt;</a:t>
            </a:r>
            <a:r>
              <a:rPr lang="en-US" dirty="0">
                <a:latin typeface="Consolas" panose="020B0609020204030204" pitchFamily="49" charset="0"/>
                <a:cs typeface="Courier New" panose="02070309020205020404" pitchFamily="49" charset="0"/>
              </a:rPr>
              <a:t>type = 'd’;</a:t>
            </a:r>
          </a:p>
          <a:p>
            <a:pPr marL="0" indent="0">
              <a:spcBef>
                <a:spcPts val="0"/>
              </a:spcBef>
              <a:buNone/>
            </a:pPr>
            <a:r>
              <a:rPr lang="en-US" dirty="0">
                <a:latin typeface="Consolas" panose="020B0609020204030204" pitchFamily="49" charset="0"/>
                <a:cs typeface="Courier New" panose="02070309020205020404" pitchFamily="49" charset="0"/>
              </a:rPr>
              <a:t>    a</a:t>
            </a:r>
            <a:r>
              <a:rPr lang="en-US" dirty="0">
                <a:solidFill>
                  <a:srgbClr val="FF0000"/>
                </a:solidFill>
                <a:latin typeface="Consolas" panose="020B0609020204030204" pitchFamily="49" charset="0"/>
                <a:cs typeface="Courier New" panose="02070309020205020404" pitchFamily="49" charset="0"/>
              </a:rPr>
              <a:t>-&gt;</a:t>
            </a:r>
            <a:r>
              <a:rPr lang="en-US" dirty="0">
                <a:latin typeface="Consolas" panose="020B0609020204030204" pitchFamily="49" charset="0"/>
                <a:cs typeface="Courier New" panose="02070309020205020404" pitchFamily="49" charset="0"/>
              </a:rPr>
              <a:t>id = 10;</a:t>
            </a:r>
          </a:p>
          <a:p>
            <a:pPr marL="0" indent="0">
              <a:spcBef>
                <a:spcPts val="0"/>
              </a:spcBef>
              <a:buNone/>
            </a:pPr>
            <a:endParaRPr lang="en-US" dirty="0">
              <a:latin typeface="Consolas" panose="020B0609020204030204" pitchFamily="49" charset="0"/>
              <a:cs typeface="Courier New" panose="02070309020205020404" pitchFamily="49" charset="0"/>
            </a:endParaRPr>
          </a:p>
          <a:p>
            <a:pPr marL="0" indent="0">
              <a:spcBef>
                <a:spcPts val="0"/>
              </a:spcBef>
              <a:buNone/>
            </a:pPr>
            <a:r>
              <a:rPr lang="en-US" dirty="0">
                <a:latin typeface="Consolas" panose="020B0609020204030204" pitchFamily="49" charset="0"/>
                <a:cs typeface="Courier New" panose="02070309020205020404" pitchFamily="49" charset="0"/>
              </a:rPr>
              <a:t>    return a;</a:t>
            </a:r>
          </a:p>
          <a:p>
            <a:pPr marL="0" indent="0">
              <a:spcBef>
                <a:spcPts val="0"/>
              </a:spcBef>
              <a:buNone/>
            </a:pPr>
            <a:r>
              <a:rPr lang="en-US" dirty="0">
                <a:latin typeface="Consolas" panose="020B0609020204030204" pitchFamily="49" charset="0"/>
                <a:cs typeface="Courier New" panose="02070309020205020404" pitchFamily="49" charset="0"/>
              </a:rPr>
              <a:t>}</a:t>
            </a:r>
          </a:p>
        </p:txBody>
      </p:sp>
      <p:sp>
        <p:nvSpPr>
          <p:cNvPr id="4" name="Content Placeholder 3">
            <a:extLst>
              <a:ext uri="{FF2B5EF4-FFF2-40B4-BE49-F238E27FC236}">
                <a16:creationId xmlns:a16="http://schemas.microsoft.com/office/drawing/2014/main" id="{D7984329-961E-1A5A-A351-5EAB29A43D68}"/>
              </a:ext>
            </a:extLst>
          </p:cNvPr>
          <p:cNvSpPr>
            <a:spLocks noGrp="1"/>
          </p:cNvSpPr>
          <p:nvPr>
            <p:ph sz="half" idx="2"/>
            <p:custDataLst>
              <p:tags r:id="rId3"/>
            </p:custDataLst>
          </p:nvPr>
        </p:nvSpPr>
        <p:spPr>
          <a:xfrm>
            <a:off x="6338315" y="2638044"/>
            <a:ext cx="4270247" cy="3101982"/>
          </a:xfrm>
          <a:prstGeom prst="rect">
            <a:avLst/>
          </a:prstGeom>
          <a:ln>
            <a:solidFill>
              <a:schemeClr val="tx1"/>
            </a:solidFill>
          </a:ln>
        </p:spPr>
        <p:txBody>
          <a:bodyPr/>
          <a:lstStyle/>
          <a:p>
            <a:pPr marL="0" indent="0">
              <a:spcBef>
                <a:spcPts val="0"/>
              </a:spcBef>
              <a:buNone/>
            </a:pPr>
            <a:r>
              <a:rPr lang="fr-FR" dirty="0">
                <a:latin typeface="Consolas" panose="020B0609020204030204" pitchFamily="49" charset="0"/>
                <a:cs typeface="Courier New" panose="02070309020205020404" pitchFamily="49" charset="0"/>
              </a:rPr>
              <a:t>void client()</a:t>
            </a:r>
          </a:p>
          <a:p>
            <a:pPr marL="0" indent="0">
              <a:spcBef>
                <a:spcPts val="0"/>
              </a:spcBef>
              <a:buNone/>
            </a:pPr>
            <a:r>
              <a:rPr lang="fr-FR" dirty="0">
                <a:latin typeface="Consolas" panose="020B0609020204030204" pitchFamily="49" charset="0"/>
                <a:cs typeface="Courier New" panose="02070309020205020404" pitchFamily="49" charset="0"/>
              </a:rPr>
              <a:t>{</a:t>
            </a:r>
          </a:p>
          <a:p>
            <a:pPr marL="0" indent="0">
              <a:spcBef>
                <a:spcPts val="0"/>
              </a:spcBef>
              <a:buNone/>
            </a:pPr>
            <a:r>
              <a:rPr lang="fr-FR" dirty="0">
                <a:latin typeface="Consolas" panose="020B0609020204030204" pitchFamily="49" charset="0"/>
                <a:cs typeface="Courier New" panose="02070309020205020404" pitchFamily="49" charset="0"/>
              </a:rPr>
              <a:t>    part y;</a:t>
            </a:r>
          </a:p>
          <a:p>
            <a:pPr marL="0" indent="0">
              <a:spcBef>
                <a:spcPts val="0"/>
              </a:spcBef>
              <a:buNone/>
            </a:pPr>
            <a:r>
              <a:rPr lang="fr-FR" dirty="0">
                <a:latin typeface="Consolas" panose="020B0609020204030204" pitchFamily="49" charset="0"/>
                <a:cs typeface="Courier New" panose="02070309020205020404" pitchFamily="49" charset="0"/>
              </a:rPr>
              <a:t>	</a:t>
            </a:r>
          </a:p>
          <a:p>
            <a:pPr marL="0" indent="0">
              <a:spcBef>
                <a:spcPts val="0"/>
              </a:spcBef>
              <a:buNone/>
            </a:pPr>
            <a:r>
              <a:rPr lang="fr-FR" dirty="0">
                <a:latin typeface="Consolas" panose="020B0609020204030204" pitchFamily="49" charset="0"/>
                <a:cs typeface="Courier New" panose="02070309020205020404" pitchFamily="49" charset="0"/>
              </a:rPr>
              <a:t>    part</a:t>
            </a:r>
            <a:r>
              <a:rPr lang="fr-FR" dirty="0">
                <a:solidFill>
                  <a:srgbClr val="FF0000"/>
                </a:solidFill>
                <a:latin typeface="Consolas" panose="020B0609020204030204" pitchFamily="49" charset="0"/>
                <a:cs typeface="Courier New" panose="02070309020205020404" pitchFamily="49" charset="0"/>
              </a:rPr>
              <a:t>*</a:t>
            </a:r>
            <a:r>
              <a:rPr lang="fr-FR" dirty="0">
                <a:latin typeface="Consolas" panose="020B0609020204030204" pitchFamily="49" charset="0"/>
                <a:cs typeface="Courier New" panose="02070309020205020404" pitchFamily="49" charset="0"/>
              </a:rPr>
              <a:t> x = supplier(</a:t>
            </a:r>
            <a:r>
              <a:rPr lang="fr-FR" dirty="0">
                <a:solidFill>
                  <a:srgbClr val="FF0000"/>
                </a:solidFill>
                <a:latin typeface="Consolas" panose="020B0609020204030204" pitchFamily="49" charset="0"/>
                <a:cs typeface="Courier New" panose="02070309020205020404" pitchFamily="49" charset="0"/>
              </a:rPr>
              <a:t>&amp;</a:t>
            </a:r>
            <a:r>
              <a:rPr lang="fr-FR" dirty="0">
                <a:latin typeface="Consolas" panose="020B0609020204030204" pitchFamily="49" charset="0"/>
                <a:cs typeface="Courier New" panose="02070309020205020404" pitchFamily="49" charset="0"/>
              </a:rPr>
              <a:t>y);</a:t>
            </a:r>
          </a:p>
          <a:p>
            <a:pPr marL="0" indent="0">
              <a:spcBef>
                <a:spcPts val="0"/>
              </a:spcBef>
              <a:buNone/>
            </a:pPr>
            <a:r>
              <a:rPr lang="fr-FR" dirty="0">
                <a:latin typeface="Consolas" panose="020B0609020204030204" pitchFamily="49" charset="0"/>
                <a:cs typeface="Courier New" panose="02070309020205020404" pitchFamily="49" charset="0"/>
              </a:rPr>
              <a:t>}</a:t>
            </a:r>
            <a:endParaRPr lang="en-US" dirty="0">
              <a:latin typeface="Consolas" panose="020B0609020204030204" pitchFamily="49" charset="0"/>
              <a:cs typeface="Courier New" panose="02070309020205020404" pitchFamily="49" charset="0"/>
            </a:endParaRPr>
          </a:p>
        </p:txBody>
      </p:sp>
    </p:spTree>
    <p:extLst>
      <p:ext uri="{BB962C8B-B14F-4D97-AF65-F5344CB8AC3E}">
        <p14:creationId xmlns:p14="http://schemas.microsoft.com/office/powerpoint/2010/main" val="30014417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Returning Non-Local Data:</a:t>
            </a:r>
            <a:br>
              <a:rPr lang="en-US" dirty="0"/>
            </a:br>
            <a:r>
              <a:rPr lang="en-US" dirty="0"/>
              <a:t>Return-By-Reference</a:t>
            </a:r>
          </a:p>
        </p:txBody>
      </p:sp>
      <p:sp>
        <p:nvSpPr>
          <p:cNvPr id="3" name="Content Placeholder 2"/>
          <p:cNvSpPr>
            <a:spLocks noGrp="1"/>
          </p:cNvSpPr>
          <p:nvPr>
            <p:ph sz="half" idx="1"/>
            <p:custDataLst>
              <p:tags r:id="rId2"/>
            </p:custDataLst>
          </p:nvPr>
        </p:nvSpPr>
        <p:spPr>
          <a:xfrm>
            <a:off x="1581912" y="2638044"/>
            <a:ext cx="4271771" cy="3101982"/>
          </a:xfrm>
          <a:prstGeom prst="rect">
            <a:avLst/>
          </a:prstGeom>
          <a:ln>
            <a:solidFill>
              <a:schemeClr val="tx1"/>
            </a:solidFill>
          </a:ln>
        </p:spPr>
        <p:txBody>
          <a:bodyPr/>
          <a:lstStyle/>
          <a:p>
            <a:pPr marL="0" indent="0">
              <a:spcBef>
                <a:spcPts val="0"/>
              </a:spcBef>
              <a:buNone/>
            </a:pPr>
            <a:r>
              <a:rPr lang="en-US" dirty="0">
                <a:latin typeface="Consolas" panose="020B0609020204030204" pitchFamily="49" charset="0"/>
                <a:cs typeface="Courier New" panose="02070309020205020404" pitchFamily="49" charset="0"/>
              </a:rPr>
              <a:t>part&amp; supplier(part</a:t>
            </a:r>
            <a:r>
              <a:rPr lang="en-US" dirty="0">
                <a:solidFill>
                  <a:srgbClr val="FF0000"/>
                </a:solidFill>
                <a:latin typeface="Consolas" panose="020B0609020204030204" pitchFamily="49" charset="0"/>
                <a:cs typeface="Courier New" panose="02070309020205020404" pitchFamily="49" charset="0"/>
              </a:rPr>
              <a:t>&amp;</a:t>
            </a:r>
            <a:r>
              <a:rPr lang="en-US" dirty="0">
                <a:latin typeface="Consolas" panose="020B0609020204030204" pitchFamily="49" charset="0"/>
                <a:cs typeface="Courier New" panose="02070309020205020404" pitchFamily="49" charset="0"/>
              </a:rPr>
              <a:t> a)</a:t>
            </a:r>
          </a:p>
          <a:p>
            <a:pPr marL="0" indent="0">
              <a:spcBef>
                <a:spcPts val="0"/>
              </a:spcBef>
              <a:buNone/>
            </a:pPr>
            <a:r>
              <a:rPr lang="en-US" dirty="0">
                <a:latin typeface="Consolas" panose="020B0609020204030204" pitchFamily="49" charset="0"/>
                <a:cs typeface="Courier New" panose="02070309020205020404" pitchFamily="49" charset="0"/>
              </a:rPr>
              <a:t>{</a:t>
            </a:r>
          </a:p>
          <a:p>
            <a:pPr marL="0" indent="0">
              <a:spcBef>
                <a:spcPts val="0"/>
              </a:spcBef>
              <a:buNone/>
            </a:pPr>
            <a:r>
              <a:rPr lang="en-US" dirty="0">
                <a:latin typeface="Consolas" panose="020B0609020204030204" pitchFamily="49" charset="0"/>
                <a:cs typeface="Courier New" panose="02070309020205020404" pitchFamily="49" charset="0"/>
              </a:rPr>
              <a:t>    a.type = 'd’;</a:t>
            </a:r>
          </a:p>
          <a:p>
            <a:pPr marL="0" indent="0">
              <a:spcBef>
                <a:spcPts val="0"/>
              </a:spcBef>
              <a:buNone/>
            </a:pPr>
            <a:r>
              <a:rPr lang="en-US" dirty="0">
                <a:latin typeface="Consolas" panose="020B0609020204030204" pitchFamily="49" charset="0"/>
                <a:cs typeface="Courier New" panose="02070309020205020404" pitchFamily="49" charset="0"/>
              </a:rPr>
              <a:t>    a.id = 10;</a:t>
            </a:r>
          </a:p>
          <a:p>
            <a:pPr marL="0" indent="0">
              <a:spcBef>
                <a:spcPts val="0"/>
              </a:spcBef>
              <a:buNone/>
            </a:pPr>
            <a:endParaRPr lang="en-US" dirty="0">
              <a:latin typeface="Consolas" panose="020B0609020204030204" pitchFamily="49" charset="0"/>
              <a:cs typeface="Courier New" panose="02070309020205020404" pitchFamily="49" charset="0"/>
            </a:endParaRPr>
          </a:p>
          <a:p>
            <a:pPr marL="0" indent="0">
              <a:spcBef>
                <a:spcPts val="0"/>
              </a:spcBef>
              <a:buNone/>
            </a:pPr>
            <a:r>
              <a:rPr lang="en-US" dirty="0">
                <a:latin typeface="Consolas" panose="020B0609020204030204" pitchFamily="49" charset="0"/>
                <a:cs typeface="Courier New" panose="02070309020205020404" pitchFamily="49" charset="0"/>
              </a:rPr>
              <a:t>    return a;</a:t>
            </a:r>
          </a:p>
          <a:p>
            <a:pPr marL="0" indent="0">
              <a:spcBef>
                <a:spcPts val="0"/>
              </a:spcBef>
              <a:buNone/>
            </a:pPr>
            <a:r>
              <a:rPr lang="en-US" dirty="0">
                <a:latin typeface="Consolas" panose="020B0609020204030204" pitchFamily="49" charset="0"/>
                <a:cs typeface="Courier New" panose="02070309020205020404" pitchFamily="49" charset="0"/>
              </a:rPr>
              <a:t>}</a:t>
            </a:r>
          </a:p>
        </p:txBody>
      </p:sp>
      <p:sp>
        <p:nvSpPr>
          <p:cNvPr id="4" name="Content Placeholder 3"/>
          <p:cNvSpPr>
            <a:spLocks noGrp="1"/>
          </p:cNvSpPr>
          <p:nvPr>
            <p:ph sz="half" idx="2"/>
            <p:custDataLst>
              <p:tags r:id="rId3"/>
            </p:custDataLst>
          </p:nvPr>
        </p:nvSpPr>
        <p:spPr>
          <a:xfrm>
            <a:off x="6338315" y="2638044"/>
            <a:ext cx="4270247" cy="3101982"/>
          </a:xfrm>
          <a:prstGeom prst="rect">
            <a:avLst/>
          </a:prstGeom>
          <a:ln>
            <a:solidFill>
              <a:schemeClr val="tx1"/>
            </a:solidFill>
          </a:ln>
        </p:spPr>
        <p:txBody>
          <a:bodyPr/>
          <a:lstStyle/>
          <a:p>
            <a:pPr marL="0" indent="0">
              <a:spcBef>
                <a:spcPts val="0"/>
              </a:spcBef>
              <a:buNone/>
            </a:pPr>
            <a:r>
              <a:rPr lang="fr-FR" dirty="0">
                <a:latin typeface="Consolas" panose="020B0609020204030204" pitchFamily="49" charset="0"/>
                <a:cs typeface="Courier New" panose="02070309020205020404" pitchFamily="49" charset="0"/>
              </a:rPr>
              <a:t>void client()</a:t>
            </a:r>
          </a:p>
          <a:p>
            <a:pPr marL="0" indent="0">
              <a:spcBef>
                <a:spcPts val="0"/>
              </a:spcBef>
              <a:buNone/>
            </a:pPr>
            <a:r>
              <a:rPr lang="fr-FR" dirty="0">
                <a:latin typeface="Consolas" panose="020B0609020204030204" pitchFamily="49" charset="0"/>
                <a:cs typeface="Courier New" panose="02070309020205020404" pitchFamily="49" charset="0"/>
              </a:rPr>
              <a:t>{</a:t>
            </a:r>
          </a:p>
          <a:p>
            <a:pPr marL="0" indent="0">
              <a:spcBef>
                <a:spcPts val="0"/>
              </a:spcBef>
              <a:buNone/>
            </a:pPr>
            <a:r>
              <a:rPr lang="fr-FR" dirty="0">
                <a:latin typeface="Consolas" panose="020B0609020204030204" pitchFamily="49" charset="0"/>
                <a:cs typeface="Courier New" panose="02070309020205020404" pitchFamily="49" charset="0"/>
              </a:rPr>
              <a:t>    part y;</a:t>
            </a:r>
          </a:p>
          <a:p>
            <a:pPr marL="0" indent="0">
              <a:spcBef>
                <a:spcPts val="0"/>
              </a:spcBef>
              <a:buNone/>
            </a:pPr>
            <a:r>
              <a:rPr lang="fr-FR" dirty="0">
                <a:latin typeface="Consolas" panose="020B0609020204030204" pitchFamily="49" charset="0"/>
                <a:cs typeface="Courier New" panose="02070309020205020404" pitchFamily="49" charset="0"/>
              </a:rPr>
              <a:t>	</a:t>
            </a:r>
          </a:p>
          <a:p>
            <a:pPr marL="0" indent="0">
              <a:spcBef>
                <a:spcPts val="0"/>
              </a:spcBef>
              <a:buNone/>
            </a:pPr>
            <a:r>
              <a:rPr lang="fr-FR" dirty="0">
                <a:latin typeface="Consolas" panose="020B0609020204030204" pitchFamily="49" charset="0"/>
                <a:cs typeface="Courier New" panose="02070309020205020404" pitchFamily="49" charset="0"/>
              </a:rPr>
              <a:t>    part</a:t>
            </a:r>
            <a:r>
              <a:rPr lang="fr-FR" dirty="0">
                <a:solidFill>
                  <a:srgbClr val="FF0000"/>
                </a:solidFill>
                <a:latin typeface="Consolas" panose="020B0609020204030204" pitchFamily="49" charset="0"/>
                <a:cs typeface="Courier New" panose="02070309020205020404" pitchFamily="49" charset="0"/>
              </a:rPr>
              <a:t>&amp;</a:t>
            </a:r>
            <a:r>
              <a:rPr lang="fr-FR" dirty="0">
                <a:latin typeface="Consolas" panose="020B0609020204030204" pitchFamily="49" charset="0"/>
                <a:cs typeface="Courier New" panose="02070309020205020404" pitchFamily="49" charset="0"/>
              </a:rPr>
              <a:t> x = supplier(y);</a:t>
            </a:r>
          </a:p>
          <a:p>
            <a:pPr marL="0" indent="0">
              <a:spcBef>
                <a:spcPts val="0"/>
              </a:spcBef>
              <a:buNone/>
            </a:pPr>
            <a:r>
              <a:rPr lang="fr-FR" dirty="0">
                <a:latin typeface="Consolas" panose="020B0609020204030204" pitchFamily="49" charset="0"/>
                <a:cs typeface="Courier New" panose="02070309020205020404" pitchFamily="49" charset="0"/>
              </a:rPr>
              <a:t>}</a:t>
            </a:r>
            <a:endParaRPr lang="en-US" dirty="0">
              <a:latin typeface="Consolas" panose="020B0609020204030204" pitchFamily="49" charset="0"/>
              <a:cs typeface="Courier New" panose="02070309020205020404" pitchFamily="49" charset="0"/>
            </a:endParaRPr>
          </a:p>
        </p:txBody>
      </p:sp>
    </p:spTree>
    <p:extLst>
      <p:ext uri="{BB962C8B-B14F-4D97-AF65-F5344CB8AC3E}">
        <p14:creationId xmlns:p14="http://schemas.microsoft.com/office/powerpoint/2010/main" val="36285489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C33D067-260C-0C8A-836F-046DFDE6A8E3}"/>
              </a:ext>
            </a:extLst>
          </p:cNvPr>
          <p:cNvSpPr>
            <a:spLocks noGrp="1"/>
          </p:cNvSpPr>
          <p:nvPr>
            <p:ph type="body" idx="1"/>
            <p:custDataLst>
              <p:tags r:id="rId1"/>
            </p:custDataLst>
          </p:nvPr>
        </p:nvSpPr>
        <p:spPr>
          <a:xfrm>
            <a:off x="1583436" y="2313433"/>
            <a:ext cx="4270248" cy="704087"/>
          </a:xfrm>
        </p:spPr>
        <p:txBody>
          <a:bodyPr/>
          <a:lstStyle/>
          <a:p>
            <a:r>
              <a:rPr lang="en-US" dirty="0"/>
              <a:t>by-pointer</a:t>
            </a:r>
          </a:p>
        </p:txBody>
      </p:sp>
      <p:sp>
        <p:nvSpPr>
          <p:cNvPr id="6" name="Content Placeholder 5">
            <a:extLst>
              <a:ext uri="{FF2B5EF4-FFF2-40B4-BE49-F238E27FC236}">
                <a16:creationId xmlns:a16="http://schemas.microsoft.com/office/drawing/2014/main" id="{5D882BCC-618B-1800-67EC-02332D94778F}"/>
              </a:ext>
            </a:extLst>
          </p:cNvPr>
          <p:cNvSpPr>
            <a:spLocks noGrp="1"/>
          </p:cNvSpPr>
          <p:nvPr>
            <p:ph sz="half" idx="2"/>
            <p:custDataLst>
              <p:tags r:id="rId2"/>
            </p:custDataLst>
          </p:nvPr>
        </p:nvSpPr>
        <p:spPr>
          <a:xfrm>
            <a:off x="1583436" y="3143250"/>
            <a:ext cx="4270248" cy="2596776"/>
          </a:xfrm>
        </p:spPr>
        <p:txBody>
          <a:bodyPr/>
          <a:lstStyle/>
          <a:p>
            <a:r>
              <a:rPr lang="en-US" dirty="0">
                <a:solidFill>
                  <a:srgbClr val="FF0000"/>
                </a:solidFill>
                <a:latin typeface="Consolas" panose="020B0609020204030204" pitchFamily="49" charset="0"/>
              </a:rPr>
              <a:t>*</a:t>
            </a:r>
            <a:r>
              <a:rPr lang="en-US" dirty="0">
                <a:latin typeface="Consolas" panose="020B0609020204030204" pitchFamily="49" charset="0"/>
              </a:rPr>
              <a:t>supplier(</a:t>
            </a:r>
            <a:r>
              <a:rPr lang="en-US" dirty="0">
                <a:solidFill>
                  <a:srgbClr val="FF0000"/>
                </a:solidFill>
                <a:latin typeface="Consolas" panose="020B0609020204030204" pitchFamily="49" charset="0"/>
              </a:rPr>
              <a:t>&amp;</a:t>
            </a:r>
            <a:r>
              <a:rPr lang="en-US" dirty="0">
                <a:latin typeface="Consolas" panose="020B0609020204030204" pitchFamily="49" charset="0"/>
              </a:rPr>
              <a:t>p) = r;</a:t>
            </a:r>
          </a:p>
        </p:txBody>
      </p:sp>
      <p:sp>
        <p:nvSpPr>
          <p:cNvPr id="7" name="Content Placeholder 6">
            <a:extLst>
              <a:ext uri="{FF2B5EF4-FFF2-40B4-BE49-F238E27FC236}">
                <a16:creationId xmlns:a16="http://schemas.microsoft.com/office/drawing/2014/main" id="{23A88AD4-BEE8-6C7C-B685-26DA580044F8}"/>
              </a:ext>
            </a:extLst>
          </p:cNvPr>
          <p:cNvSpPr>
            <a:spLocks noGrp="1"/>
          </p:cNvSpPr>
          <p:nvPr>
            <p:ph sz="quarter" idx="4"/>
            <p:custDataLst>
              <p:tags r:id="rId3"/>
            </p:custDataLst>
          </p:nvPr>
        </p:nvSpPr>
        <p:spPr>
          <a:xfrm>
            <a:off x="6338316" y="3143250"/>
            <a:ext cx="4253484" cy="2596776"/>
          </a:xfrm>
        </p:spPr>
        <p:txBody>
          <a:bodyPr/>
          <a:lstStyle/>
          <a:p>
            <a:r>
              <a:rPr lang="en-US" dirty="0">
                <a:latin typeface="Consolas" panose="020B0609020204030204" pitchFamily="49" charset="0"/>
              </a:rPr>
              <a:t>supplier(p) = r;</a:t>
            </a:r>
          </a:p>
        </p:txBody>
      </p:sp>
      <p:sp>
        <p:nvSpPr>
          <p:cNvPr id="8" name="Text Placeholder 7">
            <a:extLst>
              <a:ext uri="{FF2B5EF4-FFF2-40B4-BE49-F238E27FC236}">
                <a16:creationId xmlns:a16="http://schemas.microsoft.com/office/drawing/2014/main" id="{DEF194A8-CCB5-7DD3-0D63-F81F9879383F}"/>
              </a:ext>
            </a:extLst>
          </p:cNvPr>
          <p:cNvSpPr>
            <a:spLocks noGrp="1"/>
          </p:cNvSpPr>
          <p:nvPr>
            <p:ph type="body" sz="quarter" idx="13"/>
            <p:custDataLst>
              <p:tags r:id="rId4"/>
            </p:custDataLst>
          </p:nvPr>
        </p:nvSpPr>
        <p:spPr>
          <a:xfrm>
            <a:off x="6338316" y="2313433"/>
            <a:ext cx="4270248" cy="704087"/>
          </a:xfrm>
        </p:spPr>
        <p:txBody>
          <a:bodyPr/>
          <a:lstStyle/>
          <a:p>
            <a:r>
              <a:rPr lang="en-US" dirty="0"/>
              <a:t>by-reference</a:t>
            </a:r>
          </a:p>
        </p:txBody>
      </p:sp>
      <p:sp>
        <p:nvSpPr>
          <p:cNvPr id="2" name="Title 1"/>
          <p:cNvSpPr>
            <a:spLocks noGrp="1"/>
          </p:cNvSpPr>
          <p:nvPr>
            <p:ph type="title"/>
            <p:custDataLst>
              <p:tags r:id="rId5"/>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Functions forming l-values</a:t>
            </a:r>
          </a:p>
        </p:txBody>
      </p:sp>
    </p:spTree>
    <p:extLst>
      <p:ext uri="{BB962C8B-B14F-4D97-AF65-F5344CB8AC3E}">
        <p14:creationId xmlns:p14="http://schemas.microsoft.com/office/powerpoint/2010/main" val="2771284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Example Data</a:t>
            </a:r>
          </a:p>
        </p:txBody>
      </p:sp>
      <p:sp>
        <p:nvSpPr>
          <p:cNvPr id="5" name="Content Placeholder 4"/>
          <p:cNvSpPr>
            <a:spLocks noGrp="1"/>
          </p:cNvSpPr>
          <p:nvPr>
            <p:ph idx="1"/>
            <p:custDataLst>
              <p:tags r:id="rId2"/>
            </p:custDataLst>
          </p:nvPr>
        </p:nvSpPr>
        <p:spPr>
          <a:xfrm>
            <a:off x="4696691" y="2656517"/>
            <a:ext cx="2798618" cy="3101983"/>
          </a:xfrm>
        </p:spPr>
        <p:txBody>
          <a:bodyPr>
            <a:normAutofit/>
          </a:bodyPr>
          <a:lstStyle/>
          <a:p>
            <a:pPr marL="0" indent="0">
              <a:spcBef>
                <a:spcPts val="0"/>
              </a:spcBef>
              <a:buNone/>
            </a:pPr>
            <a:r>
              <a:rPr lang="en-US" dirty="0">
                <a:latin typeface="Consolas" panose="020B0609020204030204" pitchFamily="49" charset="0"/>
                <a:cs typeface="Courier New" panose="02070309020205020404" pitchFamily="49" charset="0"/>
              </a:rPr>
              <a:t>struct part</a:t>
            </a:r>
          </a:p>
          <a:p>
            <a:pPr marL="0" indent="0">
              <a:spcBef>
                <a:spcPts val="0"/>
              </a:spcBef>
              <a:buNone/>
            </a:pPr>
            <a:r>
              <a:rPr lang="en-US" dirty="0">
                <a:latin typeface="Consolas" panose="020B0609020204030204" pitchFamily="49" charset="0"/>
                <a:cs typeface="Courier New" panose="02070309020205020404" pitchFamily="49" charset="0"/>
              </a:rPr>
              <a:t>{</a:t>
            </a:r>
          </a:p>
          <a:p>
            <a:pPr marL="0" indent="0">
              <a:spcBef>
                <a:spcPts val="0"/>
              </a:spcBef>
              <a:buNone/>
            </a:pPr>
            <a:r>
              <a:rPr lang="en-US" dirty="0">
                <a:latin typeface="Consolas" panose="020B0609020204030204" pitchFamily="49" charset="0"/>
                <a:cs typeface="Courier New" panose="02070309020205020404" pitchFamily="49" charset="0"/>
              </a:rPr>
              <a:t>    char   type;</a:t>
            </a:r>
          </a:p>
          <a:p>
            <a:pPr marL="0" indent="0">
              <a:spcBef>
                <a:spcPts val="0"/>
              </a:spcBef>
              <a:buNone/>
            </a:pPr>
            <a:r>
              <a:rPr lang="en-US" dirty="0">
                <a:latin typeface="Consolas" panose="020B0609020204030204" pitchFamily="49" charset="0"/>
                <a:cs typeface="Courier New" panose="02070309020205020404" pitchFamily="49" charset="0"/>
              </a:rPr>
              <a:t>    int    id;</a:t>
            </a:r>
          </a:p>
          <a:p>
            <a:pPr marL="0" indent="0">
              <a:spcBef>
                <a:spcPts val="0"/>
              </a:spcBef>
              <a:buNone/>
            </a:pPr>
            <a:r>
              <a:rPr lang="en-US" dirty="0">
                <a:latin typeface="Consolas" panose="020B0609020204030204" pitchFamily="49" charset="0"/>
                <a:cs typeface="Courier New" panose="02070309020205020404" pitchFamily="49" charset="0"/>
              </a:rPr>
              <a:t>};</a:t>
            </a:r>
          </a:p>
        </p:txBody>
      </p:sp>
    </p:spTree>
    <p:extLst>
      <p:ext uri="{BB962C8B-B14F-4D97-AF65-F5344CB8AC3E}">
        <p14:creationId xmlns:p14="http://schemas.microsoft.com/office/powerpoint/2010/main" val="33682771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Return-By-Value</a:t>
            </a:r>
          </a:p>
        </p:txBody>
      </p:sp>
      <p:sp>
        <p:nvSpPr>
          <p:cNvPr id="3" name="Content Placeholder 2"/>
          <p:cNvSpPr>
            <a:spLocks noGrp="1"/>
          </p:cNvSpPr>
          <p:nvPr>
            <p:ph sz="half" idx="1"/>
            <p:custDataLst>
              <p:tags r:id="rId2"/>
            </p:custDataLst>
          </p:nvPr>
        </p:nvSpPr>
        <p:spPr>
          <a:xfrm>
            <a:off x="1581912" y="2638044"/>
            <a:ext cx="4271771" cy="3101982"/>
          </a:xfrm>
          <a:prstGeom prst="rect">
            <a:avLst/>
          </a:prstGeom>
          <a:ln>
            <a:solidFill>
              <a:schemeClr val="tx1"/>
            </a:solidFill>
          </a:ln>
        </p:spPr>
        <p:txBody>
          <a:bodyPr>
            <a:normAutofit/>
          </a:bodyPr>
          <a:lstStyle/>
          <a:p>
            <a:pPr marL="0" indent="0">
              <a:spcBef>
                <a:spcPts val="0"/>
              </a:spcBef>
              <a:buNone/>
            </a:pPr>
            <a:r>
              <a:rPr lang="en-US" dirty="0">
                <a:latin typeface="Consolas" panose="020B0609020204030204" pitchFamily="49" charset="0"/>
                <a:cs typeface="Courier New" panose="02070309020205020404" pitchFamily="49" charset="0"/>
              </a:rPr>
              <a:t>part supplier()</a:t>
            </a:r>
          </a:p>
          <a:p>
            <a:pPr marL="0" indent="0">
              <a:spcBef>
                <a:spcPts val="0"/>
              </a:spcBef>
              <a:buNone/>
            </a:pPr>
            <a:r>
              <a:rPr lang="en-US" dirty="0">
                <a:latin typeface="Consolas" panose="020B0609020204030204" pitchFamily="49" charset="0"/>
                <a:cs typeface="Courier New" panose="02070309020205020404" pitchFamily="49" charset="0"/>
              </a:rPr>
              <a:t>{</a:t>
            </a:r>
          </a:p>
          <a:p>
            <a:pPr marL="0" indent="0">
              <a:spcBef>
                <a:spcPts val="0"/>
              </a:spcBef>
              <a:buNone/>
            </a:pPr>
            <a:r>
              <a:rPr lang="en-US" dirty="0">
                <a:latin typeface="Consolas" panose="020B0609020204030204" pitchFamily="49" charset="0"/>
                <a:cs typeface="Courier New" panose="02070309020205020404" pitchFamily="49" charset="0"/>
              </a:rPr>
              <a:t>    part  a = { 'd', 10 };</a:t>
            </a:r>
          </a:p>
          <a:p>
            <a:pPr marL="0" indent="0">
              <a:spcBef>
                <a:spcPts val="0"/>
              </a:spcBef>
              <a:buNone/>
            </a:pPr>
            <a:endParaRPr lang="en-US" dirty="0">
              <a:latin typeface="Consolas" panose="020B0609020204030204" pitchFamily="49" charset="0"/>
              <a:cs typeface="Courier New" panose="02070309020205020404" pitchFamily="49" charset="0"/>
            </a:endParaRPr>
          </a:p>
          <a:p>
            <a:pPr marL="0" indent="0">
              <a:spcBef>
                <a:spcPts val="0"/>
              </a:spcBef>
              <a:buNone/>
            </a:pPr>
            <a:r>
              <a:rPr lang="en-US" dirty="0">
                <a:latin typeface="Consolas" panose="020B0609020204030204" pitchFamily="49" charset="0"/>
                <a:cs typeface="Courier New" panose="02070309020205020404" pitchFamily="49" charset="0"/>
              </a:rPr>
              <a:t>    return a;</a:t>
            </a:r>
          </a:p>
          <a:p>
            <a:pPr marL="0" indent="0">
              <a:spcBef>
                <a:spcPts val="0"/>
              </a:spcBef>
              <a:buNone/>
            </a:pPr>
            <a:r>
              <a:rPr lang="en-US" dirty="0">
                <a:latin typeface="Consolas" panose="020B0609020204030204" pitchFamily="49" charset="0"/>
                <a:cs typeface="Courier New" panose="02070309020205020404" pitchFamily="49" charset="0"/>
              </a:rPr>
              <a:t>}</a:t>
            </a:r>
          </a:p>
        </p:txBody>
      </p:sp>
      <p:sp>
        <p:nvSpPr>
          <p:cNvPr id="4" name="Content Placeholder 3"/>
          <p:cNvSpPr>
            <a:spLocks noGrp="1"/>
          </p:cNvSpPr>
          <p:nvPr>
            <p:ph sz="half" idx="2"/>
            <p:custDataLst>
              <p:tags r:id="rId3"/>
            </p:custDataLst>
          </p:nvPr>
        </p:nvSpPr>
        <p:spPr>
          <a:xfrm>
            <a:off x="6338315" y="2638044"/>
            <a:ext cx="4270247" cy="3101982"/>
          </a:xfrm>
          <a:prstGeom prst="rect">
            <a:avLst/>
          </a:prstGeom>
          <a:ln>
            <a:solidFill>
              <a:schemeClr val="tx1"/>
            </a:solidFill>
          </a:ln>
        </p:spPr>
        <p:txBody>
          <a:bodyPr>
            <a:normAutofit/>
          </a:bodyPr>
          <a:lstStyle/>
          <a:p>
            <a:pPr marL="0" indent="0">
              <a:spcBef>
                <a:spcPts val="0"/>
              </a:spcBef>
              <a:buNone/>
            </a:pPr>
            <a:r>
              <a:rPr lang="en-US" dirty="0">
                <a:latin typeface="Consolas" panose="020B0609020204030204" pitchFamily="49" charset="0"/>
                <a:cs typeface="Courier New" panose="02070309020205020404" pitchFamily="49" charset="0"/>
              </a:rPr>
              <a:t>void client()</a:t>
            </a:r>
          </a:p>
          <a:p>
            <a:pPr marL="0" indent="0">
              <a:spcBef>
                <a:spcPts val="0"/>
              </a:spcBef>
              <a:buNone/>
            </a:pPr>
            <a:r>
              <a:rPr lang="en-US" dirty="0">
                <a:latin typeface="Consolas" panose="020B0609020204030204" pitchFamily="49" charset="0"/>
                <a:cs typeface="Courier New" panose="02070309020205020404" pitchFamily="49" charset="0"/>
              </a:rPr>
              <a:t>{	</a:t>
            </a:r>
          </a:p>
          <a:p>
            <a:pPr marL="0" indent="0">
              <a:spcBef>
                <a:spcPts val="0"/>
              </a:spcBef>
              <a:buNone/>
            </a:pPr>
            <a:r>
              <a:rPr lang="en-US" dirty="0">
                <a:latin typeface="Consolas" panose="020B0609020204030204" pitchFamily="49" charset="0"/>
                <a:cs typeface="Courier New" panose="02070309020205020404" pitchFamily="49" charset="0"/>
              </a:rPr>
              <a:t>    part x = supplier();</a:t>
            </a:r>
          </a:p>
          <a:p>
            <a:pPr marL="0" indent="0">
              <a:spcBef>
                <a:spcPts val="0"/>
              </a:spcBef>
              <a:buNone/>
            </a:pPr>
            <a:r>
              <a:rPr lang="en-US" dirty="0">
                <a:latin typeface="Consolas" panose="020B0609020204030204" pitchFamily="49" charset="0"/>
                <a:cs typeface="Courier New" panose="02070309020205020404" pitchFamily="49" charset="0"/>
              </a:rPr>
              <a:t>}</a:t>
            </a:r>
          </a:p>
          <a:p>
            <a:pPr marL="0" indent="0">
              <a:spcBef>
                <a:spcPts val="0"/>
              </a:spcBef>
              <a:buNone/>
            </a:pPr>
            <a:endParaRPr lang="en-US" dirty="0">
              <a:latin typeface="Consolas" panose="020B0609020204030204" pitchFamily="49" charset="0"/>
              <a:cs typeface="Courier New" panose="02070309020205020404" pitchFamily="49" charset="0"/>
            </a:endParaRPr>
          </a:p>
          <a:p>
            <a:pPr marL="0" indent="0">
              <a:spcBef>
                <a:spcPts val="0"/>
              </a:spcBef>
              <a:buNone/>
            </a:pPr>
            <a:endParaRPr lang="en-US" dirty="0">
              <a:latin typeface="Consolas" panose="020B0609020204030204" pitchFamily="49" charset="0"/>
              <a:cs typeface="Courier New" panose="02070309020205020404" pitchFamily="49" charset="0"/>
            </a:endParaRPr>
          </a:p>
          <a:p>
            <a:pPr marL="0" indent="0">
              <a:spcBef>
                <a:spcPts val="0"/>
              </a:spcBef>
              <a:buNone/>
            </a:pPr>
            <a:r>
              <a:rPr lang="fr-FR" dirty="0">
                <a:latin typeface="Consolas" panose="020B0609020204030204" pitchFamily="49" charset="0"/>
                <a:cs typeface="Courier New" panose="02070309020205020404" pitchFamily="49" charset="0"/>
              </a:rPr>
              <a:t>void client2(part p) { ... }</a:t>
            </a:r>
          </a:p>
          <a:p>
            <a:pPr marL="0" indent="0">
              <a:spcBef>
                <a:spcPts val="0"/>
              </a:spcBef>
              <a:buNone/>
            </a:pPr>
            <a:r>
              <a:rPr lang="fr-FR" dirty="0">
                <a:latin typeface="Consolas" panose="020B0609020204030204" pitchFamily="49" charset="0"/>
                <a:cs typeface="Courier New" panose="02070309020205020404" pitchFamily="49" charset="0"/>
              </a:rPr>
              <a:t>...</a:t>
            </a:r>
          </a:p>
          <a:p>
            <a:pPr marL="0" indent="0">
              <a:spcBef>
                <a:spcPts val="0"/>
              </a:spcBef>
              <a:buNone/>
            </a:pPr>
            <a:r>
              <a:rPr lang="fr-FR" dirty="0">
                <a:latin typeface="Consolas" panose="020B0609020204030204" pitchFamily="49" charset="0"/>
                <a:cs typeface="Courier New" panose="02070309020205020404" pitchFamily="49" charset="0"/>
              </a:rPr>
              <a:t>part y;</a:t>
            </a:r>
          </a:p>
          <a:p>
            <a:pPr marL="0" indent="0">
              <a:spcBef>
                <a:spcPts val="0"/>
              </a:spcBef>
              <a:buNone/>
            </a:pPr>
            <a:r>
              <a:rPr lang="fr-FR" dirty="0">
                <a:latin typeface="Consolas" panose="020B0609020204030204" pitchFamily="49" charset="0"/>
                <a:cs typeface="Courier New" panose="02070309020205020404" pitchFamily="49" charset="0"/>
              </a:rPr>
              <a:t>client2(supplier(y));</a:t>
            </a:r>
            <a:endParaRPr lang="en-US" dirty="0">
              <a:latin typeface="Consolas" panose="020B0609020204030204" pitchFamily="49" charset="0"/>
              <a:cs typeface="Courier New" panose="02070309020205020404" pitchFamily="49" charset="0"/>
            </a:endParaRPr>
          </a:p>
        </p:txBody>
      </p:sp>
      <p:cxnSp>
        <p:nvCxnSpPr>
          <p:cNvPr id="6" name="Straight Connector 5">
            <a:extLst>
              <a:ext uri="{FF2B5EF4-FFF2-40B4-BE49-F238E27FC236}">
                <a16:creationId xmlns:a16="http://schemas.microsoft.com/office/drawing/2014/main" id="{D6231607-C7F2-6E1B-812D-E832CAC19B24}"/>
              </a:ext>
            </a:extLst>
          </p:cNvPr>
          <p:cNvCxnSpPr/>
          <p:nvPr/>
        </p:nvCxnSpPr>
        <p:spPr>
          <a:xfrm>
            <a:off x="6473228" y="4083113"/>
            <a:ext cx="3956364"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7268171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Return-By-Pointer:</a:t>
            </a:r>
            <a:br>
              <a:rPr lang="en-US" dirty="0"/>
            </a:br>
            <a:r>
              <a:rPr lang="en-US" dirty="0"/>
              <a:t>Logical Error</a:t>
            </a:r>
          </a:p>
        </p:txBody>
      </p:sp>
      <p:sp>
        <p:nvSpPr>
          <p:cNvPr id="3" name="Content Placeholder 2"/>
          <p:cNvSpPr>
            <a:spLocks noGrp="1"/>
          </p:cNvSpPr>
          <p:nvPr>
            <p:ph sz="half" idx="1"/>
            <p:custDataLst>
              <p:tags r:id="rId2"/>
            </p:custDataLst>
          </p:nvPr>
        </p:nvSpPr>
        <p:spPr>
          <a:xfrm>
            <a:off x="1581912" y="2638044"/>
            <a:ext cx="4271771" cy="3101982"/>
          </a:xfrm>
          <a:prstGeom prst="rect">
            <a:avLst/>
          </a:prstGeom>
          <a:ln>
            <a:solidFill>
              <a:srgbClr val="FF0000"/>
            </a:solidFill>
          </a:ln>
        </p:spPr>
        <p:txBody>
          <a:bodyPr/>
          <a:lstStyle/>
          <a:p>
            <a:pPr marL="0" indent="0">
              <a:spcBef>
                <a:spcPts val="0"/>
              </a:spcBef>
              <a:buNone/>
            </a:pPr>
            <a:r>
              <a:rPr lang="en-US" dirty="0">
                <a:latin typeface="Consolas" panose="020B0609020204030204" pitchFamily="49" charset="0"/>
                <a:cs typeface="Courier New" panose="02070309020205020404" pitchFamily="49" charset="0"/>
              </a:rPr>
              <a:t>part</a:t>
            </a:r>
            <a:r>
              <a:rPr lang="en-US" dirty="0">
                <a:solidFill>
                  <a:srgbClr val="FF0000"/>
                </a:solidFill>
                <a:latin typeface="Consolas" panose="020B0609020204030204" pitchFamily="49" charset="0"/>
                <a:cs typeface="Courier New" panose="02070309020205020404" pitchFamily="49" charset="0"/>
              </a:rPr>
              <a:t>*</a:t>
            </a:r>
            <a:r>
              <a:rPr lang="en-US" dirty="0">
                <a:latin typeface="Consolas" panose="020B0609020204030204" pitchFamily="49" charset="0"/>
                <a:cs typeface="Courier New" panose="02070309020205020404" pitchFamily="49" charset="0"/>
              </a:rPr>
              <a:t> supplier()</a:t>
            </a:r>
          </a:p>
          <a:p>
            <a:pPr marL="0" indent="0">
              <a:spcBef>
                <a:spcPts val="0"/>
              </a:spcBef>
              <a:buNone/>
            </a:pPr>
            <a:r>
              <a:rPr lang="en-US" dirty="0">
                <a:latin typeface="Consolas" panose="020B0609020204030204" pitchFamily="49" charset="0"/>
                <a:cs typeface="Courier New" panose="02070309020205020404" pitchFamily="49" charset="0"/>
              </a:rPr>
              <a:t>{</a:t>
            </a:r>
          </a:p>
          <a:p>
            <a:pPr marL="0" indent="0">
              <a:spcBef>
                <a:spcPts val="0"/>
              </a:spcBef>
              <a:buNone/>
            </a:pPr>
            <a:r>
              <a:rPr lang="en-US" dirty="0">
                <a:latin typeface="Consolas" panose="020B0609020204030204" pitchFamily="49" charset="0"/>
                <a:cs typeface="Courier New" panose="02070309020205020404" pitchFamily="49" charset="0"/>
              </a:rPr>
              <a:t>    part  a = { 'd', 10 };</a:t>
            </a:r>
          </a:p>
          <a:p>
            <a:pPr marL="0" indent="0">
              <a:spcBef>
                <a:spcPts val="0"/>
              </a:spcBef>
              <a:buNone/>
            </a:pPr>
            <a:endParaRPr lang="en-US" dirty="0">
              <a:latin typeface="Consolas" panose="020B0609020204030204" pitchFamily="49" charset="0"/>
              <a:cs typeface="Courier New" panose="02070309020205020404" pitchFamily="49" charset="0"/>
            </a:endParaRPr>
          </a:p>
          <a:p>
            <a:pPr marL="0" indent="0">
              <a:spcBef>
                <a:spcPts val="0"/>
              </a:spcBef>
              <a:buNone/>
            </a:pPr>
            <a:r>
              <a:rPr lang="en-US" dirty="0">
                <a:latin typeface="Consolas" panose="020B0609020204030204" pitchFamily="49" charset="0"/>
                <a:cs typeface="Courier New" panose="02070309020205020404" pitchFamily="49" charset="0"/>
              </a:rPr>
              <a:t>    return </a:t>
            </a:r>
            <a:r>
              <a:rPr lang="en-US" dirty="0">
                <a:solidFill>
                  <a:srgbClr val="FF0000"/>
                </a:solidFill>
                <a:latin typeface="Consolas" panose="020B0609020204030204" pitchFamily="49" charset="0"/>
                <a:cs typeface="Courier New" panose="02070309020205020404" pitchFamily="49" charset="0"/>
              </a:rPr>
              <a:t>&amp;</a:t>
            </a:r>
            <a:r>
              <a:rPr lang="en-US" dirty="0">
                <a:latin typeface="Consolas" panose="020B0609020204030204" pitchFamily="49" charset="0"/>
                <a:cs typeface="Courier New" panose="02070309020205020404" pitchFamily="49" charset="0"/>
              </a:rPr>
              <a:t>a;</a:t>
            </a:r>
          </a:p>
          <a:p>
            <a:pPr marL="0" indent="0">
              <a:spcBef>
                <a:spcPts val="0"/>
              </a:spcBef>
              <a:buNone/>
            </a:pPr>
            <a:r>
              <a:rPr lang="en-US" dirty="0">
                <a:latin typeface="Consolas" panose="020B0609020204030204" pitchFamily="49" charset="0"/>
                <a:cs typeface="Courier New" panose="02070309020205020404" pitchFamily="49" charset="0"/>
              </a:rPr>
              <a:t>}</a:t>
            </a:r>
          </a:p>
        </p:txBody>
      </p:sp>
      <p:sp>
        <p:nvSpPr>
          <p:cNvPr id="4" name="Content Placeholder 3"/>
          <p:cNvSpPr>
            <a:spLocks noGrp="1"/>
          </p:cNvSpPr>
          <p:nvPr>
            <p:ph sz="half" idx="2"/>
            <p:custDataLst>
              <p:tags r:id="rId3"/>
            </p:custDataLst>
          </p:nvPr>
        </p:nvSpPr>
        <p:spPr>
          <a:xfrm>
            <a:off x="6338315" y="2638044"/>
            <a:ext cx="4270247" cy="3101982"/>
          </a:xfrm>
          <a:prstGeom prst="rect">
            <a:avLst/>
          </a:prstGeom>
          <a:ln>
            <a:solidFill>
              <a:schemeClr val="tx1"/>
            </a:solidFill>
          </a:ln>
        </p:spPr>
        <p:txBody>
          <a:bodyPr/>
          <a:lstStyle/>
          <a:p>
            <a:pPr marL="0" indent="0">
              <a:spcBef>
                <a:spcPts val="0"/>
              </a:spcBef>
              <a:buNone/>
            </a:pPr>
            <a:r>
              <a:rPr lang="en-US" dirty="0">
                <a:latin typeface="Consolas" panose="020B0609020204030204" pitchFamily="49" charset="0"/>
                <a:cs typeface="Courier New" panose="02070309020205020404" pitchFamily="49" charset="0"/>
              </a:rPr>
              <a:t>void client()</a:t>
            </a:r>
          </a:p>
          <a:p>
            <a:pPr marL="0" indent="0">
              <a:spcBef>
                <a:spcPts val="0"/>
              </a:spcBef>
              <a:buNone/>
            </a:pPr>
            <a:r>
              <a:rPr lang="en-US" dirty="0">
                <a:latin typeface="Consolas" panose="020B0609020204030204" pitchFamily="49" charset="0"/>
                <a:cs typeface="Courier New" panose="02070309020205020404" pitchFamily="49" charset="0"/>
              </a:rPr>
              <a:t>{	</a:t>
            </a:r>
          </a:p>
          <a:p>
            <a:pPr marL="0" indent="0">
              <a:spcBef>
                <a:spcPts val="0"/>
              </a:spcBef>
              <a:buNone/>
            </a:pPr>
            <a:r>
              <a:rPr lang="en-US" dirty="0">
                <a:latin typeface="Consolas" panose="020B0609020204030204" pitchFamily="49" charset="0"/>
                <a:cs typeface="Courier New" panose="02070309020205020404" pitchFamily="49" charset="0"/>
              </a:rPr>
              <a:t>    part</a:t>
            </a:r>
            <a:r>
              <a:rPr lang="en-US" dirty="0">
                <a:solidFill>
                  <a:srgbClr val="FF0000"/>
                </a:solidFill>
                <a:latin typeface="Consolas" panose="020B0609020204030204" pitchFamily="49" charset="0"/>
                <a:cs typeface="Courier New" panose="02070309020205020404" pitchFamily="49" charset="0"/>
              </a:rPr>
              <a:t>*</a:t>
            </a:r>
            <a:r>
              <a:rPr lang="en-US" dirty="0">
                <a:latin typeface="Consolas" panose="020B0609020204030204" pitchFamily="49" charset="0"/>
                <a:cs typeface="Courier New" panose="02070309020205020404" pitchFamily="49" charset="0"/>
              </a:rPr>
              <a:t> x = supplier();</a:t>
            </a:r>
          </a:p>
          <a:p>
            <a:pPr marL="0" indent="0">
              <a:spcBef>
                <a:spcPts val="0"/>
              </a:spcBef>
              <a:buNone/>
            </a:pPr>
            <a:r>
              <a:rPr lang="en-US" dirty="0">
                <a:latin typeface="Consolas" panose="020B0609020204030204" pitchFamily="49" charset="0"/>
                <a:cs typeface="Courier New" panose="02070309020205020404" pitchFamily="49" charset="0"/>
              </a:rPr>
              <a:t>}</a:t>
            </a:r>
          </a:p>
          <a:p>
            <a:pPr marL="0" indent="0">
              <a:spcBef>
                <a:spcPts val="0"/>
              </a:spcBef>
              <a:buNone/>
            </a:pPr>
            <a:endParaRPr lang="en-US" dirty="0">
              <a:latin typeface="Consolas" panose="020B0609020204030204" pitchFamily="49" charset="0"/>
              <a:cs typeface="Courier New" panose="02070309020205020404" pitchFamily="49" charset="0"/>
            </a:endParaRPr>
          </a:p>
          <a:p>
            <a:pPr marL="0" indent="0">
              <a:spcBef>
                <a:spcPts val="0"/>
              </a:spcBef>
              <a:buNone/>
            </a:pPr>
            <a:endParaRPr lang="fr-FR" dirty="0">
              <a:latin typeface="Consolas" panose="020B0609020204030204" pitchFamily="49" charset="0"/>
              <a:cs typeface="Courier New" panose="02070309020205020404" pitchFamily="49" charset="0"/>
            </a:endParaRPr>
          </a:p>
          <a:p>
            <a:pPr marL="0" indent="0">
              <a:spcBef>
                <a:spcPts val="0"/>
              </a:spcBef>
              <a:buNone/>
            </a:pPr>
            <a:r>
              <a:rPr lang="fr-FR" dirty="0">
                <a:latin typeface="Consolas" panose="020B0609020204030204" pitchFamily="49" charset="0"/>
                <a:cs typeface="Courier New" panose="02070309020205020404" pitchFamily="49" charset="0"/>
              </a:rPr>
              <a:t>void client2(part</a:t>
            </a:r>
            <a:r>
              <a:rPr lang="fr-FR" dirty="0">
                <a:solidFill>
                  <a:srgbClr val="FF0000"/>
                </a:solidFill>
                <a:latin typeface="Consolas" panose="020B0609020204030204" pitchFamily="49" charset="0"/>
                <a:cs typeface="Courier New" panose="02070309020205020404" pitchFamily="49" charset="0"/>
              </a:rPr>
              <a:t>*</a:t>
            </a:r>
            <a:r>
              <a:rPr lang="fr-FR" dirty="0">
                <a:latin typeface="Consolas" panose="020B0609020204030204" pitchFamily="49" charset="0"/>
                <a:cs typeface="Courier New" panose="02070309020205020404" pitchFamily="49" charset="0"/>
              </a:rPr>
              <a:t> p) { ... }</a:t>
            </a:r>
          </a:p>
          <a:p>
            <a:pPr marL="0" indent="0">
              <a:spcBef>
                <a:spcPts val="0"/>
              </a:spcBef>
              <a:buNone/>
            </a:pPr>
            <a:r>
              <a:rPr lang="fr-FR" dirty="0">
                <a:latin typeface="Consolas" panose="020B0609020204030204" pitchFamily="49" charset="0"/>
                <a:cs typeface="Courier New" panose="02070309020205020404" pitchFamily="49" charset="0"/>
              </a:rPr>
              <a:t>...</a:t>
            </a:r>
          </a:p>
          <a:p>
            <a:pPr marL="0" indent="0">
              <a:spcBef>
                <a:spcPts val="0"/>
              </a:spcBef>
              <a:buNone/>
            </a:pPr>
            <a:r>
              <a:rPr lang="fr-FR" dirty="0">
                <a:latin typeface="Consolas" panose="020B0609020204030204" pitchFamily="49" charset="0"/>
                <a:cs typeface="Courier New" panose="02070309020205020404" pitchFamily="49" charset="0"/>
              </a:rPr>
              <a:t>part y;</a:t>
            </a:r>
          </a:p>
          <a:p>
            <a:pPr marL="0" indent="0">
              <a:spcBef>
                <a:spcPts val="0"/>
              </a:spcBef>
              <a:buNone/>
            </a:pPr>
            <a:r>
              <a:rPr lang="fr-FR" dirty="0">
                <a:latin typeface="Consolas" panose="020B0609020204030204" pitchFamily="49" charset="0"/>
                <a:cs typeface="Courier New" panose="02070309020205020404" pitchFamily="49" charset="0"/>
              </a:rPr>
              <a:t>client2(supplier(</a:t>
            </a:r>
            <a:r>
              <a:rPr lang="fr-FR" dirty="0">
                <a:solidFill>
                  <a:srgbClr val="FF0000"/>
                </a:solidFill>
                <a:latin typeface="Consolas" panose="020B0609020204030204" pitchFamily="49" charset="0"/>
                <a:cs typeface="Courier New" panose="02070309020205020404" pitchFamily="49" charset="0"/>
              </a:rPr>
              <a:t>&amp;</a:t>
            </a:r>
            <a:r>
              <a:rPr lang="fr-FR" dirty="0">
                <a:latin typeface="Consolas" panose="020B0609020204030204" pitchFamily="49" charset="0"/>
                <a:cs typeface="Courier New" panose="02070309020205020404" pitchFamily="49" charset="0"/>
              </a:rPr>
              <a:t>y));</a:t>
            </a:r>
            <a:endParaRPr lang="en-US" dirty="0">
              <a:latin typeface="Consolas" panose="020B0609020204030204" pitchFamily="49" charset="0"/>
              <a:cs typeface="Courier New" panose="02070309020205020404" pitchFamily="49" charset="0"/>
            </a:endParaRPr>
          </a:p>
        </p:txBody>
      </p:sp>
      <p:cxnSp>
        <p:nvCxnSpPr>
          <p:cNvPr id="5" name="Straight Connector 4">
            <a:extLst>
              <a:ext uri="{FF2B5EF4-FFF2-40B4-BE49-F238E27FC236}">
                <a16:creationId xmlns:a16="http://schemas.microsoft.com/office/drawing/2014/main" id="{6C8002CD-3478-0D2C-57C9-1E4A069E2C76}"/>
              </a:ext>
            </a:extLst>
          </p:cNvPr>
          <p:cNvCxnSpPr/>
          <p:nvPr/>
        </p:nvCxnSpPr>
        <p:spPr>
          <a:xfrm>
            <a:off x="6473228" y="4083113"/>
            <a:ext cx="3956364"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4345914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custDataLst>
              <p:tags r:id="rId1"/>
            </p:custDataLst>
          </p:nvPr>
        </p:nvSpPr>
        <p:spPr>
          <a:xfrm>
            <a:off x="1583436" y="2313433"/>
            <a:ext cx="4270248" cy="704087"/>
          </a:xfrm>
        </p:spPr>
        <p:txBody>
          <a:bodyPr/>
          <a:lstStyle/>
          <a:p>
            <a:r>
              <a:rPr lang="en-US" dirty="0"/>
              <a:t>static data</a:t>
            </a:r>
          </a:p>
        </p:txBody>
      </p:sp>
      <p:sp>
        <p:nvSpPr>
          <p:cNvPr id="6" name="Content Placeholder 5"/>
          <p:cNvSpPr>
            <a:spLocks noGrp="1"/>
          </p:cNvSpPr>
          <p:nvPr>
            <p:ph sz="half" idx="2"/>
            <p:custDataLst>
              <p:tags r:id="rId2"/>
            </p:custDataLst>
          </p:nvPr>
        </p:nvSpPr>
        <p:spPr>
          <a:xfrm>
            <a:off x="1502875" y="3143250"/>
            <a:ext cx="4350809" cy="2596776"/>
          </a:xfrm>
          <a:prstGeom prst="rect">
            <a:avLst/>
          </a:prstGeom>
          <a:ln>
            <a:solidFill>
              <a:schemeClr val="tx1"/>
            </a:solidFill>
          </a:ln>
        </p:spPr>
        <p:txBody>
          <a:bodyPr>
            <a:normAutofit/>
          </a:bodyPr>
          <a:lstStyle/>
          <a:p>
            <a:pPr marL="0" indent="0">
              <a:spcBef>
                <a:spcPts val="0"/>
              </a:spcBef>
              <a:buNone/>
            </a:pPr>
            <a:r>
              <a:rPr lang="en-US" dirty="0">
                <a:latin typeface="Consolas" panose="020B0609020204030204" pitchFamily="49" charset="0"/>
                <a:cs typeface="Courier New" panose="02070309020205020404" pitchFamily="49" charset="0"/>
              </a:rPr>
              <a:t>part</a:t>
            </a:r>
            <a:r>
              <a:rPr lang="en-US" dirty="0">
                <a:solidFill>
                  <a:srgbClr val="FF0000"/>
                </a:solidFill>
                <a:latin typeface="Consolas" panose="020B0609020204030204" pitchFamily="49" charset="0"/>
                <a:cs typeface="Courier New" panose="02070309020205020404" pitchFamily="49" charset="0"/>
              </a:rPr>
              <a:t>*</a:t>
            </a:r>
            <a:r>
              <a:rPr lang="en-US" dirty="0">
                <a:latin typeface="Consolas" panose="020B0609020204030204" pitchFamily="49" charset="0"/>
                <a:cs typeface="Courier New" panose="02070309020205020404" pitchFamily="49" charset="0"/>
              </a:rPr>
              <a:t> supplier()</a:t>
            </a:r>
          </a:p>
          <a:p>
            <a:pPr marL="0" indent="0">
              <a:spcBef>
                <a:spcPts val="0"/>
              </a:spcBef>
              <a:buNone/>
            </a:pPr>
            <a:r>
              <a:rPr lang="en-US" dirty="0">
                <a:latin typeface="Consolas" panose="020B0609020204030204" pitchFamily="49" charset="0"/>
                <a:cs typeface="Courier New" panose="02070309020205020404" pitchFamily="49" charset="0"/>
              </a:rPr>
              <a:t>{</a:t>
            </a:r>
          </a:p>
          <a:p>
            <a:pPr marL="0" indent="0">
              <a:spcBef>
                <a:spcPts val="0"/>
              </a:spcBef>
              <a:buNone/>
            </a:pPr>
            <a:r>
              <a:rPr lang="en-US" dirty="0">
                <a:solidFill>
                  <a:srgbClr val="FF0000"/>
                </a:solidFill>
                <a:latin typeface="Consolas" panose="020B0609020204030204" pitchFamily="49" charset="0"/>
                <a:cs typeface="Courier New" panose="02070309020205020404" pitchFamily="49" charset="0"/>
              </a:rPr>
              <a:t>    static</a:t>
            </a:r>
            <a:r>
              <a:rPr lang="en-US" dirty="0">
                <a:latin typeface="Consolas" panose="020B0609020204030204" pitchFamily="49" charset="0"/>
                <a:cs typeface="Courier New" panose="02070309020205020404" pitchFamily="49" charset="0"/>
              </a:rPr>
              <a:t> part  a = { 'd', 10 };</a:t>
            </a:r>
          </a:p>
          <a:p>
            <a:pPr marL="0" indent="0">
              <a:spcBef>
                <a:spcPts val="0"/>
              </a:spcBef>
              <a:buNone/>
            </a:pPr>
            <a:endParaRPr lang="en-US" dirty="0">
              <a:latin typeface="Consolas" panose="020B0609020204030204" pitchFamily="49" charset="0"/>
              <a:cs typeface="Courier New" panose="02070309020205020404" pitchFamily="49" charset="0"/>
            </a:endParaRPr>
          </a:p>
          <a:p>
            <a:pPr marL="0" indent="0">
              <a:spcBef>
                <a:spcPts val="0"/>
              </a:spcBef>
              <a:buNone/>
            </a:pPr>
            <a:r>
              <a:rPr lang="en-US" dirty="0">
                <a:latin typeface="Consolas" panose="020B0609020204030204" pitchFamily="49" charset="0"/>
                <a:cs typeface="Courier New" panose="02070309020205020404" pitchFamily="49" charset="0"/>
              </a:rPr>
              <a:t>    return </a:t>
            </a:r>
            <a:r>
              <a:rPr lang="en-US" dirty="0">
                <a:solidFill>
                  <a:srgbClr val="FF0000"/>
                </a:solidFill>
                <a:latin typeface="Consolas" panose="020B0609020204030204" pitchFamily="49" charset="0"/>
                <a:cs typeface="Courier New" panose="02070309020205020404" pitchFamily="49" charset="0"/>
              </a:rPr>
              <a:t>&amp;</a:t>
            </a:r>
            <a:r>
              <a:rPr lang="en-US" dirty="0">
                <a:latin typeface="Consolas" panose="020B0609020204030204" pitchFamily="49" charset="0"/>
                <a:cs typeface="Courier New" panose="02070309020205020404" pitchFamily="49" charset="0"/>
              </a:rPr>
              <a:t>a;</a:t>
            </a:r>
          </a:p>
          <a:p>
            <a:pPr marL="0" indent="0">
              <a:spcBef>
                <a:spcPts val="0"/>
              </a:spcBef>
              <a:buNone/>
            </a:pPr>
            <a:r>
              <a:rPr lang="en-US" dirty="0">
                <a:latin typeface="Consolas" panose="020B0609020204030204" pitchFamily="49" charset="0"/>
                <a:cs typeface="Courier New" panose="02070309020205020404" pitchFamily="49" charset="0"/>
              </a:rPr>
              <a:t>}</a:t>
            </a:r>
          </a:p>
        </p:txBody>
      </p:sp>
      <p:sp>
        <p:nvSpPr>
          <p:cNvPr id="7" name="Content Placeholder 6"/>
          <p:cNvSpPr>
            <a:spLocks noGrp="1"/>
          </p:cNvSpPr>
          <p:nvPr>
            <p:ph sz="quarter" idx="4"/>
            <p:custDataLst>
              <p:tags r:id="rId3"/>
            </p:custDataLst>
          </p:nvPr>
        </p:nvSpPr>
        <p:spPr>
          <a:xfrm>
            <a:off x="6338316" y="3143250"/>
            <a:ext cx="4253484" cy="2596776"/>
          </a:xfrm>
          <a:prstGeom prst="rect">
            <a:avLst/>
          </a:prstGeom>
          <a:ln>
            <a:solidFill>
              <a:schemeClr val="tx1"/>
            </a:solidFill>
          </a:ln>
        </p:spPr>
        <p:txBody>
          <a:bodyPr>
            <a:normAutofit/>
          </a:bodyPr>
          <a:lstStyle/>
          <a:p>
            <a:pPr marL="0" indent="0">
              <a:spcBef>
                <a:spcPts val="0"/>
              </a:spcBef>
              <a:buNone/>
            </a:pPr>
            <a:r>
              <a:rPr lang="en-US" dirty="0">
                <a:latin typeface="Consolas" panose="020B0609020204030204" pitchFamily="49" charset="0"/>
                <a:cs typeface="Courier New" panose="02070309020205020404" pitchFamily="49" charset="0"/>
              </a:rPr>
              <a:t>part</a:t>
            </a:r>
            <a:r>
              <a:rPr lang="en-US" dirty="0">
                <a:solidFill>
                  <a:srgbClr val="FF0000"/>
                </a:solidFill>
                <a:latin typeface="Consolas" panose="020B0609020204030204" pitchFamily="49" charset="0"/>
                <a:cs typeface="Courier New" panose="02070309020205020404" pitchFamily="49" charset="0"/>
              </a:rPr>
              <a:t>*</a:t>
            </a:r>
            <a:r>
              <a:rPr lang="en-US" dirty="0">
                <a:latin typeface="Consolas" panose="020B0609020204030204" pitchFamily="49" charset="0"/>
                <a:cs typeface="Courier New" panose="02070309020205020404" pitchFamily="49" charset="0"/>
              </a:rPr>
              <a:t> supplier()</a:t>
            </a:r>
          </a:p>
          <a:p>
            <a:pPr marL="0" indent="0">
              <a:spcBef>
                <a:spcPts val="0"/>
              </a:spcBef>
              <a:buNone/>
            </a:pPr>
            <a:r>
              <a:rPr lang="en-US" dirty="0">
                <a:latin typeface="Consolas" panose="020B0609020204030204" pitchFamily="49" charset="0"/>
                <a:cs typeface="Courier New" panose="02070309020205020404" pitchFamily="49" charset="0"/>
              </a:rPr>
              <a:t>{</a:t>
            </a:r>
          </a:p>
          <a:p>
            <a:pPr marL="0" indent="0">
              <a:spcBef>
                <a:spcPts val="0"/>
              </a:spcBef>
              <a:buNone/>
            </a:pPr>
            <a:r>
              <a:rPr lang="en-US" dirty="0">
                <a:latin typeface="Consolas" panose="020B0609020204030204" pitchFamily="49" charset="0"/>
                <a:cs typeface="Courier New" panose="02070309020205020404" pitchFamily="49" charset="0"/>
              </a:rPr>
              <a:t>    part</a:t>
            </a:r>
            <a:r>
              <a:rPr lang="en-US" dirty="0">
                <a:solidFill>
                  <a:srgbClr val="FF0000"/>
                </a:solidFill>
                <a:latin typeface="Consolas" panose="020B0609020204030204" pitchFamily="49" charset="0"/>
                <a:cs typeface="Courier New" panose="02070309020205020404" pitchFamily="49" charset="0"/>
              </a:rPr>
              <a:t>*</a:t>
            </a:r>
            <a:r>
              <a:rPr lang="en-US" dirty="0">
                <a:latin typeface="Consolas" panose="020B0609020204030204" pitchFamily="49" charset="0"/>
                <a:cs typeface="Courier New" panose="02070309020205020404" pitchFamily="49" charset="0"/>
              </a:rPr>
              <a:t>  a = new part;</a:t>
            </a:r>
          </a:p>
          <a:p>
            <a:pPr marL="0" indent="0">
              <a:spcBef>
                <a:spcPts val="0"/>
              </a:spcBef>
              <a:buNone/>
            </a:pPr>
            <a:r>
              <a:rPr lang="en-US" dirty="0">
                <a:latin typeface="Consolas" panose="020B0609020204030204" pitchFamily="49" charset="0"/>
                <a:cs typeface="Courier New" panose="02070309020205020404" pitchFamily="49" charset="0"/>
              </a:rPr>
              <a:t>    a-&gt;type = 'd’;</a:t>
            </a:r>
          </a:p>
          <a:p>
            <a:pPr marL="0" indent="0">
              <a:spcBef>
                <a:spcPts val="0"/>
              </a:spcBef>
              <a:buNone/>
            </a:pPr>
            <a:r>
              <a:rPr lang="en-US" dirty="0">
                <a:latin typeface="Consolas" panose="020B0609020204030204" pitchFamily="49" charset="0"/>
                <a:cs typeface="Courier New" panose="02070309020205020404" pitchFamily="49" charset="0"/>
              </a:rPr>
              <a:t>    a-&gt;id = 10;</a:t>
            </a:r>
          </a:p>
          <a:p>
            <a:pPr marL="0" indent="0">
              <a:spcBef>
                <a:spcPts val="0"/>
              </a:spcBef>
              <a:buNone/>
            </a:pPr>
            <a:endParaRPr lang="en-US" dirty="0">
              <a:latin typeface="Consolas" panose="020B0609020204030204" pitchFamily="49" charset="0"/>
              <a:cs typeface="Courier New" panose="02070309020205020404" pitchFamily="49" charset="0"/>
            </a:endParaRPr>
          </a:p>
          <a:p>
            <a:pPr marL="0" indent="0">
              <a:spcBef>
                <a:spcPts val="0"/>
              </a:spcBef>
              <a:buNone/>
            </a:pPr>
            <a:r>
              <a:rPr lang="en-US" dirty="0">
                <a:latin typeface="Consolas" panose="020B0609020204030204" pitchFamily="49" charset="0"/>
                <a:cs typeface="Courier New" panose="02070309020205020404" pitchFamily="49" charset="0"/>
              </a:rPr>
              <a:t>    return a;</a:t>
            </a:r>
          </a:p>
          <a:p>
            <a:pPr marL="0" indent="0">
              <a:spcBef>
                <a:spcPts val="0"/>
              </a:spcBef>
              <a:buNone/>
            </a:pPr>
            <a:r>
              <a:rPr lang="en-US" dirty="0">
                <a:latin typeface="Consolas" panose="020B0609020204030204" pitchFamily="49" charset="0"/>
                <a:cs typeface="Courier New" panose="02070309020205020404" pitchFamily="49" charset="0"/>
              </a:rPr>
              <a:t>}</a:t>
            </a:r>
          </a:p>
        </p:txBody>
      </p:sp>
      <p:sp>
        <p:nvSpPr>
          <p:cNvPr id="8" name="Text Placeholder 7"/>
          <p:cNvSpPr>
            <a:spLocks noGrp="1"/>
          </p:cNvSpPr>
          <p:nvPr>
            <p:ph type="body" sz="quarter" idx="13"/>
            <p:custDataLst>
              <p:tags r:id="rId4"/>
            </p:custDataLst>
          </p:nvPr>
        </p:nvSpPr>
        <p:spPr>
          <a:xfrm>
            <a:off x="6338316" y="2313433"/>
            <a:ext cx="4270248" cy="704087"/>
          </a:xfrm>
        </p:spPr>
        <p:txBody>
          <a:bodyPr/>
          <a:lstStyle/>
          <a:p>
            <a:r>
              <a:rPr lang="en-US" dirty="0"/>
              <a:t>Dynamic Data</a:t>
            </a:r>
          </a:p>
        </p:txBody>
      </p:sp>
      <p:sp>
        <p:nvSpPr>
          <p:cNvPr id="2" name="Title 1"/>
          <p:cNvSpPr>
            <a:spLocks noGrp="1"/>
          </p:cNvSpPr>
          <p:nvPr>
            <p:ph type="title"/>
            <p:custDataLst>
              <p:tags r:id="rId5"/>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Return-by-Pointer:</a:t>
            </a:r>
            <a:br>
              <a:rPr lang="en-US" dirty="0"/>
            </a:br>
            <a:r>
              <a:rPr lang="en-US" dirty="0"/>
              <a:t>correct Options</a:t>
            </a:r>
          </a:p>
        </p:txBody>
      </p:sp>
    </p:spTree>
    <p:extLst>
      <p:ext uri="{BB962C8B-B14F-4D97-AF65-F5344CB8AC3E}">
        <p14:creationId xmlns:p14="http://schemas.microsoft.com/office/powerpoint/2010/main" val="12715679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Return-By-reference:</a:t>
            </a:r>
            <a:br>
              <a:rPr lang="en-US" dirty="0"/>
            </a:br>
            <a:r>
              <a:rPr lang="en-US" dirty="0"/>
              <a:t>Logical Error</a:t>
            </a:r>
          </a:p>
        </p:txBody>
      </p:sp>
      <p:sp>
        <p:nvSpPr>
          <p:cNvPr id="3" name="Content Placeholder 2"/>
          <p:cNvSpPr>
            <a:spLocks noGrp="1"/>
          </p:cNvSpPr>
          <p:nvPr>
            <p:ph sz="half" idx="1"/>
            <p:custDataLst>
              <p:tags r:id="rId2"/>
            </p:custDataLst>
          </p:nvPr>
        </p:nvSpPr>
        <p:spPr>
          <a:xfrm>
            <a:off x="1581912" y="2638044"/>
            <a:ext cx="4271771" cy="3101982"/>
          </a:xfrm>
          <a:prstGeom prst="rect">
            <a:avLst/>
          </a:prstGeom>
          <a:ln>
            <a:solidFill>
              <a:srgbClr val="FF0000"/>
            </a:solidFill>
          </a:ln>
        </p:spPr>
        <p:txBody>
          <a:bodyPr/>
          <a:lstStyle/>
          <a:p>
            <a:pPr marL="0" indent="0">
              <a:spcBef>
                <a:spcPts val="0"/>
              </a:spcBef>
              <a:buNone/>
            </a:pPr>
            <a:r>
              <a:rPr lang="en-US" dirty="0">
                <a:latin typeface="Consolas" panose="020B0609020204030204" pitchFamily="49" charset="0"/>
                <a:cs typeface="Courier New" panose="02070309020205020404" pitchFamily="49" charset="0"/>
              </a:rPr>
              <a:t>part</a:t>
            </a:r>
            <a:r>
              <a:rPr lang="en-US" dirty="0">
                <a:solidFill>
                  <a:srgbClr val="FF0000"/>
                </a:solidFill>
                <a:latin typeface="Consolas" panose="020B0609020204030204" pitchFamily="49" charset="0"/>
                <a:cs typeface="Courier New" panose="02070309020205020404" pitchFamily="49" charset="0"/>
              </a:rPr>
              <a:t>&amp;</a:t>
            </a:r>
            <a:r>
              <a:rPr lang="en-US" dirty="0">
                <a:latin typeface="Consolas" panose="020B0609020204030204" pitchFamily="49" charset="0"/>
                <a:cs typeface="Courier New" panose="02070309020205020404" pitchFamily="49" charset="0"/>
              </a:rPr>
              <a:t> supplier()</a:t>
            </a:r>
          </a:p>
          <a:p>
            <a:pPr marL="0" indent="0">
              <a:spcBef>
                <a:spcPts val="0"/>
              </a:spcBef>
              <a:buNone/>
            </a:pPr>
            <a:r>
              <a:rPr lang="en-US" dirty="0">
                <a:latin typeface="Consolas" panose="020B0609020204030204" pitchFamily="49" charset="0"/>
                <a:cs typeface="Courier New" panose="02070309020205020404" pitchFamily="49" charset="0"/>
              </a:rPr>
              <a:t>{</a:t>
            </a:r>
          </a:p>
          <a:p>
            <a:pPr marL="0" indent="0">
              <a:spcBef>
                <a:spcPts val="0"/>
              </a:spcBef>
              <a:buNone/>
            </a:pPr>
            <a:r>
              <a:rPr lang="en-US" dirty="0">
                <a:latin typeface="Consolas" panose="020B0609020204030204" pitchFamily="49" charset="0"/>
                <a:cs typeface="Courier New" panose="02070309020205020404" pitchFamily="49" charset="0"/>
              </a:rPr>
              <a:t>    part  a = { 'd', 10 };</a:t>
            </a:r>
          </a:p>
          <a:p>
            <a:pPr marL="0" indent="0">
              <a:spcBef>
                <a:spcPts val="0"/>
              </a:spcBef>
              <a:buNone/>
            </a:pPr>
            <a:endParaRPr lang="en-US" dirty="0">
              <a:latin typeface="Consolas" panose="020B0609020204030204" pitchFamily="49" charset="0"/>
              <a:cs typeface="Courier New" panose="02070309020205020404" pitchFamily="49" charset="0"/>
            </a:endParaRPr>
          </a:p>
          <a:p>
            <a:pPr marL="0" indent="0">
              <a:spcBef>
                <a:spcPts val="0"/>
              </a:spcBef>
              <a:buNone/>
            </a:pPr>
            <a:r>
              <a:rPr lang="en-US" dirty="0">
                <a:latin typeface="Consolas" panose="020B0609020204030204" pitchFamily="49" charset="0"/>
                <a:cs typeface="Courier New" panose="02070309020205020404" pitchFamily="49" charset="0"/>
              </a:rPr>
              <a:t>    return a;</a:t>
            </a:r>
          </a:p>
          <a:p>
            <a:pPr marL="0" indent="0">
              <a:spcBef>
                <a:spcPts val="0"/>
              </a:spcBef>
              <a:buNone/>
            </a:pPr>
            <a:r>
              <a:rPr lang="en-US" dirty="0">
                <a:latin typeface="Consolas" panose="020B0609020204030204" pitchFamily="49" charset="0"/>
                <a:cs typeface="Courier New" panose="02070309020205020404" pitchFamily="49" charset="0"/>
              </a:rPr>
              <a:t>}</a:t>
            </a:r>
          </a:p>
        </p:txBody>
      </p:sp>
      <p:sp>
        <p:nvSpPr>
          <p:cNvPr id="4" name="Content Placeholder 3"/>
          <p:cNvSpPr>
            <a:spLocks noGrp="1"/>
          </p:cNvSpPr>
          <p:nvPr>
            <p:ph sz="half" idx="2"/>
            <p:custDataLst>
              <p:tags r:id="rId3"/>
            </p:custDataLst>
          </p:nvPr>
        </p:nvSpPr>
        <p:spPr>
          <a:xfrm>
            <a:off x="6338315" y="2638044"/>
            <a:ext cx="4270247" cy="3101982"/>
          </a:xfrm>
          <a:prstGeom prst="rect">
            <a:avLst/>
          </a:prstGeom>
          <a:ln>
            <a:solidFill>
              <a:schemeClr val="tx1"/>
            </a:solidFill>
          </a:ln>
        </p:spPr>
        <p:txBody>
          <a:bodyPr/>
          <a:lstStyle/>
          <a:p>
            <a:pPr marL="0" indent="0">
              <a:spcBef>
                <a:spcPts val="0"/>
              </a:spcBef>
              <a:buNone/>
            </a:pPr>
            <a:r>
              <a:rPr lang="en-US" dirty="0">
                <a:latin typeface="Consolas" panose="020B0609020204030204" pitchFamily="49" charset="0"/>
                <a:cs typeface="Courier New" panose="02070309020205020404" pitchFamily="49" charset="0"/>
              </a:rPr>
              <a:t>void client()</a:t>
            </a:r>
          </a:p>
          <a:p>
            <a:pPr marL="0" indent="0">
              <a:spcBef>
                <a:spcPts val="0"/>
              </a:spcBef>
              <a:buNone/>
            </a:pPr>
            <a:r>
              <a:rPr lang="en-US" dirty="0">
                <a:latin typeface="Consolas" panose="020B0609020204030204" pitchFamily="49" charset="0"/>
                <a:cs typeface="Courier New" panose="02070309020205020404" pitchFamily="49" charset="0"/>
              </a:rPr>
              <a:t>{	</a:t>
            </a:r>
          </a:p>
          <a:p>
            <a:pPr marL="0" indent="0">
              <a:spcBef>
                <a:spcPts val="0"/>
              </a:spcBef>
              <a:buNone/>
            </a:pPr>
            <a:r>
              <a:rPr lang="en-US" dirty="0">
                <a:latin typeface="Consolas" panose="020B0609020204030204" pitchFamily="49" charset="0"/>
                <a:cs typeface="Courier New" panose="02070309020205020404" pitchFamily="49" charset="0"/>
              </a:rPr>
              <a:t>    part</a:t>
            </a:r>
            <a:r>
              <a:rPr lang="en-US" dirty="0">
                <a:solidFill>
                  <a:srgbClr val="FF0000"/>
                </a:solidFill>
                <a:latin typeface="Consolas" panose="020B0609020204030204" pitchFamily="49" charset="0"/>
                <a:cs typeface="Courier New" panose="02070309020205020404" pitchFamily="49" charset="0"/>
              </a:rPr>
              <a:t>&amp;</a:t>
            </a:r>
            <a:r>
              <a:rPr lang="en-US" dirty="0">
                <a:latin typeface="Consolas" panose="020B0609020204030204" pitchFamily="49" charset="0"/>
                <a:cs typeface="Courier New" panose="02070309020205020404" pitchFamily="49" charset="0"/>
              </a:rPr>
              <a:t> x = supplier();</a:t>
            </a:r>
          </a:p>
          <a:p>
            <a:pPr marL="0" indent="0">
              <a:spcBef>
                <a:spcPts val="0"/>
              </a:spcBef>
              <a:buNone/>
            </a:pPr>
            <a:r>
              <a:rPr lang="en-US" dirty="0">
                <a:latin typeface="Consolas" panose="020B0609020204030204" pitchFamily="49" charset="0"/>
                <a:cs typeface="Courier New" panose="02070309020205020404" pitchFamily="49" charset="0"/>
              </a:rPr>
              <a:t>}</a:t>
            </a:r>
          </a:p>
          <a:p>
            <a:pPr marL="0" indent="0">
              <a:spcBef>
                <a:spcPts val="0"/>
              </a:spcBef>
              <a:buNone/>
            </a:pPr>
            <a:endParaRPr lang="en-US" dirty="0">
              <a:latin typeface="Consolas" panose="020B0609020204030204" pitchFamily="49" charset="0"/>
              <a:cs typeface="Courier New" panose="02070309020205020404" pitchFamily="49" charset="0"/>
            </a:endParaRPr>
          </a:p>
          <a:p>
            <a:pPr marL="0" indent="0">
              <a:spcBef>
                <a:spcPts val="0"/>
              </a:spcBef>
              <a:buNone/>
            </a:pPr>
            <a:endParaRPr lang="en-US" dirty="0">
              <a:latin typeface="Consolas" panose="020B0609020204030204" pitchFamily="49" charset="0"/>
              <a:cs typeface="Courier New" panose="02070309020205020404" pitchFamily="49" charset="0"/>
            </a:endParaRPr>
          </a:p>
          <a:p>
            <a:pPr marL="0" indent="0">
              <a:spcBef>
                <a:spcPts val="0"/>
              </a:spcBef>
              <a:buNone/>
            </a:pPr>
            <a:r>
              <a:rPr lang="fr-FR" dirty="0">
                <a:latin typeface="Consolas" panose="020B0609020204030204" pitchFamily="49" charset="0"/>
                <a:cs typeface="Courier New" panose="02070309020205020404" pitchFamily="49" charset="0"/>
              </a:rPr>
              <a:t>void client2(part&amp; p) { ... }</a:t>
            </a:r>
          </a:p>
          <a:p>
            <a:pPr marL="0" indent="0">
              <a:spcBef>
                <a:spcPts val="0"/>
              </a:spcBef>
              <a:buNone/>
            </a:pPr>
            <a:r>
              <a:rPr lang="fr-FR" dirty="0">
                <a:latin typeface="Consolas" panose="020B0609020204030204" pitchFamily="49" charset="0"/>
                <a:cs typeface="Courier New" panose="02070309020205020404" pitchFamily="49" charset="0"/>
              </a:rPr>
              <a:t>...</a:t>
            </a:r>
          </a:p>
          <a:p>
            <a:pPr marL="0" indent="0">
              <a:spcBef>
                <a:spcPts val="0"/>
              </a:spcBef>
              <a:buNone/>
            </a:pPr>
            <a:r>
              <a:rPr lang="fr-FR" dirty="0">
                <a:latin typeface="Consolas" panose="020B0609020204030204" pitchFamily="49" charset="0"/>
                <a:cs typeface="Courier New" panose="02070309020205020404" pitchFamily="49" charset="0"/>
              </a:rPr>
              <a:t>part y;</a:t>
            </a:r>
          </a:p>
          <a:p>
            <a:pPr marL="0" indent="0">
              <a:spcBef>
                <a:spcPts val="0"/>
              </a:spcBef>
              <a:buNone/>
            </a:pPr>
            <a:r>
              <a:rPr lang="fr-FR" dirty="0">
                <a:latin typeface="Consolas" panose="020B0609020204030204" pitchFamily="49" charset="0"/>
                <a:cs typeface="Courier New" panose="02070309020205020404" pitchFamily="49" charset="0"/>
              </a:rPr>
              <a:t>client2(supplier(y));</a:t>
            </a:r>
            <a:endParaRPr lang="en-US" dirty="0">
              <a:latin typeface="Consolas" panose="020B0609020204030204" pitchFamily="49" charset="0"/>
              <a:cs typeface="Courier New" panose="02070309020205020404" pitchFamily="49" charset="0"/>
            </a:endParaRPr>
          </a:p>
        </p:txBody>
      </p:sp>
      <p:cxnSp>
        <p:nvCxnSpPr>
          <p:cNvPr id="5" name="Straight Connector 4">
            <a:extLst>
              <a:ext uri="{FF2B5EF4-FFF2-40B4-BE49-F238E27FC236}">
                <a16:creationId xmlns:a16="http://schemas.microsoft.com/office/drawing/2014/main" id="{70565E63-AB73-EC13-B5EC-5E986705A9BC}"/>
              </a:ext>
            </a:extLst>
          </p:cNvPr>
          <p:cNvCxnSpPr/>
          <p:nvPr/>
        </p:nvCxnSpPr>
        <p:spPr>
          <a:xfrm>
            <a:off x="6473228" y="4083113"/>
            <a:ext cx="3956364"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8731107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custDataLst>
              <p:tags r:id="rId1"/>
            </p:custDataLst>
          </p:nvPr>
        </p:nvSpPr>
        <p:spPr>
          <a:xfrm>
            <a:off x="1583436" y="2313433"/>
            <a:ext cx="4270248" cy="704087"/>
          </a:xfrm>
        </p:spPr>
        <p:txBody>
          <a:bodyPr/>
          <a:lstStyle/>
          <a:p>
            <a:r>
              <a:rPr lang="en-US" dirty="0"/>
              <a:t>Static Data</a:t>
            </a:r>
          </a:p>
        </p:txBody>
      </p:sp>
      <p:sp>
        <p:nvSpPr>
          <p:cNvPr id="3" name="Content Placeholder 2"/>
          <p:cNvSpPr>
            <a:spLocks noGrp="1"/>
          </p:cNvSpPr>
          <p:nvPr>
            <p:ph sz="half" idx="2"/>
            <p:custDataLst>
              <p:tags r:id="rId2"/>
            </p:custDataLst>
          </p:nvPr>
        </p:nvSpPr>
        <p:spPr>
          <a:xfrm>
            <a:off x="1511929" y="3143250"/>
            <a:ext cx="4341755" cy="2596776"/>
          </a:xfrm>
          <a:prstGeom prst="rect">
            <a:avLst/>
          </a:prstGeom>
          <a:ln>
            <a:solidFill>
              <a:schemeClr val="tx1"/>
            </a:solidFill>
          </a:ln>
        </p:spPr>
        <p:txBody>
          <a:bodyPr>
            <a:normAutofit/>
          </a:bodyPr>
          <a:lstStyle/>
          <a:p>
            <a:pPr marL="0" indent="0">
              <a:spcBef>
                <a:spcPts val="0"/>
              </a:spcBef>
              <a:buNone/>
            </a:pPr>
            <a:r>
              <a:rPr lang="en-US" dirty="0">
                <a:latin typeface="Consolas" panose="020B0609020204030204" pitchFamily="49" charset="0"/>
                <a:cs typeface="Courier New" panose="02070309020205020404" pitchFamily="49" charset="0"/>
              </a:rPr>
              <a:t>part</a:t>
            </a:r>
            <a:r>
              <a:rPr lang="en-US" dirty="0">
                <a:solidFill>
                  <a:srgbClr val="FF0000"/>
                </a:solidFill>
                <a:latin typeface="Consolas" panose="020B0609020204030204" pitchFamily="49" charset="0"/>
                <a:cs typeface="Courier New" panose="02070309020205020404" pitchFamily="49" charset="0"/>
              </a:rPr>
              <a:t>&amp;</a:t>
            </a:r>
            <a:r>
              <a:rPr lang="en-US" dirty="0">
                <a:latin typeface="Consolas" panose="020B0609020204030204" pitchFamily="49" charset="0"/>
                <a:cs typeface="Courier New" panose="02070309020205020404" pitchFamily="49" charset="0"/>
              </a:rPr>
              <a:t> supplier()</a:t>
            </a:r>
          </a:p>
          <a:p>
            <a:pPr marL="0" indent="0">
              <a:spcBef>
                <a:spcPts val="0"/>
              </a:spcBef>
              <a:buNone/>
            </a:pPr>
            <a:r>
              <a:rPr lang="en-US" dirty="0">
                <a:latin typeface="Consolas" panose="020B0609020204030204" pitchFamily="49" charset="0"/>
                <a:cs typeface="Courier New" panose="02070309020205020404" pitchFamily="49" charset="0"/>
              </a:rPr>
              <a:t>{</a:t>
            </a:r>
          </a:p>
          <a:p>
            <a:pPr marL="0" indent="0">
              <a:spcBef>
                <a:spcPts val="0"/>
              </a:spcBef>
              <a:buNone/>
            </a:pPr>
            <a:r>
              <a:rPr lang="en-US" dirty="0">
                <a:latin typeface="Consolas" panose="020B0609020204030204" pitchFamily="49" charset="0"/>
                <a:cs typeface="Courier New" panose="02070309020205020404" pitchFamily="49" charset="0"/>
              </a:rPr>
              <a:t>    static part  a = { 'd', 10 };</a:t>
            </a:r>
          </a:p>
          <a:p>
            <a:pPr marL="0" indent="0">
              <a:spcBef>
                <a:spcPts val="0"/>
              </a:spcBef>
              <a:buNone/>
            </a:pPr>
            <a:endParaRPr lang="en-US" dirty="0">
              <a:latin typeface="Consolas" panose="020B0609020204030204" pitchFamily="49" charset="0"/>
              <a:cs typeface="Courier New" panose="02070309020205020404" pitchFamily="49" charset="0"/>
            </a:endParaRPr>
          </a:p>
          <a:p>
            <a:pPr marL="0" indent="0">
              <a:spcBef>
                <a:spcPts val="0"/>
              </a:spcBef>
              <a:buNone/>
            </a:pPr>
            <a:r>
              <a:rPr lang="en-US" dirty="0">
                <a:latin typeface="Consolas" panose="020B0609020204030204" pitchFamily="49" charset="0"/>
                <a:cs typeface="Courier New" panose="02070309020205020404" pitchFamily="49" charset="0"/>
              </a:rPr>
              <a:t>    return a;</a:t>
            </a:r>
          </a:p>
          <a:p>
            <a:pPr marL="0" indent="0">
              <a:spcBef>
                <a:spcPts val="0"/>
              </a:spcBef>
              <a:buNone/>
            </a:pPr>
            <a:r>
              <a:rPr lang="en-US" dirty="0">
                <a:latin typeface="Consolas" panose="020B0609020204030204" pitchFamily="49" charset="0"/>
                <a:cs typeface="Courier New" panose="02070309020205020404" pitchFamily="49" charset="0"/>
              </a:rPr>
              <a:t>}</a:t>
            </a:r>
          </a:p>
        </p:txBody>
      </p:sp>
      <p:sp>
        <p:nvSpPr>
          <p:cNvPr id="4" name="Content Placeholder 3"/>
          <p:cNvSpPr>
            <a:spLocks noGrp="1"/>
          </p:cNvSpPr>
          <p:nvPr>
            <p:ph sz="quarter" idx="4"/>
            <p:custDataLst>
              <p:tags r:id="rId3"/>
            </p:custDataLst>
          </p:nvPr>
        </p:nvSpPr>
        <p:spPr>
          <a:xfrm>
            <a:off x="6338316" y="3143250"/>
            <a:ext cx="4253484" cy="2596776"/>
          </a:xfrm>
          <a:prstGeom prst="rect">
            <a:avLst/>
          </a:prstGeom>
          <a:ln>
            <a:solidFill>
              <a:schemeClr val="tx1"/>
            </a:solidFill>
          </a:ln>
        </p:spPr>
        <p:txBody>
          <a:bodyPr>
            <a:normAutofit/>
          </a:bodyPr>
          <a:lstStyle/>
          <a:p>
            <a:pPr marL="0" indent="0">
              <a:spcBef>
                <a:spcPts val="0"/>
              </a:spcBef>
              <a:buNone/>
            </a:pPr>
            <a:r>
              <a:rPr lang="en-US" dirty="0">
                <a:latin typeface="Consolas" panose="020B0609020204030204" pitchFamily="49" charset="0"/>
                <a:cs typeface="Courier New" panose="02070309020205020404" pitchFamily="49" charset="0"/>
              </a:rPr>
              <a:t>part</a:t>
            </a:r>
            <a:r>
              <a:rPr lang="en-US" dirty="0">
                <a:solidFill>
                  <a:srgbClr val="FF0000"/>
                </a:solidFill>
                <a:latin typeface="Consolas" panose="020B0609020204030204" pitchFamily="49" charset="0"/>
                <a:cs typeface="Courier New" panose="02070309020205020404" pitchFamily="49" charset="0"/>
              </a:rPr>
              <a:t>&amp;</a:t>
            </a:r>
            <a:r>
              <a:rPr lang="en-US" dirty="0">
                <a:latin typeface="Consolas" panose="020B0609020204030204" pitchFamily="49" charset="0"/>
                <a:cs typeface="Courier New" panose="02070309020205020404" pitchFamily="49" charset="0"/>
              </a:rPr>
              <a:t> supplier()</a:t>
            </a:r>
          </a:p>
          <a:p>
            <a:pPr marL="0" indent="0">
              <a:spcBef>
                <a:spcPts val="0"/>
              </a:spcBef>
              <a:buNone/>
            </a:pPr>
            <a:r>
              <a:rPr lang="en-US" dirty="0">
                <a:latin typeface="Consolas" panose="020B0609020204030204" pitchFamily="49" charset="0"/>
                <a:cs typeface="Courier New" panose="02070309020205020404" pitchFamily="49" charset="0"/>
              </a:rPr>
              <a:t>{</a:t>
            </a:r>
          </a:p>
          <a:p>
            <a:pPr marL="0" indent="0">
              <a:spcBef>
                <a:spcPts val="0"/>
              </a:spcBef>
              <a:buNone/>
            </a:pPr>
            <a:r>
              <a:rPr lang="en-US" dirty="0">
                <a:latin typeface="Consolas" panose="020B0609020204030204" pitchFamily="49" charset="0"/>
                <a:cs typeface="Courier New" panose="02070309020205020404" pitchFamily="49" charset="0"/>
              </a:rPr>
              <a:t>    part</a:t>
            </a:r>
            <a:r>
              <a:rPr lang="en-US" dirty="0">
                <a:solidFill>
                  <a:srgbClr val="FF0000"/>
                </a:solidFill>
                <a:latin typeface="Consolas" panose="020B0609020204030204" pitchFamily="49" charset="0"/>
                <a:cs typeface="Courier New" panose="02070309020205020404" pitchFamily="49" charset="0"/>
              </a:rPr>
              <a:t>*</a:t>
            </a:r>
            <a:r>
              <a:rPr lang="en-US" dirty="0">
                <a:latin typeface="Consolas" panose="020B0609020204030204" pitchFamily="49" charset="0"/>
                <a:cs typeface="Courier New" panose="02070309020205020404" pitchFamily="49" charset="0"/>
              </a:rPr>
              <a:t>  a = new part;</a:t>
            </a:r>
          </a:p>
          <a:p>
            <a:pPr marL="0" indent="0">
              <a:spcBef>
                <a:spcPts val="0"/>
              </a:spcBef>
              <a:buNone/>
            </a:pPr>
            <a:r>
              <a:rPr lang="en-US" dirty="0">
                <a:latin typeface="Consolas" panose="020B0609020204030204" pitchFamily="49" charset="0"/>
                <a:cs typeface="Courier New" panose="02070309020205020404" pitchFamily="49" charset="0"/>
              </a:rPr>
              <a:t>    a-&gt;type = 'd’;</a:t>
            </a:r>
          </a:p>
          <a:p>
            <a:pPr marL="0" indent="0">
              <a:spcBef>
                <a:spcPts val="0"/>
              </a:spcBef>
              <a:buNone/>
            </a:pPr>
            <a:r>
              <a:rPr lang="en-US" dirty="0">
                <a:latin typeface="Consolas" panose="020B0609020204030204" pitchFamily="49" charset="0"/>
                <a:cs typeface="Courier New" panose="02070309020205020404" pitchFamily="49" charset="0"/>
              </a:rPr>
              <a:t>    a-&gt;id = 10;</a:t>
            </a:r>
          </a:p>
          <a:p>
            <a:pPr marL="0" indent="0">
              <a:spcBef>
                <a:spcPts val="0"/>
              </a:spcBef>
              <a:buNone/>
            </a:pPr>
            <a:endParaRPr lang="en-US" dirty="0">
              <a:latin typeface="Consolas" panose="020B0609020204030204" pitchFamily="49" charset="0"/>
              <a:cs typeface="Courier New" panose="02070309020205020404" pitchFamily="49" charset="0"/>
            </a:endParaRPr>
          </a:p>
          <a:p>
            <a:pPr marL="0" indent="0">
              <a:spcBef>
                <a:spcPts val="0"/>
              </a:spcBef>
              <a:buNone/>
            </a:pPr>
            <a:r>
              <a:rPr lang="en-US" dirty="0">
                <a:latin typeface="Consolas" panose="020B0609020204030204" pitchFamily="49" charset="0"/>
                <a:cs typeface="Courier New" panose="02070309020205020404" pitchFamily="49" charset="0"/>
              </a:rPr>
              <a:t>    return </a:t>
            </a:r>
            <a:r>
              <a:rPr lang="en-US" dirty="0">
                <a:solidFill>
                  <a:srgbClr val="FF0000"/>
                </a:solidFill>
                <a:latin typeface="Consolas" panose="020B0609020204030204" pitchFamily="49" charset="0"/>
                <a:cs typeface="Courier New" panose="02070309020205020404" pitchFamily="49" charset="0"/>
              </a:rPr>
              <a:t>*</a:t>
            </a:r>
            <a:r>
              <a:rPr lang="en-US" dirty="0">
                <a:latin typeface="Consolas" panose="020B0609020204030204" pitchFamily="49" charset="0"/>
                <a:cs typeface="Courier New" panose="02070309020205020404" pitchFamily="49" charset="0"/>
              </a:rPr>
              <a:t>a;</a:t>
            </a:r>
          </a:p>
          <a:p>
            <a:pPr marL="0" indent="0">
              <a:spcBef>
                <a:spcPts val="0"/>
              </a:spcBef>
              <a:buNone/>
            </a:pPr>
            <a:r>
              <a:rPr lang="en-US" dirty="0">
                <a:latin typeface="Consolas" panose="020B0609020204030204" pitchFamily="49" charset="0"/>
                <a:cs typeface="Courier New" panose="02070309020205020404" pitchFamily="49" charset="0"/>
              </a:rPr>
              <a:t>}</a:t>
            </a:r>
          </a:p>
        </p:txBody>
      </p:sp>
      <p:sp>
        <p:nvSpPr>
          <p:cNvPr id="5" name="Text Placeholder 4"/>
          <p:cNvSpPr>
            <a:spLocks noGrp="1"/>
          </p:cNvSpPr>
          <p:nvPr>
            <p:ph type="body" sz="quarter" idx="13"/>
            <p:custDataLst>
              <p:tags r:id="rId4"/>
            </p:custDataLst>
          </p:nvPr>
        </p:nvSpPr>
        <p:spPr>
          <a:xfrm>
            <a:off x="6338316" y="2313433"/>
            <a:ext cx="4270248" cy="704087"/>
          </a:xfrm>
        </p:spPr>
        <p:txBody>
          <a:bodyPr/>
          <a:lstStyle/>
          <a:p>
            <a:r>
              <a:rPr lang="en-US" dirty="0"/>
              <a:t>Dynamic Data</a:t>
            </a:r>
          </a:p>
        </p:txBody>
      </p:sp>
      <p:sp>
        <p:nvSpPr>
          <p:cNvPr id="6" name="Title 5"/>
          <p:cNvSpPr>
            <a:spLocks noGrp="1"/>
          </p:cNvSpPr>
          <p:nvPr>
            <p:ph type="title"/>
            <p:custDataLst>
              <p:tags r:id="rId5"/>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Return-by-reference:</a:t>
            </a:r>
            <a:br>
              <a:rPr lang="en-US" dirty="0"/>
            </a:br>
            <a:r>
              <a:rPr lang="en-US" dirty="0"/>
              <a:t>correct Options</a:t>
            </a:r>
          </a:p>
        </p:txBody>
      </p:sp>
    </p:spTree>
    <p:extLst>
      <p:ext uri="{BB962C8B-B14F-4D97-AF65-F5344CB8AC3E}">
        <p14:creationId xmlns:p14="http://schemas.microsoft.com/office/powerpoint/2010/main" val="17389933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custDataLst>
              <p:tags r:id="rId1"/>
            </p:custDataLst>
          </p:nvPr>
        </p:nvSpPr>
        <p:spPr>
          <a:xfrm>
            <a:off x="1583436" y="2313433"/>
            <a:ext cx="4270248" cy="704087"/>
          </a:xfrm>
        </p:spPr>
        <p:txBody>
          <a:bodyPr/>
          <a:lstStyle/>
          <a:p>
            <a:r>
              <a:rPr lang="en-US" dirty="0"/>
              <a:t>Static Data</a:t>
            </a:r>
          </a:p>
        </p:txBody>
      </p:sp>
      <p:sp>
        <p:nvSpPr>
          <p:cNvPr id="3" name="Content Placeholder 2"/>
          <p:cNvSpPr>
            <a:spLocks noGrp="1"/>
          </p:cNvSpPr>
          <p:nvPr>
            <p:ph sz="half" idx="2"/>
            <p:custDataLst>
              <p:tags r:id="rId2"/>
            </p:custDataLst>
          </p:nvPr>
        </p:nvSpPr>
        <p:spPr>
          <a:xfrm>
            <a:off x="1583436" y="3143250"/>
            <a:ext cx="4270248" cy="2596776"/>
          </a:xfrm>
        </p:spPr>
        <p:txBody>
          <a:bodyPr/>
          <a:lstStyle/>
          <a:p>
            <a:r>
              <a:rPr lang="en-US" dirty="0"/>
              <a:t>Each function call overwrites previous data</a:t>
            </a:r>
          </a:p>
          <a:p>
            <a:r>
              <a:rPr lang="en-US" dirty="0"/>
              <a:t>Changes made through one variable change the value accessed by all</a:t>
            </a:r>
          </a:p>
          <a:p>
            <a:pPr lvl="1"/>
            <a:r>
              <a:rPr lang="en-US" dirty="0">
                <a:solidFill>
                  <a:srgbClr val="FF0000"/>
                </a:solidFill>
                <a:latin typeface="Consolas" panose="020B0609020204030204" pitchFamily="49" charset="0"/>
              </a:rPr>
              <a:t>const</a:t>
            </a:r>
            <a:r>
              <a:rPr lang="en-US" dirty="0">
                <a:latin typeface="Consolas" panose="020B0609020204030204" pitchFamily="49" charset="0"/>
              </a:rPr>
              <a:t> part&amp; supplier()</a:t>
            </a:r>
          </a:p>
          <a:p>
            <a:pPr lvl="1"/>
            <a:r>
              <a:rPr lang="en-US" dirty="0">
                <a:solidFill>
                  <a:srgbClr val="FF0000"/>
                </a:solidFill>
                <a:latin typeface="Consolas" panose="020B0609020204030204" pitchFamily="49" charset="0"/>
              </a:rPr>
              <a:t>const</a:t>
            </a:r>
            <a:r>
              <a:rPr lang="en-US" dirty="0">
                <a:latin typeface="Consolas" panose="020B0609020204030204" pitchFamily="49" charset="0"/>
              </a:rPr>
              <a:t> part&amp; x = supplier();</a:t>
            </a:r>
          </a:p>
        </p:txBody>
      </p:sp>
      <p:sp>
        <p:nvSpPr>
          <p:cNvPr id="4" name="Content Placeholder 3"/>
          <p:cNvSpPr>
            <a:spLocks noGrp="1"/>
          </p:cNvSpPr>
          <p:nvPr>
            <p:ph sz="quarter" idx="4"/>
            <p:custDataLst>
              <p:tags r:id="rId3"/>
            </p:custDataLst>
          </p:nvPr>
        </p:nvSpPr>
        <p:spPr>
          <a:xfrm>
            <a:off x="6338316" y="3143250"/>
            <a:ext cx="4253484" cy="2596776"/>
          </a:xfrm>
        </p:spPr>
        <p:txBody>
          <a:bodyPr/>
          <a:lstStyle/>
          <a:p>
            <a:r>
              <a:rPr lang="en-US" dirty="0"/>
              <a:t>Memory allocated with the </a:t>
            </a:r>
            <a:r>
              <a:rPr lang="en-US" dirty="0">
                <a:latin typeface="Consolas" panose="020B0609020204030204" pitchFamily="49" charset="0"/>
              </a:rPr>
              <a:t>new</a:t>
            </a:r>
            <a:r>
              <a:rPr lang="en-US" dirty="0"/>
              <a:t> operator must be deallocated with the </a:t>
            </a:r>
            <a:r>
              <a:rPr lang="en-US" dirty="0">
                <a:latin typeface="Consolas" panose="020B0609020204030204" pitchFamily="49" charset="0"/>
              </a:rPr>
              <a:t>delete</a:t>
            </a:r>
            <a:r>
              <a:rPr lang="en-US" dirty="0"/>
              <a:t> operator</a:t>
            </a:r>
          </a:p>
        </p:txBody>
      </p:sp>
      <p:sp>
        <p:nvSpPr>
          <p:cNvPr id="5" name="Text Placeholder 4"/>
          <p:cNvSpPr>
            <a:spLocks noGrp="1"/>
          </p:cNvSpPr>
          <p:nvPr>
            <p:ph type="body" sz="quarter" idx="13"/>
            <p:custDataLst>
              <p:tags r:id="rId4"/>
            </p:custDataLst>
          </p:nvPr>
        </p:nvSpPr>
        <p:spPr>
          <a:xfrm>
            <a:off x="6338316" y="2313433"/>
            <a:ext cx="4270248" cy="704087"/>
          </a:xfrm>
        </p:spPr>
        <p:txBody>
          <a:bodyPr/>
          <a:lstStyle/>
          <a:p>
            <a:r>
              <a:rPr lang="en-US" dirty="0"/>
              <a:t>Dynamic Data</a:t>
            </a:r>
          </a:p>
        </p:txBody>
      </p:sp>
      <p:sp>
        <p:nvSpPr>
          <p:cNvPr id="6" name="Title 5"/>
          <p:cNvSpPr>
            <a:spLocks noGrp="1"/>
          </p:cNvSpPr>
          <p:nvPr>
            <p:ph type="title"/>
            <p:custDataLst>
              <p:tags r:id="rId5"/>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Special Considerations</a:t>
            </a:r>
          </a:p>
        </p:txBody>
      </p:sp>
    </p:spTree>
    <p:extLst>
      <p:ext uri="{BB962C8B-B14F-4D97-AF65-F5344CB8AC3E}">
        <p14:creationId xmlns:p14="http://schemas.microsoft.com/office/powerpoint/2010/main" val="26351553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Returning Non-Local Data:</a:t>
            </a:r>
            <a:br>
              <a:rPr lang="en-US" dirty="0"/>
            </a:br>
            <a:r>
              <a:rPr lang="en-US" dirty="0"/>
              <a:t>Return-By-value</a:t>
            </a:r>
          </a:p>
        </p:txBody>
      </p:sp>
      <p:sp>
        <p:nvSpPr>
          <p:cNvPr id="3" name="Content Placeholder 2"/>
          <p:cNvSpPr>
            <a:spLocks noGrp="1"/>
          </p:cNvSpPr>
          <p:nvPr>
            <p:ph sz="half" idx="1"/>
            <p:custDataLst>
              <p:tags r:id="rId2"/>
            </p:custDataLst>
          </p:nvPr>
        </p:nvSpPr>
        <p:spPr>
          <a:xfrm>
            <a:off x="1581912" y="2638044"/>
            <a:ext cx="4271771" cy="3101982"/>
          </a:xfrm>
          <a:prstGeom prst="rect">
            <a:avLst/>
          </a:prstGeom>
          <a:ln>
            <a:solidFill>
              <a:schemeClr val="tx1"/>
            </a:solidFill>
          </a:ln>
        </p:spPr>
        <p:txBody>
          <a:bodyPr/>
          <a:lstStyle/>
          <a:p>
            <a:pPr marL="0" indent="0">
              <a:spcBef>
                <a:spcPts val="0"/>
              </a:spcBef>
              <a:buNone/>
            </a:pPr>
            <a:r>
              <a:rPr lang="en-US" dirty="0">
                <a:latin typeface="Consolas" panose="020B0609020204030204" pitchFamily="49" charset="0"/>
                <a:cs typeface="Courier New" panose="02070309020205020404" pitchFamily="49" charset="0"/>
              </a:rPr>
              <a:t>part supplier(part a)</a:t>
            </a:r>
          </a:p>
          <a:p>
            <a:pPr marL="0" indent="0">
              <a:spcBef>
                <a:spcPts val="0"/>
              </a:spcBef>
              <a:buNone/>
            </a:pPr>
            <a:r>
              <a:rPr lang="en-US" dirty="0">
                <a:latin typeface="Consolas" panose="020B0609020204030204" pitchFamily="49" charset="0"/>
                <a:cs typeface="Courier New" panose="02070309020205020404" pitchFamily="49" charset="0"/>
              </a:rPr>
              <a:t>{</a:t>
            </a:r>
          </a:p>
          <a:p>
            <a:pPr marL="0" indent="0">
              <a:spcBef>
                <a:spcPts val="0"/>
              </a:spcBef>
              <a:buNone/>
            </a:pPr>
            <a:r>
              <a:rPr lang="en-US" dirty="0">
                <a:latin typeface="Consolas" panose="020B0609020204030204" pitchFamily="49" charset="0"/>
                <a:cs typeface="Courier New" panose="02070309020205020404" pitchFamily="49" charset="0"/>
              </a:rPr>
              <a:t>    a.type = 'd’;</a:t>
            </a:r>
          </a:p>
          <a:p>
            <a:pPr marL="0" indent="0">
              <a:spcBef>
                <a:spcPts val="0"/>
              </a:spcBef>
              <a:buNone/>
            </a:pPr>
            <a:r>
              <a:rPr lang="en-US" dirty="0">
                <a:latin typeface="Consolas" panose="020B0609020204030204" pitchFamily="49" charset="0"/>
                <a:cs typeface="Courier New" panose="02070309020205020404" pitchFamily="49" charset="0"/>
              </a:rPr>
              <a:t>    a.id = 10;</a:t>
            </a:r>
          </a:p>
          <a:p>
            <a:pPr marL="0" indent="0">
              <a:spcBef>
                <a:spcPts val="0"/>
              </a:spcBef>
              <a:buNone/>
            </a:pPr>
            <a:endParaRPr lang="en-US" dirty="0">
              <a:latin typeface="Consolas" panose="020B0609020204030204" pitchFamily="49" charset="0"/>
              <a:cs typeface="Courier New" panose="02070309020205020404" pitchFamily="49" charset="0"/>
            </a:endParaRPr>
          </a:p>
          <a:p>
            <a:pPr marL="0" indent="0">
              <a:spcBef>
                <a:spcPts val="0"/>
              </a:spcBef>
              <a:buNone/>
            </a:pPr>
            <a:r>
              <a:rPr lang="en-US" dirty="0">
                <a:latin typeface="Consolas" panose="020B0609020204030204" pitchFamily="49" charset="0"/>
                <a:cs typeface="Courier New" panose="02070309020205020404" pitchFamily="49" charset="0"/>
              </a:rPr>
              <a:t>    return a;</a:t>
            </a:r>
          </a:p>
          <a:p>
            <a:pPr marL="0" indent="0">
              <a:spcBef>
                <a:spcPts val="0"/>
              </a:spcBef>
              <a:buNone/>
            </a:pPr>
            <a:r>
              <a:rPr lang="en-US" dirty="0">
                <a:latin typeface="Consolas" panose="020B0609020204030204" pitchFamily="49" charset="0"/>
                <a:cs typeface="Courier New" panose="02070309020205020404" pitchFamily="49" charset="0"/>
              </a:rPr>
              <a:t>}</a:t>
            </a:r>
          </a:p>
        </p:txBody>
      </p:sp>
      <p:sp>
        <p:nvSpPr>
          <p:cNvPr id="4" name="Content Placeholder 3"/>
          <p:cNvSpPr>
            <a:spLocks noGrp="1"/>
          </p:cNvSpPr>
          <p:nvPr>
            <p:ph sz="half" idx="2"/>
            <p:custDataLst>
              <p:tags r:id="rId3"/>
            </p:custDataLst>
          </p:nvPr>
        </p:nvSpPr>
        <p:spPr>
          <a:xfrm>
            <a:off x="6338315" y="2638044"/>
            <a:ext cx="4270247" cy="3101982"/>
          </a:xfrm>
          <a:prstGeom prst="rect">
            <a:avLst/>
          </a:prstGeom>
          <a:ln>
            <a:solidFill>
              <a:schemeClr val="tx1"/>
            </a:solidFill>
          </a:ln>
        </p:spPr>
        <p:txBody>
          <a:bodyPr/>
          <a:lstStyle/>
          <a:p>
            <a:pPr marL="0" indent="0">
              <a:spcBef>
                <a:spcPts val="0"/>
              </a:spcBef>
              <a:buNone/>
            </a:pPr>
            <a:r>
              <a:rPr lang="fr-FR" dirty="0">
                <a:latin typeface="Consolas" panose="020B0609020204030204" pitchFamily="49" charset="0"/>
                <a:cs typeface="Courier New" panose="02070309020205020404" pitchFamily="49" charset="0"/>
              </a:rPr>
              <a:t>void client()</a:t>
            </a:r>
          </a:p>
          <a:p>
            <a:pPr marL="0" indent="0">
              <a:spcBef>
                <a:spcPts val="0"/>
              </a:spcBef>
              <a:buNone/>
            </a:pPr>
            <a:r>
              <a:rPr lang="fr-FR" dirty="0">
                <a:latin typeface="Consolas" panose="020B0609020204030204" pitchFamily="49" charset="0"/>
                <a:cs typeface="Courier New" panose="02070309020205020404" pitchFamily="49" charset="0"/>
              </a:rPr>
              <a:t>{</a:t>
            </a:r>
          </a:p>
          <a:p>
            <a:pPr marL="0" indent="0">
              <a:spcBef>
                <a:spcPts val="0"/>
              </a:spcBef>
              <a:buNone/>
            </a:pPr>
            <a:r>
              <a:rPr lang="fr-FR" dirty="0">
                <a:latin typeface="Consolas" panose="020B0609020204030204" pitchFamily="49" charset="0"/>
                <a:cs typeface="Courier New" panose="02070309020205020404" pitchFamily="49" charset="0"/>
              </a:rPr>
              <a:t>    part y;</a:t>
            </a:r>
          </a:p>
          <a:p>
            <a:pPr marL="0" indent="0">
              <a:spcBef>
                <a:spcPts val="0"/>
              </a:spcBef>
              <a:buNone/>
            </a:pPr>
            <a:r>
              <a:rPr lang="fr-FR" dirty="0">
                <a:latin typeface="Consolas" panose="020B0609020204030204" pitchFamily="49" charset="0"/>
                <a:cs typeface="Courier New" panose="02070309020205020404" pitchFamily="49" charset="0"/>
              </a:rPr>
              <a:t>	</a:t>
            </a:r>
          </a:p>
          <a:p>
            <a:pPr marL="0" indent="0">
              <a:spcBef>
                <a:spcPts val="0"/>
              </a:spcBef>
              <a:buNone/>
            </a:pPr>
            <a:r>
              <a:rPr lang="fr-FR" dirty="0">
                <a:latin typeface="Consolas" panose="020B0609020204030204" pitchFamily="49" charset="0"/>
                <a:cs typeface="Courier New" panose="02070309020205020404" pitchFamily="49" charset="0"/>
              </a:rPr>
              <a:t>    part x = supplier(y);</a:t>
            </a:r>
          </a:p>
          <a:p>
            <a:pPr marL="0" indent="0">
              <a:spcBef>
                <a:spcPts val="0"/>
              </a:spcBef>
              <a:buNone/>
            </a:pPr>
            <a:r>
              <a:rPr lang="fr-FR" dirty="0">
                <a:latin typeface="Consolas" panose="020B0609020204030204" pitchFamily="49" charset="0"/>
                <a:cs typeface="Courier New" panose="02070309020205020404" pitchFamily="49" charset="0"/>
              </a:rPr>
              <a:t>}</a:t>
            </a:r>
            <a:endParaRPr lang="en-US" dirty="0">
              <a:latin typeface="Consolas" panose="020B0609020204030204" pitchFamily="49" charset="0"/>
              <a:cs typeface="Courier New" panose="02070309020205020404" pitchFamily="49" charset="0"/>
            </a:endParaRPr>
          </a:p>
        </p:txBody>
      </p:sp>
    </p:spTree>
    <p:extLst>
      <p:ext uri="{BB962C8B-B14F-4D97-AF65-F5344CB8AC3E}">
        <p14:creationId xmlns:p14="http://schemas.microsoft.com/office/powerpoint/2010/main" val="73637521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 name="PRESENTER_DUMMYTAG" val="&lt;DummyForForceWrite&gt;&lt;/DummyForForceWrite&gt;"/>
  <p:tag name="HTML_SHAPEINFO" val="&lt;ThreeDShapeInfo&gt;&lt;uuid val=&quot;{D319EFE9-E995-4D96-89F6-34277DB3CDFB}&quot;/&gt;&lt;isInvalidForFieldText val=&quot;0&quot;/&gt;&lt;Image&gt;&lt;filename val=&quot;C:\Users\delroy\AppData\Local\Temp\CP187004617015Session\CPTrustFolder187004617015\PPTImport187008704640\data\asimages\{D319EFE9-E995-4D96-89F6-34277DB3CDFB}_1.png&quot;/&gt;&lt;left val=&quot;167&quot;/&gt;&lt;top val=&quot;249&quot;/&gt;&lt;width val=&quot;945&quot;/&gt;&lt;height val=&quot;174&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5&quot;/&gt;&lt;/TableIndex&gt;&lt;/ShapeTextInfo&gt;"/>
  <p:tag name="PRESENTER_DUMMYTAG" val="&lt;DummyForForceWrite&gt;&lt;/DummyForForceWrite&gt;"/>
  <p:tag name="HTML_SHAPEINFO" val="&lt;ThreeDShapeInfo&gt;&lt;uuid val=&quot;{11F74A6B-51C6-44F7-9E72-26F5467B6687}&quot;/&gt;&lt;isInvalidForFieldText val=&quot;0&quot;/&gt;&lt;Image&gt;&lt;filename val=&quot;C:\Users\delroy\AppData\Local\Temp\CP187004617015Session\CPTrustFolder187004617015\PPTImport187008704640\data\asimages\{11F74A6B-51C6-44F7-9E72-26F5467B6687}_1.png&quot;/&gt;&lt;left val=&quot;282&quot;/&gt;&lt;top val=&quot;452&quot;/&gt;&lt;width val=&quot;715&quot;/&gt;&lt;height val=&quot;135&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8979C81D-0F65-4CBA-B7E0-29302595B844}&quot;/&gt;&lt;isInvalidForFieldText val=&quot;0&quot;/&gt;&lt;Image&gt;&lt;filename val=&quot;C:\Users\delroy\AppData\Local\Temp\CP187004617015Session\CPTrustFolder187004617015\PPTImport187008704640\data\asimages\{8979C81D-0F65-4CBA-B7E0-29302595B844}_1.png&quot;/&gt;&lt;left val=&quot;167&quot;/&gt;&lt;top val=&quot;647&quot;/&gt;&lt;width val=&quot;159&quot;/&gt;&lt;height val=&quot;35&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2&quot;/&gt;&lt;/TableIndex&gt;&lt;/ShapeTextInfo&gt;"/>
  <p:tag name="HTML_SHAPEINFO" val="&lt;ThreeDShapeInfo&gt;&lt;uuid val=&quot;{258219E1-BADF-475F-835A-FDB3A90E9052}&quot;/&gt;&lt;isInvalidForFieldText val=&quot;0&quot;/&gt;&lt;Image&gt;&lt;filename val=&quot;C:\Users\delroy\AppData\Local\Temp\CP187004617015Session\CPTrustFolder187004617015\PPTImport187008704640\data\asimages\{258219E1-BADF-475F-835A-FDB3A90E9052}_2.png&quot;/&gt;&lt;left val=&quot;233&quot;/&gt;&lt;top val=&quot;100&quot;/&gt;&lt;width val=&quot;813&quot;/&gt;&lt;height val=&quot;126&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12&quot;/&gt;&lt;lineCharCount val=&quot;2&quot;/&gt;&lt;lineCharCount val=&quot;17&quot;/&gt;&lt;lineCharCount val=&quot;15&quot;/&gt;&lt;lineCharCount val=&quot;2&quot;/&gt;&lt;/TableIndex&gt;&lt;/ShapeTextInfo&gt;"/>
  <p:tag name="HTML_SHAPEINFO" val="&lt;ThreeDShapeInfo&gt;&lt;uuid val=&quot;{2A20F369-C6F4-4BE3-B983-914BDE57315E}&quot;/&gt;&lt;isInvalidForFieldText val=&quot;0&quot;/&gt;&lt;Image&gt;&lt;filename val=&quot;C:\Users\delroy\AppData\Local\Temp\CP187004617015Session\CPTrustFolder187004617015\PPTImport187008704640\data\asimages\{2A20F369-C6F4-4BE3-B983-914BDE57315E}_2.png&quot;/&gt;&lt;left val=&quot;487&quot;/&gt;&lt;top val=&quot;275&quot;/&gt;&lt;width val=&quot;300&quot;/&gt;&lt;height val=&quot;329&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5&quot;/&gt;&lt;/TableIndex&gt;&lt;/ShapeTextInfo&gt;"/>
  <p:tag name="HTML_SHAPEINFO" val="&lt;ThreeDShapeInfo&gt;&lt;uuid val=&quot;{1CE24748-A604-4F8C-882C-A08EBB2AF52F}&quot;/&gt;&lt;isInvalidForFieldText val=&quot;0&quot;/&gt;&lt;Image&gt;&lt;filename val=&quot;C:\Users\delroy\AppData\Local\Temp\CP187004617015Session\CPTrustFolder187004617015\PPTImport187008704640\data\asimages\{1CE24748-A604-4F8C-882C-A08EBB2AF52F}_3.png&quot;/&gt;&lt;left val=&quot;233&quot;/&gt;&lt;top val=&quot;100&quot;/&gt;&lt;width val=&quot;813&quot;/&gt;&lt;height val=&quot;126&quot;/&gt;&lt;hasText val=&quot;1&quot;/&gt;&lt;/Image&gt;&lt;/ThreeDShape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16&quot;/&gt;&lt;lineCharCount val=&quot;2&quot;/&gt;&lt;lineCharCount val=&quot;27&quot;/&gt;&lt;lineCharCount val=&quot;1&quot;/&gt;&lt;lineCharCount val=&quot;14&quot;/&gt;&lt;lineCharCount val=&quot;1&quot;/&gt;&lt;/TableIndex&gt;&lt;/ShapeTextInfo&gt;"/>
  <p:tag name="HTML_SHAPEINFO" val="&lt;ThreeDShapeInfo&gt;&lt;uuid val=&quot;{FEC315DB-1A8E-42AE-83B6-AECC216FB303}&quot;/&gt;&lt;isInvalidForFieldText val=&quot;0&quot;/&gt;&lt;Image&gt;&lt;filename val=&quot;C:\Users\delroy\AppData\Local\Temp\CP187004617015Session\CPTrustFolder187004617015\PPTImport187008704640\data\asimages\{FEC315DB-1A8E-42AE-83B6-AECC216FB303}_3.png&quot;/&gt;&lt;left val=&quot;160&quot;/&gt;&lt;top val=&quot;273&quot;/&gt;&lt;width val=&quot;454&quot;/&gt;&lt;height val=&quot;329&quot;/&gt;&lt;hasText val=&quot;1&quot;/&gt;&lt;/Image&gt;&lt;/ThreeDShape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0&quot;/&gt;&lt;lineCharCount val=&quot;14&quot;/&gt;&lt;lineCharCount val=&quot;3&quot;/&gt;&lt;lineCharCount val=&quot;25&quot;/&gt;&lt;lineCharCount val=&quot;2&quot;/&gt;&lt;lineCharCount val=&quot;1&quot;/&gt;&lt;lineCharCount val=&quot;1&quot;/&gt;&lt;lineCharCount val=&quot;29&quot;/&gt;&lt;lineCharCount val=&quot;4&quot;/&gt;&lt;lineCharCount val=&quot;8&quot;/&gt;&lt;lineCharCount val=&quot;21&quot;/&gt;&lt;/TableIndex&gt;&lt;/ShapeTextInfo&gt;"/>
  <p:tag name="HTML_SHAPEINFO" val="&lt;ThreeDShapeInfo&gt;&lt;uuid val=&quot;{518A8A25-54E4-4236-B245-DE7951EB3C22}&quot;/&gt;&lt;isInvalidForFieldText val=&quot;0&quot;/&gt;&lt;Image&gt;&lt;filename val=&quot;C:\Users\delroy\AppData\Local\Temp\CP187004617015Session\CPTrustFolder187004617015\PPTImport187008704640\data\asimages\{518A8A25-54E4-4236-B245-DE7951EB3C22}_3.png&quot;/&gt;&lt;left val=&quot;659&quot;/&gt;&lt;top val=&quot;273&quot;/&gt;&lt;width val=&quot;454&quot;/&gt;&lt;height val=&quot;329&quot;/&gt;&lt;hasText val=&quot;1&quot;/&gt;&lt;/Image&gt;&lt;/ThreeDShape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9&quot;/&gt;&lt;lineCharCount val=&quot;13&quot;/&gt;&lt;/TableIndex&gt;&lt;/ShapeTextInfo&gt;"/>
  <p:tag name="HTML_SHAPEINFO" val="&lt;ThreeDShapeInfo&gt;&lt;uuid val=&quot;{C2E0CD77-F4BD-4FFD-B8F1-EAD6649C4810}&quot;/&gt;&lt;isInvalidForFieldText val=&quot;0&quot;/&gt;&lt;Image&gt;&lt;filename val=&quot;C:\Users\delroy\AppData\Local\Temp\CP187004617015Session\CPTrustFolder187004617015\PPTImport187008704640\data\asimages\{C2E0CD77-F4BD-4FFD-B8F1-EAD6649C4810}_4.png&quot;/&gt;&lt;left val=&quot;233&quot;/&gt;&lt;top val=&quot;100&quot;/&gt;&lt;width val=&quot;813&quot;/&gt;&lt;height val=&quot;126&quot;/&gt;&lt;hasText val=&quot;1&quot;/&gt;&lt;/Image&gt;&lt;/ThreeDShapeInfo&gt;"/>
</p:tagLst>
</file>

<file path=ppt/tags/tag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17&quot;/&gt;&lt;lineCharCount val=&quot;2&quot;/&gt;&lt;lineCharCount val=&quot;27&quot;/&gt;&lt;lineCharCount val=&quot;1&quot;/&gt;&lt;lineCharCount val=&quot;15&quot;/&gt;&lt;lineCharCount val=&quot;1&quot;/&gt;&lt;/TableIndex&gt;&lt;/ShapeTextInfo&gt;"/>
  <p:tag name="HTML_SHAPEINFO" val="&lt;ThreeDShapeInfo&gt;&lt;uuid val=&quot;{7879F1A6-AF2D-48F1-92ED-7B290848D686}&quot;/&gt;&lt;isInvalidForFieldText val=&quot;0&quot;/&gt;&lt;Image&gt;&lt;filename val=&quot;C:\Users\delroy\AppData\Local\Temp\CP187004617015Session\CPTrustFolder187004617015\PPTImport187008704640\data\asimages\{7879F1A6-AF2D-48F1-92ED-7B290848D686}_4.png&quot;/&gt;&lt;left val=&quot;160&quot;/&gt;&lt;top val=&quot;273&quot;/&gt;&lt;width val=&quot;454&quot;/&gt;&lt;height val=&quot;329&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0&quot;/&gt;&lt;lineCharCount val=&quot;14&quot;/&gt;&lt;lineCharCount val=&quot;3&quot;/&gt;&lt;lineCharCount val=&quot;26&quot;/&gt;&lt;lineCharCount val=&quot;2&quot;/&gt;&lt;lineCharCount val=&quot;1&quot;/&gt;&lt;lineCharCount val=&quot;1&quot;/&gt;&lt;lineCharCount val=&quot;30&quot;/&gt;&lt;lineCharCount val=&quot;4&quot;/&gt;&lt;lineCharCount val=&quot;8&quot;/&gt;&lt;lineCharCount val=&quot;22&quot;/&gt;&lt;/TableIndex&gt;&lt;/ShapeTextInfo&gt;"/>
  <p:tag name="HTML_SHAPEINFO" val="&lt;ThreeDShapeInfo&gt;&lt;uuid val=&quot;{1384D748-AF3B-4514-B1EF-28B00A408D5C}&quot;/&gt;&lt;isInvalidForFieldText val=&quot;0&quot;/&gt;&lt;Image&gt;&lt;filename val=&quot;C:\Users\delroy\AppData\Local\Temp\CP187004617015Session\CPTrustFolder187004617015\PPTImport187008704640\data\asimages\{1384D748-AF3B-4514-B1EF-28B00A408D5C}_4.png&quot;/&gt;&lt;left val=&quot;659&quot;/&gt;&lt;top val=&quot;273&quot;/&gt;&lt;width val=&quot;454&quot;/&gt;&lt;height val=&quot;329&quot;/&gt;&lt;hasText val=&quot;1&quot;/&gt;&lt;/Image&gt;&lt;/ThreeDShapeInfo&gt;"/>
</p:tagLst>
</file>

<file path=ppt/tags/tag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 name="HTML_SHAPEINFO" val="&lt;ThreeDShapeInfo&gt;&lt;uuid val=&quot;{A5BA5723-183C-4FC0-A78B-AA2FE0BA1315}&quot;/&gt;&lt;isInvalidForFieldText val=&quot;0&quot;/&gt;&lt;Image&gt;&lt;filename val=&quot;C:\Users\delroy\AppData\Local\Temp\CP187004617015Session\CPTrustFolder187004617015\PPTImport187008704640\data\asimages\{A5BA5723-183C-4FC0-A78B-AA2FE0BA1315}_5.png&quot;/&gt;&lt;left val=&quot;165&quot;/&gt;&lt;top val=&quot;242&quot;/&gt;&lt;width val=&quot;449&quot;/&gt;&lt;height val=&quot;85&quot;/&gt;&lt;hasText val=&quot;1&quot;/&gt;&lt;/Image&gt;&lt;/ThreeDShapeInfo&gt;"/>
</p:tagLst>
</file>

<file path=ppt/tags/tag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17&quot;/&gt;&lt;lineCharCount val=&quot;2&quot;/&gt;&lt;lineCharCount val=&quot;34&quot;/&gt;&lt;lineCharCount val=&quot;1&quot;/&gt;&lt;lineCharCount val=&quot;15&quot;/&gt;&lt;lineCharCount val=&quot;1&quot;/&gt;&lt;/TableIndex&gt;&lt;/ShapeTextInfo&gt;"/>
  <p:tag name="HTML_SHAPEINFO" val="&lt;ThreeDShapeInfo&gt;&lt;uuid val=&quot;{8BB40256-A290-410D-93A9-109E40438152}&quot;/&gt;&lt;isInvalidForFieldText val=&quot;0&quot;/&gt;&lt;Image&gt;&lt;filename val=&quot;C:\Users\delroy\AppData\Local\Temp\CP187004617015Session\CPTrustFolder187004617015\PPTImport187008704640\data\asimages\{8BB40256-A290-410D-93A9-109E40438152}_5.png&quot;/&gt;&lt;left val=&quot;152&quot;/&gt;&lt;top val=&quot;326&quot;/&gt;&lt;width val=&quot;464&quot;/&gt;&lt;height val=&quot;276&quot;/&gt;&lt;hasText val=&quot;1&quot;/&gt;&lt;/Image&gt;&lt;/ThreeDShapeInfo&gt;"/>
</p:tagLst>
</file>

<file path=ppt/tags/tag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17&quot;/&gt;&lt;lineCharCount val=&quot;2&quot;/&gt;&lt;lineCharCount val=&quot;25&quot;/&gt;&lt;lineCharCount val=&quot;19&quot;/&gt;&lt;lineCharCount val=&quot;16&quot;/&gt;&lt;lineCharCount val=&quot;1&quot;/&gt;&lt;lineCharCount val=&quot;14&quot;/&gt;&lt;lineCharCount val=&quot;1&quot;/&gt;&lt;/TableIndex&gt;&lt;/ShapeTextInfo&gt;"/>
  <p:tag name="HTML_SHAPEINFO" val="&lt;ThreeDShapeInfo&gt;&lt;uuid val=&quot;{21E48A50-CAEB-4653-9056-876943C0DEB7}&quot;/&gt;&lt;isInvalidForFieldText val=&quot;0&quot;/&gt;&lt;Image&gt;&lt;filename val=&quot;C:\Users\delroy\AppData\Local\Temp\CP187004617015Session\CPTrustFolder187004617015\PPTImport187008704640\data\asimages\{21E48A50-CAEB-4653-9056-876943C0DEB7}_5.png&quot;/&gt;&lt;left val=&quot;659&quot;/&gt;&lt;top val=&quot;326&quot;/&gt;&lt;width val=&quot;452&quot;/&gt;&lt;height val=&quot;276&quot;/&gt;&lt;hasText val=&quot;1&quot;/&gt;&lt;/Image&gt;&lt;/ThreeDShapeInfo&gt;"/>
</p:tagLst>
</file>

<file path=ppt/tags/tag4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2&quot;/&gt;&lt;/TableIndex&gt;&lt;/ShapeTextInfo&gt;"/>
  <p:tag name="HTML_SHAPEINFO" val="&lt;ThreeDShapeInfo&gt;&lt;uuid val=&quot;{1BEE7228-1C8F-4BFE-B170-93E6EE9412FA}&quot;/&gt;&lt;isInvalidForFieldText val=&quot;0&quot;/&gt;&lt;Image&gt;&lt;filename val=&quot;C:\Users\delroy\AppData\Local\Temp\CP187004617015Session\CPTrustFolder187004617015\PPTImport187008704640\data\asimages\{1BEE7228-1C8F-4BFE-B170-93E6EE9412FA}_5.png&quot;/&gt;&lt;left val=&quot;664&quot;/&gt;&lt;top val=&quot;242&quot;/&gt;&lt;width val=&quot;449&quot;/&gt;&lt;height val=&quot;85&quot;/&gt;&lt;hasText val=&quot;1&quot;/&gt;&lt;/Image&gt;&lt;/ThreeDShapeInfo&gt;"/>
</p:tagLst>
</file>

<file path=ppt/tags/tag4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9&quot;/&gt;&lt;lineCharCount val=&quot;15&quot;/&gt;&lt;/TableIndex&gt;&lt;/ShapeTextInfo&gt;"/>
  <p:tag name="HTML_SHAPEINFO" val="&lt;ThreeDShapeInfo&gt;&lt;uuid val=&quot;{785E4789-A201-4DD9-8313-53868F4D7ADE}&quot;/&gt;&lt;isInvalidForFieldText val=&quot;0&quot;/&gt;&lt;Image&gt;&lt;filename val=&quot;C:\Users\delroy\AppData\Local\Temp\CP187004617015Session\CPTrustFolder187004617015\PPTImport187008704640\data\asimages\{785E4789-A201-4DD9-8313-53868F4D7ADE}_5.png&quot;/&gt;&lt;left val=&quot;233&quot;/&gt;&lt;top val=&quot;100&quot;/&gt;&lt;width val=&quot;813&quot;/&gt;&lt;height val=&quot;126&quot;/&gt;&lt;hasText val=&quot;1&quot;/&gt;&lt;/Image&gt;&lt;/ThreeDShapeInfo&gt;"/>
</p:tagLst>
</file>

<file path=ppt/tags/tag4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1&quot;/&gt;&lt;lineCharCount val=&quot;13&quot;/&gt;&lt;/TableIndex&gt;&lt;/ShapeTextInfo&gt;"/>
  <p:tag name="HTML_SHAPEINFO" val="&lt;ThreeDShapeInfo&gt;&lt;uuid val=&quot;{974189E5-F731-4575-BFF3-E26EE2978036}&quot;/&gt;&lt;isInvalidForFieldText val=&quot;0&quot;/&gt;&lt;Image&gt;&lt;filename val=&quot;C:\Users\delroy\AppData\Local\Temp\CP187004617015Session\CPTrustFolder187004617015\PPTImport187008704640\data\asimages\{974189E5-F731-4575-BFF3-E26EE2978036}_6.png&quot;/&gt;&lt;left val=&quot;233&quot;/&gt;&lt;top val=&quot;100&quot;/&gt;&lt;width val=&quot;813&quot;/&gt;&lt;height val=&quot;126&quot;/&gt;&lt;hasText val=&quot;1&quot;/&gt;&lt;/Image&gt;&lt;/ThreeDShapeInfo&gt;"/>
</p:tagLst>
</file>

<file path=ppt/tags/tag4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17&quot;/&gt;&lt;lineCharCount val=&quot;2&quot;/&gt;&lt;lineCharCount val=&quot;27&quot;/&gt;&lt;lineCharCount val=&quot;1&quot;/&gt;&lt;lineCharCount val=&quot;14&quot;/&gt;&lt;lineCharCount val=&quot;1&quot;/&gt;&lt;/TableIndex&gt;&lt;/ShapeTextInfo&gt;"/>
  <p:tag name="HTML_SHAPEINFO" val="&lt;ThreeDShapeInfo&gt;&lt;uuid val=&quot;{62D06446-B479-41D8-8DD6-E5345B9164A0}&quot;/&gt;&lt;isInvalidForFieldText val=&quot;0&quot;/&gt;&lt;Image&gt;&lt;filename val=&quot;C:\Users\delroy\AppData\Local\Temp\CP187004617015Session\CPTrustFolder187004617015\PPTImport187008704640\data\asimages\{62D06446-B479-41D8-8DD6-E5345B9164A0}_6.png&quot;/&gt;&lt;left val=&quot;160&quot;/&gt;&lt;top val=&quot;273&quot;/&gt;&lt;width val=&quot;454&quot;/&gt;&lt;height val=&quot;329&quot;/&gt;&lt;hasText val=&quot;1&quot;/&gt;&lt;/Image&gt;&lt;/ThreeDShapeInfo&gt;"/>
</p:tagLst>
</file>

<file path=ppt/tags/tag4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0&quot;/&gt;&lt;lineCharCount val=&quot;14&quot;/&gt;&lt;lineCharCount val=&quot;3&quot;/&gt;&lt;lineCharCount val=&quot;26&quot;/&gt;&lt;lineCharCount val=&quot;2&quot;/&gt;&lt;lineCharCount val=&quot;1&quot;/&gt;&lt;lineCharCount val=&quot;1&quot;/&gt;&lt;lineCharCount val=&quot;30&quot;/&gt;&lt;lineCharCount val=&quot;4&quot;/&gt;&lt;lineCharCount val=&quot;8&quot;/&gt;&lt;lineCharCount val=&quot;21&quot;/&gt;&lt;/TableIndex&gt;&lt;/ShapeTextInfo&gt;"/>
  <p:tag name="HTML_SHAPEINFO" val="&lt;ThreeDShapeInfo&gt;&lt;uuid val=&quot;{08309767-D159-4893-8102-5D982D708B68}&quot;/&gt;&lt;isInvalidForFieldText val=&quot;0&quot;/&gt;&lt;Image&gt;&lt;filename val=&quot;C:\Users\delroy\AppData\Local\Temp\CP187004617015Session\CPTrustFolder187004617015\PPTImport187008704640\data\asimages\{08309767-D159-4893-8102-5D982D708B68}_6.png&quot;/&gt;&lt;left val=&quot;659&quot;/&gt;&lt;top val=&quot;273&quot;/&gt;&lt;width val=&quot;454&quot;/&gt;&lt;height val=&quot;329&quot;/&gt;&lt;hasText val=&quot;1&quot;/&gt;&lt;/Image&gt;&lt;/ThreeDShapeInfo&gt;"/>
</p:tagLst>
</file>

<file path=ppt/tags/tag4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 name="HTML_SHAPEINFO" val="&lt;ThreeDShapeInfo&gt;&lt;uuid val=&quot;{1482642A-3EF2-4E0C-8DDC-32E034FD3FCF}&quot;/&gt;&lt;isInvalidForFieldText val=&quot;0&quot;/&gt;&lt;Image&gt;&lt;filename val=&quot;C:\Users\delroy\AppData\Local\Temp\CP187004617015Session\CPTrustFolder187004617015\PPTImport187008704640\data\asimages\{1482642A-3EF2-4E0C-8DDC-32E034FD3FCF}_7.png&quot;/&gt;&lt;left val=&quot;165&quot;/&gt;&lt;top val=&quot;242&quot;/&gt;&lt;width val=&quot;449&quot;/&gt;&lt;height val=&quot;85&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5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17&quot;/&gt;&lt;lineCharCount val=&quot;2&quot;/&gt;&lt;lineCharCount val=&quot;34&quot;/&gt;&lt;lineCharCount val=&quot;1&quot;/&gt;&lt;lineCharCount val=&quot;14&quot;/&gt;&lt;lineCharCount val=&quot;1&quot;/&gt;&lt;/TableIndex&gt;&lt;/ShapeTextInfo&gt;"/>
  <p:tag name="HTML_SHAPEINFO" val="&lt;ThreeDShapeInfo&gt;&lt;uuid val=&quot;{148C7F96-805D-4476-A364-821FF5F77548}&quot;/&gt;&lt;isInvalidForFieldText val=&quot;0&quot;/&gt;&lt;Image&gt;&lt;filename val=&quot;C:\Users\delroy\AppData\Local\Temp\CP187004617015Session\CPTrustFolder187004617015\PPTImport187008704640\data\asimages\{148C7F96-805D-4476-A364-821FF5F77548}_7.png&quot;/&gt;&lt;left val=&quot;152&quot;/&gt;&lt;top val=&quot;326&quot;/&gt;&lt;width val=&quot;465&quot;/&gt;&lt;height val=&quot;276&quot;/&gt;&lt;hasText val=&quot;1&quot;/&gt;&lt;/Image&gt;&lt;/ThreeDShapeInfo&gt;"/>
</p:tagLst>
</file>

<file path=ppt/tags/tag5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17&quot;/&gt;&lt;lineCharCount val=&quot;2&quot;/&gt;&lt;lineCharCount val=&quot;25&quot;/&gt;&lt;lineCharCount val=&quot;19&quot;/&gt;&lt;lineCharCount val=&quot;16&quot;/&gt;&lt;lineCharCount val=&quot;1&quot;/&gt;&lt;lineCharCount val=&quot;15&quot;/&gt;&lt;lineCharCount val=&quot;1&quot;/&gt;&lt;/TableIndex&gt;&lt;/ShapeTextInfo&gt;"/>
  <p:tag name="HTML_SHAPEINFO" val="&lt;ThreeDShapeInfo&gt;&lt;uuid val=&quot;{4A3FE4BE-67A3-450A-AFA0-A5FF29E4F4DB}&quot;/&gt;&lt;isInvalidForFieldText val=&quot;0&quot;/&gt;&lt;Image&gt;&lt;filename val=&quot;C:\Users\delroy\AppData\Local\Temp\CP187004617015Session\CPTrustFolder187004617015\PPTImport187008704640\data\asimages\{4A3FE4BE-67A3-450A-AFA0-A5FF29E4F4DB}_7.png&quot;/&gt;&lt;left val=&quot;659&quot;/&gt;&lt;top val=&quot;326&quot;/&gt;&lt;width val=&quot;452&quot;/&gt;&lt;height val=&quot;276&quot;/&gt;&lt;hasText val=&quot;1&quot;/&gt;&lt;/Image&gt;&lt;/ThreeDShapeInfo&gt;"/>
</p:tagLst>
</file>

<file path=ppt/tags/tag5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2&quot;/&gt;&lt;/TableIndex&gt;&lt;/ShapeTextInfo&gt;"/>
  <p:tag name="HTML_SHAPEINFO" val="&lt;ThreeDShapeInfo&gt;&lt;uuid val=&quot;{E8E3CA82-460F-4991-8234-C6C58A062194}&quot;/&gt;&lt;isInvalidForFieldText val=&quot;0&quot;/&gt;&lt;Image&gt;&lt;filename val=&quot;C:\Users\delroy\AppData\Local\Temp\CP187004617015Session\CPTrustFolder187004617015\PPTImport187008704640\data\asimages\{E8E3CA82-460F-4991-8234-C6C58A062194}_7.png&quot;/&gt;&lt;left val=&quot;664&quot;/&gt;&lt;top val=&quot;242&quot;/&gt;&lt;width val=&quot;449&quot;/&gt;&lt;height val=&quot;85&quot;/&gt;&lt;hasText val=&quot;1&quot;/&gt;&lt;/Image&gt;&lt;/ThreeDShapeInfo&gt;"/>
</p:tagLst>
</file>

<file path=ppt/tags/tag5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1&quot;/&gt;&lt;lineCharCount val=&quot;15&quot;/&gt;&lt;/TableIndex&gt;&lt;/ShapeTextInfo&gt;"/>
  <p:tag name="HTML_SHAPEINFO" val="&lt;ThreeDShapeInfo&gt;&lt;uuid val=&quot;{227EB540-3526-4A97-BDEE-0E91A32D10BB}&quot;/&gt;&lt;isInvalidForFieldText val=&quot;0&quot;/&gt;&lt;Image&gt;&lt;filename val=&quot;C:\Users\delroy\AppData\Local\Temp\CP187004617015Session\CPTrustFolder187004617015\PPTImport187008704640\data\asimages\{227EB540-3526-4A97-BDEE-0E91A32D10BB}_7.png&quot;/&gt;&lt;left val=&quot;233&quot;/&gt;&lt;top val=&quot;100&quot;/&gt;&lt;width val=&quot;813&quot;/&gt;&lt;height val=&quot;126&quot;/&gt;&lt;hasText val=&quot;1&quot;/&gt;&lt;/Image&gt;&lt;/ThreeDShapeInfo&gt;"/>
</p:tagLst>
</file>

<file path=ppt/tags/tag5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 name="HTML_SHAPEINFO" val="&lt;ThreeDShapeInfo&gt;&lt;uuid val=&quot;{A6BCCFAD-E848-46A3-AC29-F131BBB466A4}&quot;/&gt;&lt;isInvalidForFieldText val=&quot;0&quot;/&gt;&lt;Image&gt;&lt;filename val=&quot;C:\Users\delroy\AppData\Local\Temp\CP187004617015Session\CPTrustFolder187004617015\PPTImport187008704640\data\asimages\{A6BCCFAD-E848-46A3-AC29-F131BBB466A4}_8.png&quot;/&gt;&lt;left val=&quot;165&quot;/&gt;&lt;top val=&quot;242&quot;/&gt;&lt;width val=&quot;449&quot;/&gt;&lt;height val=&quot;85&quot;/&gt;&lt;hasText val=&quot;1&quot;/&gt;&lt;/Image&gt;&lt;/ThreeDShapeInfo&gt;"/>
</p:tagLst>
</file>

<file path=ppt/tags/tag5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39&quot;/&gt;&lt;lineCharCount val=&quot;5&quot;/&gt;&lt;lineCharCount val=&quot;34&quot;/&gt;&lt;lineCharCount val=&quot;33&quot;/&gt;&lt;lineCharCount val=&quot;23&quot;/&gt;&lt;lineCharCount val=&quot;27&quot;/&gt;&lt;/TableIndex&gt;&lt;/ShapeTextInfo&gt;"/>
  <p:tag name="HTML_SHAPEINFO" val="&lt;ThreeDShapeInfo&gt;&lt;uuid val=&quot;{414DEBA7-1C7D-4581-8C13-58E5347FD75D}&quot;/&gt;&lt;isInvalidForFieldText val=&quot;0&quot;/&gt;&lt;Image&gt;&lt;filename val=&quot;C:\Users\delroy\AppData\Local\Temp\CP187004617015Session\CPTrustFolder187004617015\PPTImport187008704640\data\asimages\{414DEBA7-1C7D-4581-8C13-58E5347FD75D}_8.png&quot;/&gt;&lt;left val=&quot;161&quot;/&gt;&lt;top val=&quot;326&quot;/&gt;&lt;width val=&quot;453&quot;/&gt;&lt;height val=&quot;276&quot;/&gt;&lt;hasText val=&quot;1&quot;/&gt;&lt;/Image&gt;&lt;/ThreeDShapeInfo&gt;"/>
</p:tagLst>
</file>

<file path=ppt/tags/tag5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39&quot;/&gt;&lt;lineCharCount val=&quot;36&quot;/&gt;&lt;lineCharCount val=&quot;8&quot;/&gt;&lt;/TableIndex&gt;&lt;/ShapeTextInfo&gt;"/>
  <p:tag name="HTML_SHAPEINFO" val="&lt;ThreeDShapeInfo&gt;&lt;uuid val=&quot;{9A64F165-B636-49D4-BBA2-7009A4065635}&quot;/&gt;&lt;isInvalidForFieldText val=&quot;0&quot;/&gt;&lt;Image&gt;&lt;filename val=&quot;C:\Users\delroy\AppData\Local\Temp\CP187004617015Session\CPTrustFolder187004617015\PPTImport187008704640\data\asimages\{9A64F165-B636-49D4-BBA2-7009A4065635}_8.png&quot;/&gt;&lt;left val=&quot;660&quot;/&gt;&lt;top val=&quot;326&quot;/&gt;&lt;width val=&quot;463&quot;/&gt;&lt;height val=&quot;277&quot;/&gt;&lt;hasText val=&quot;1&quot;/&gt;&lt;/Image&gt;&lt;/ThreeDShapeInfo&gt;"/>
</p:tagLst>
</file>

<file path=ppt/tags/tag5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2&quot;/&gt;&lt;/TableIndex&gt;&lt;/ShapeTextInfo&gt;"/>
  <p:tag name="HTML_SHAPEINFO" val="&lt;ThreeDShapeInfo&gt;&lt;uuid val=&quot;{861044C0-33BE-49DF-A617-6B08037CEA6F}&quot;/&gt;&lt;isInvalidForFieldText val=&quot;0&quot;/&gt;&lt;Image&gt;&lt;filename val=&quot;C:\Users\delroy\AppData\Local\Temp\CP187004617015Session\CPTrustFolder187004617015\PPTImport187008704640\data\asimages\{861044C0-33BE-49DF-A617-6B08037CEA6F}_8.png&quot;/&gt;&lt;left val=&quot;664&quot;/&gt;&lt;top val=&quot;242&quot;/&gt;&lt;width val=&quot;449&quot;/&gt;&lt;height val=&quot;85&quot;/&gt;&lt;hasText val=&quot;1&quot;/&gt;&lt;/Image&gt;&lt;/ThreeDShapeInfo&gt;"/>
</p:tagLst>
</file>

<file path=ppt/tags/tag5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2&quot;/&gt;&lt;/TableIndex&gt;&lt;/ShapeTextInfo&gt;"/>
  <p:tag name="HTML_SHAPEINFO" val="&lt;ThreeDShapeInfo&gt;&lt;uuid val=&quot;{23FBA73E-7A82-4042-8113-D4F617148E75}&quot;/&gt;&lt;isInvalidForFieldText val=&quot;0&quot;/&gt;&lt;Image&gt;&lt;filename val=&quot;C:\Users\delroy\AppData\Local\Temp\CP187004617015Session\CPTrustFolder187004617015\PPTImport187008704640\data\asimages\{23FBA73E-7A82-4042-8113-D4F617148E75}_8.png&quot;/&gt;&lt;left val=&quot;233&quot;/&gt;&lt;top val=&quot;100&quot;/&gt;&lt;width val=&quot;813&quot;/&gt;&lt;height val=&quot;126&quot;/&gt;&lt;hasText val=&quot;1&quot;/&gt;&lt;/Image&gt;&lt;/ThreeDShapeInfo&gt;"/>
</p:tagLst>
</file>

<file path=ppt/tags/tag5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6&quot;/&gt;&lt;lineCharCount val=&quot;15&quot;/&gt;&lt;/TableIndex&gt;&lt;/ShapeTextInfo&gt;"/>
  <p:tag name="HTML_SHAPEINFO" val="&lt;ThreeDShapeInfo&gt;&lt;uuid val=&quot;{0AE8147B-42E6-415E-B0EC-984ED3CC3238}&quot;/&gt;&lt;isInvalidForFieldText val=&quot;0&quot;/&gt;&lt;Image&gt;&lt;filename val=&quot;C:\Users\delroy\AppData\Local\Temp\CP187004617015Session\CPTrustFolder187004617015\PPTImport187008704640\data\asimages\{0AE8147B-42E6-415E-B0EC-984ED3CC3238}_9.png&quot;/&gt;&lt;left val=&quot;233&quot;/&gt;&lt;top val=&quot;100&quot;/&gt;&lt;width val=&quot;813&quot;/&gt;&lt;height val=&quot;126&quot;/&gt;&lt;hasText val=&quot;1&quot;/&gt;&lt;/Image&gt;&lt;/ThreeDShape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6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22&quot;/&gt;&lt;lineCharCount val=&quot;2&quot;/&gt;&lt;lineCharCount val=&quot;18&quot;/&gt;&lt;lineCharCount val=&quot;15&quot;/&gt;&lt;lineCharCount val=&quot;1&quot;/&gt;&lt;lineCharCount val=&quot;14&quot;/&gt;&lt;lineCharCount val=&quot;1&quot;/&gt;&lt;/TableIndex&gt;&lt;/ShapeTextInfo&gt;"/>
  <p:tag name="HTML_SHAPEINFO" val="&lt;ThreeDShapeInfo&gt;&lt;uuid val=&quot;{9AFD06D9-5300-4465-BAEC-2528E0A3C312}&quot;/&gt;&lt;isInvalidForFieldText val=&quot;0&quot;/&gt;&lt;Image&gt;&lt;filename val=&quot;C:\Users\delroy\AppData\Local\Temp\CP187004617015Session\CPTrustFolder187004617015\PPTImport187008704640\data\asimages\{9AFD06D9-5300-4465-BAEC-2528E0A3C312}_9.png&quot;/&gt;&lt;left val=&quot;160&quot;/&gt;&lt;top val=&quot;273&quot;/&gt;&lt;width val=&quot;454&quot;/&gt;&lt;height val=&quot;329&quot;/&gt;&lt;hasText val=&quot;1&quot;/&gt;&lt;/Image&gt;&lt;/ThreeDShapeInfo&gt;"/>
</p:tagLst>
</file>

<file path=ppt/tags/tag6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14&quot;/&gt;&lt;lineCharCount val=&quot;2&quot;/&gt;&lt;lineCharCount val=&quot;12&quot;/&gt;&lt;lineCharCount val=&quot;2&quot;/&gt;&lt;lineCharCount val=&quot;26&quot;/&gt;&lt;lineCharCount val=&quot;1&quot;/&gt;&lt;/TableIndex&gt;&lt;/ShapeTextInfo&gt;"/>
  <p:tag name="HTML_SHAPEINFO" val="&lt;ThreeDShapeInfo&gt;&lt;uuid val=&quot;{DA65A893-7A5B-4E51-BE7A-3A3F8D971727}&quot;/&gt;&lt;isInvalidForFieldText val=&quot;0&quot;/&gt;&lt;Image&gt;&lt;filename val=&quot;C:\Users\delroy\AppData\Local\Temp\CP187004617015Session\CPTrustFolder187004617015\PPTImport187008704640\data\asimages\{DA65A893-7A5B-4E51-BE7A-3A3F8D971727}_9.png&quot;/&gt;&lt;left val=&quot;659&quot;/&gt;&lt;top val=&quot;273&quot;/&gt;&lt;width val=&quot;454&quot;/&gt;&lt;height val=&quot;329&quot;/&gt;&lt;hasText val=&quot;1&quot;/&gt;&lt;/Image&gt;&lt;/ThreeDShapeInfo&gt;"/>
</p:tagLst>
</file>

<file path=ppt/tags/tag6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6&quot;/&gt;&lt;lineCharCount val=&quot;17&quot;/&gt;&lt;/TableIndex&gt;&lt;/ShapeTextInfo&gt;"/>
  <p:tag name="HTML_SHAPEINFO" val="&lt;ThreeDShapeInfo&gt;&lt;uuid val=&quot;{955E2A86-5773-4D5F-AFA0-900194F8373A}&quot;/&gt;&lt;isInvalidForFieldText val=&quot;0&quot;/&gt;&lt;Image&gt;&lt;filename val=&quot;C:\Users\delroy\AppData\Local\Temp\CP187004617015Session\CPTrustFolder187004617015\PPTImport187008704640\data\asimages\{955E2A86-5773-4D5F-AFA0-900194F8373A}_10.png&quot;/&gt;&lt;left val=&quot;233&quot;/&gt;&lt;top val=&quot;100&quot;/&gt;&lt;width val=&quot;813&quot;/&gt;&lt;height val=&quot;126&quot;/&gt;&lt;hasText val=&quot;1&quot;/&gt;&lt;/Image&gt;&lt;/ThreeDShapeInfo&gt;"/>
</p:tagLst>
</file>

<file path=ppt/tags/tag6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24&quot;/&gt;&lt;lineCharCount val=&quot;2&quot;/&gt;&lt;lineCharCount val=&quot;19&quot;/&gt;&lt;lineCharCount val=&quot;16&quot;/&gt;&lt;lineCharCount val=&quot;1&quot;/&gt;&lt;lineCharCount val=&quot;14&quot;/&gt;&lt;lineCharCount val=&quot;1&quot;/&gt;&lt;/TableIndex&gt;&lt;/ShapeTextInfo&gt;"/>
  <p:tag name="HTML_SHAPEINFO" val="&lt;ThreeDShapeInfo&gt;&lt;uuid val=&quot;{6E6E2D2E-E0B9-484F-AF83-F7C1A98805A3}&quot;/&gt;&lt;isInvalidForFieldText val=&quot;0&quot;/&gt;&lt;Image&gt;&lt;filename val=&quot;C:\Users\delroy\AppData\Local\Temp\CP187004617015Session\CPTrustFolder187004617015\PPTImport187008704640\data\asimages\{6E6E2D2E-E0B9-484F-AF83-F7C1A98805A3}_10.png&quot;/&gt;&lt;left val=&quot;160&quot;/&gt;&lt;top val=&quot;273&quot;/&gt;&lt;width val=&quot;454&quot;/&gt;&lt;height val=&quot;329&quot;/&gt;&lt;hasText val=&quot;1&quot;/&gt;&lt;/Image&gt;&lt;/ThreeDShapeInfo&gt;"/>
</p:tagLst>
</file>

<file path=ppt/tags/tag6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14&quot;/&gt;&lt;lineCharCount val=&quot;2&quot;/&gt;&lt;lineCharCount val=&quot;12&quot;/&gt;&lt;lineCharCount val=&quot;2&quot;/&gt;&lt;lineCharCount val=&quot;28&quot;/&gt;&lt;lineCharCount val=&quot;1&quot;/&gt;&lt;/TableIndex&gt;&lt;/ShapeTextInfo&gt;"/>
  <p:tag name="HTML_SHAPEINFO" val="&lt;ThreeDShapeInfo&gt;&lt;uuid val=&quot;{DB029E28-F69C-4AEF-9A81-676A4C0882AB}&quot;/&gt;&lt;isInvalidForFieldText val=&quot;0&quot;/&gt;&lt;Image&gt;&lt;filename val=&quot;C:\Users\delroy\AppData\Local\Temp\CP187004617015Session\CPTrustFolder187004617015\PPTImport187008704640\data\asimages\{DB029E28-F69C-4AEF-9A81-676A4C0882AB}_10.png&quot;/&gt;&lt;left val=&quot;659&quot;/&gt;&lt;top val=&quot;273&quot;/&gt;&lt;width val=&quot;454&quot;/&gt;&lt;height val=&quot;329&quot;/&gt;&lt;hasText val=&quot;1&quot;/&gt;&lt;/Image&gt;&lt;/ThreeDShapeInfo&gt;"/>
</p:tagLst>
</file>

<file path=ppt/tags/tag6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6&quot;/&gt;&lt;lineCharCount val=&quot;19&quot;/&gt;&lt;/TableIndex&gt;&lt;/ShapeTextInfo&gt;"/>
  <p:tag name="HTML_SHAPEINFO" val="&lt;ThreeDShapeInfo&gt;&lt;uuid val=&quot;{BF6567EB-7D7B-4790-8439-29E39233DB50}&quot;/&gt;&lt;isInvalidForFieldText val=&quot;0&quot;/&gt;&lt;Image&gt;&lt;filename val=&quot;C:\Users\delroy\AppData\Local\Temp\CP187004617015Session\CPTrustFolder187004617015\PPTImport187008704640\data\asimages\{BF6567EB-7D7B-4790-8439-29E39233DB50}_11.png&quot;/&gt;&lt;left val=&quot;233&quot;/&gt;&lt;top val=&quot;100&quot;/&gt;&lt;width val=&quot;813&quot;/&gt;&lt;height val=&quot;126&quot;/&gt;&lt;hasText val=&quot;1&quot;/&gt;&lt;/Image&gt;&lt;/ThreeDShapeInfo&gt;"/>
</p:tagLst>
</file>

<file path=ppt/tags/tag6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24&quot;/&gt;&lt;lineCharCount val=&quot;2&quot;/&gt;&lt;lineCharCount val=&quot;18&quot;/&gt;&lt;lineCharCount val=&quot;15&quot;/&gt;&lt;lineCharCount val=&quot;1&quot;/&gt;&lt;lineCharCount val=&quot;14&quot;/&gt;&lt;lineCharCount val=&quot;1&quot;/&gt;&lt;/TableIndex&gt;&lt;/ShapeTextInfo&gt;"/>
  <p:tag name="HTML_SHAPEINFO" val="&lt;ThreeDShapeInfo&gt;&lt;uuid val=&quot;{74F25B4B-8389-465E-9B25-E27C96B65D3F}&quot;/&gt;&lt;isInvalidForFieldText val=&quot;0&quot;/&gt;&lt;Image&gt;&lt;filename val=&quot;C:\Users\delroy\AppData\Local\Temp\CP187004617015Session\CPTrustFolder187004617015\PPTImport187008704640\data\asimages\{74F25B4B-8389-465E-9B25-E27C96B65D3F}_11.png&quot;/&gt;&lt;left val=&quot;160&quot;/&gt;&lt;top val=&quot;273&quot;/&gt;&lt;width val=&quot;454&quot;/&gt;&lt;height val=&quot;329&quot;/&gt;&lt;hasText val=&quot;1&quot;/&gt;&lt;/Image&gt;&lt;/ThreeDShapeInfo&gt;"/>
</p:tagLst>
</file>

<file path=ppt/tags/tag6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14&quot;/&gt;&lt;lineCharCount val=&quot;2&quot;/&gt;&lt;lineCharCount val=&quot;12&quot;/&gt;&lt;lineCharCount val=&quot;2&quot;/&gt;&lt;lineCharCount val=&quot;27&quot;/&gt;&lt;lineCharCount val=&quot;1&quot;/&gt;&lt;/TableIndex&gt;&lt;/ShapeTextInfo&gt;"/>
  <p:tag name="HTML_SHAPEINFO" val="&lt;ThreeDShapeInfo&gt;&lt;uuid val=&quot;{8A688233-0119-4D93-9402-5EE11A390E7F}&quot;/&gt;&lt;isInvalidForFieldText val=&quot;0&quot;/&gt;&lt;Image&gt;&lt;filename val=&quot;C:\Users\delroy\AppData\Local\Temp\CP187004617015Session\CPTrustFolder187004617015\PPTImport187008704640\data\asimages\{8A688233-0119-4D93-9402-5EE11A390E7F}_11.png&quot;/&gt;&lt;left val=&quot;659&quot;/&gt;&lt;top val=&quot;273&quot;/&gt;&lt;width val=&quot;454&quot;/&gt;&lt;height val=&quot;329&quot;/&gt;&lt;hasText val=&quot;1&quot;/&gt;&lt;/Image&gt;&lt;/ThreeDShapeInfo&gt;"/>
</p:tagLst>
</file>

<file path=ppt/tags/tag6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 name="HTML_SHAPEINFO" val="&lt;ThreeDShapeInfo&gt;&lt;uuid val=&quot;{66D26FDE-6681-4DE8-8772-AA4F7606BA6D}&quot;/&gt;&lt;isInvalidForFieldText val=&quot;0&quot;/&gt;&lt;Image&gt;&lt;filename val=&quot;C:\Users\delroy\AppData\Local\Temp\CP187004617015Session\CPTrustFolder187004617015\PPTImport187008704640\data\asimages\{66D26FDE-6681-4DE8-8772-AA4F7606BA6D}_12.png&quot;/&gt;&lt;left val=&quot;165&quot;/&gt;&lt;top val=&quot;242&quot;/&gt;&lt;width val=&quot;449&quot;/&gt;&lt;height val=&quot;85&quot;/&gt;&lt;hasText val=&quot;1&quot;/&gt;&lt;/Image&gt;&lt;/ThreeDShapeInfo&gt;"/>
</p:tagLst>
</file>

<file path=ppt/tags/tag6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8&quot;/&gt;&lt;/TableIndex&gt;&lt;/ShapeTextInfo&gt;"/>
  <p:tag name="HTML_SHAPEINFO" val="&lt;ThreeDShapeInfo&gt;&lt;uuid val=&quot;{E73197D2-920B-466F-B3A4-A98554954945}&quot;/&gt;&lt;isInvalidForFieldText val=&quot;0&quot;/&gt;&lt;Image&gt;&lt;filename val=&quot;C:\Users\delroy\AppData\Local\Temp\CP187004617015Session\CPTrustFolder187004617015\PPTImport187008704640\data\asimages\{E73197D2-920B-466F-B3A4-A98554954945}_12.png&quot;/&gt;&lt;left val=&quot;161&quot;/&gt;&lt;top val=&quot;326&quot;/&gt;&lt;width val=&quot;453&quot;/&gt;&lt;height val=&quot;276&quot;/&gt;&lt;hasText val=&quot;1&quot;/&gt;&lt;/Image&gt;&lt;/ThreeDShape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7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6&quot;/&gt;&lt;/TableIndex&gt;&lt;/ShapeTextInfo&gt;"/>
  <p:tag name="HTML_SHAPEINFO" val="&lt;ThreeDShapeInfo&gt;&lt;uuid val=&quot;{1087B0DB-353A-4242-A0B7-C093AAAA97A2}&quot;/&gt;&lt;isInvalidForFieldText val=&quot;0&quot;/&gt;&lt;Image&gt;&lt;filename val=&quot;C:\Users\delroy\AppData\Local\Temp\CP187004617015Session\CPTrustFolder187004617015\PPTImport187008704640\data\asimages\{1087B0DB-353A-4242-A0B7-C093AAAA97A2}_12.png&quot;/&gt;&lt;left val=&quot;660&quot;/&gt;&lt;top val=&quot;326&quot;/&gt;&lt;width val=&quot;452&quot;/&gt;&lt;height val=&quot;276&quot;/&gt;&lt;hasText val=&quot;1&quot;/&gt;&lt;/Image&gt;&lt;/ThreeDShapeInfo&gt;"/>
</p:tagLst>
</file>

<file path=ppt/tags/tag7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2&quot;/&gt;&lt;/TableIndex&gt;&lt;/ShapeTextInfo&gt;"/>
  <p:tag name="HTML_SHAPEINFO" val="&lt;ThreeDShapeInfo&gt;&lt;uuid val=&quot;{2A8F07AB-01D6-4F91-B73F-7BA8F452C511}&quot;/&gt;&lt;isInvalidForFieldText val=&quot;0&quot;/&gt;&lt;Image&gt;&lt;filename val=&quot;C:\Users\delroy\AppData\Local\Temp\CP187004617015Session\CPTrustFolder187004617015\PPTImport187008704640\data\asimages\{2A8F07AB-01D6-4F91-B73F-7BA8F452C511}_12.png&quot;/&gt;&lt;left val=&quot;664&quot;/&gt;&lt;top val=&quot;242&quot;/&gt;&lt;width val=&quot;449&quot;/&gt;&lt;height val=&quot;85&quot;/&gt;&lt;hasText val=&quot;1&quot;/&gt;&lt;/Image&gt;&lt;/ThreeDShapeInfo&gt;"/>
</p:tagLst>
</file>

<file path=ppt/tags/tag7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6&quot;/&gt;&lt;/TableIndex&gt;&lt;/ShapeTextInfo&gt;"/>
  <p:tag name="HTML_SHAPEINFO" val="&lt;ThreeDShapeInfo&gt;&lt;uuid val=&quot;{D63A2542-18EE-4313-A909-E941640D332C}&quot;/&gt;&lt;isInvalidForFieldText val=&quot;0&quot;/&gt;&lt;Image&gt;&lt;filename val=&quot;C:\Users\delroy\AppData\Local\Temp\CP187004617015Session\CPTrustFolder187004617015\PPTImport187008704640\data\asimages\{D63A2542-18EE-4313-A909-E941640D332C}_12.png&quot;/&gt;&lt;left val=&quot;233&quot;/&gt;&lt;top val=&quot;100&quot;/&gt;&lt;width val=&quot;813&quot;/&gt;&lt;height val=&quot;126&quot;/&gt;&lt;hasText val=&quot;1&quot;/&gt;&lt;/Image&gt;&lt;/ThreeDShape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707</TotalTime>
  <Words>1620</Words>
  <Application>Microsoft Office PowerPoint</Application>
  <PresentationFormat>Widescreen</PresentationFormat>
  <Paragraphs>177</Paragraphs>
  <Slides>12</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Consolas</vt:lpstr>
      <vt:lpstr>Gill Sans MT</vt:lpstr>
      <vt:lpstr>Parcel</vt:lpstr>
      <vt:lpstr>Function Return, Part 2</vt:lpstr>
      <vt:lpstr>Example Data</vt:lpstr>
      <vt:lpstr>Return-By-Value</vt:lpstr>
      <vt:lpstr>Return-By-Pointer: Logical Error</vt:lpstr>
      <vt:lpstr>Return-by-Pointer: correct Options</vt:lpstr>
      <vt:lpstr>Return-By-reference: Logical Error</vt:lpstr>
      <vt:lpstr>Return-by-reference: correct Options</vt:lpstr>
      <vt:lpstr>Special Considerations</vt:lpstr>
      <vt:lpstr>Returning Non-Local Data: Return-By-value</vt:lpstr>
      <vt:lpstr>Returning Non-Local Data: Return-By-pointer</vt:lpstr>
      <vt:lpstr>Returning Non-Local Data: Return-By-Reference</vt:lpstr>
      <vt:lpstr>Functions forming l-values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Function Return 2</dc:title>
  <dc:creator>Delroy Brinkerhoff</dc:creator>
  <cp:lastModifiedBy>delroy</cp:lastModifiedBy>
  <cp:revision>43</cp:revision>
  <dcterms:created xsi:type="dcterms:W3CDTF">2016-07-13T22:03:45Z</dcterms:created>
  <dcterms:modified xsi:type="dcterms:W3CDTF">2026-01-14T16:55:28Z</dcterms:modified>
</cp:coreProperties>
</file>