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sldIdLst>
    <p:sldId id="256" r:id="rId2"/>
    <p:sldId id="257" r:id="rId3"/>
    <p:sldId id="258" r:id="rId4"/>
    <p:sldId id="261" r:id="rId5"/>
    <p:sldId id="260" r:id="rId6"/>
    <p:sldId id="259"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876" autoAdjust="0"/>
    <p:restoredTop sz="96357" autoAdjust="0"/>
  </p:normalViewPr>
  <p:slideViewPr>
    <p:cSldViewPr snapToGrid="0">
      <p:cViewPr varScale="1">
        <p:scale>
          <a:sx n="110" d="100"/>
          <a:sy n="110" d="100"/>
        </p:scale>
        <p:origin x="522"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1F1DA63-1469-4E9E-87DB-7E184AF5694B}" type="datetimeFigureOut">
              <a:rPr lang="en-US" smtClean="0"/>
              <a:t>10/15/2021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F6B95FA-721E-406C-B6E0-9F4A45FF20BF}" type="slidenum">
              <a:rPr lang="en-US" smtClean="0"/>
              <a:t>‹#›</a:t>
            </a:fld>
            <a:endParaRPr lang="en-US"/>
          </a:p>
        </p:txBody>
      </p:sp>
    </p:spTree>
    <p:extLst>
      <p:ext uri="{BB962C8B-B14F-4D97-AF65-F5344CB8AC3E}">
        <p14:creationId xmlns:p14="http://schemas.microsoft.com/office/powerpoint/2010/main" val="3635658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Calibri" panose="020F0502020204030204" pitchFamily="34" charset="0"/>
                <a:cs typeface="Times New Roman" panose="02020603050405020304" pitchFamily="18" charset="0"/>
              </a:rPr>
              <a:t>Functions are overloaded when they have the same name. Both C++ and Java support function overloading but the C programming language does not.</a:t>
            </a:r>
          </a:p>
          <a:p>
            <a:endParaRPr lang="en-US" dirty="0"/>
          </a:p>
        </p:txBody>
      </p:sp>
      <p:sp>
        <p:nvSpPr>
          <p:cNvPr id="4" name="Slide Number Placeholder 3"/>
          <p:cNvSpPr>
            <a:spLocks noGrp="1"/>
          </p:cNvSpPr>
          <p:nvPr>
            <p:ph type="sldNum" sz="quarter" idx="5"/>
          </p:nvPr>
        </p:nvSpPr>
        <p:spPr/>
        <p:txBody>
          <a:bodyPr/>
          <a:lstStyle/>
          <a:p>
            <a:fld id="{CF6B95FA-721E-406C-B6E0-9F4A45FF20BF}" type="slidenum">
              <a:rPr lang="en-US" smtClean="0"/>
              <a:t>1</a:t>
            </a:fld>
            <a:endParaRPr lang="en-US"/>
          </a:p>
        </p:txBody>
      </p:sp>
    </p:spTree>
    <p:extLst>
      <p:ext uri="{BB962C8B-B14F-4D97-AF65-F5344CB8AC3E}">
        <p14:creationId xmlns:p14="http://schemas.microsoft.com/office/powerpoint/2010/main" val="7510619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Calibri" panose="020F0502020204030204" pitchFamily="34" charset="0"/>
                <a:cs typeface="Times New Roman" panose="02020603050405020304" pitchFamily="18" charset="0"/>
              </a:rPr>
              <a:t>Specifically, overloaded functions describe the situation where there are two or more functions with the same name defined in the same scope. Functions defined in different scopes, for example, in different classes, are not overloaded. The only requirement for successfully overloading functions is that each overloaded function must have a unique parameter list. The function return types may be the same or they may be different; if the return types are different, the functions must still have distinct parameter lists.</a:t>
            </a:r>
          </a:p>
          <a:p>
            <a:endParaRPr lang="en-US" dirty="0"/>
          </a:p>
        </p:txBody>
      </p:sp>
      <p:sp>
        <p:nvSpPr>
          <p:cNvPr id="4" name="Slide Number Placeholder 3"/>
          <p:cNvSpPr>
            <a:spLocks noGrp="1"/>
          </p:cNvSpPr>
          <p:nvPr>
            <p:ph type="sldNum" sz="quarter" idx="5"/>
          </p:nvPr>
        </p:nvSpPr>
        <p:spPr/>
        <p:txBody>
          <a:bodyPr/>
          <a:lstStyle/>
          <a:p>
            <a:fld id="{CF6B95FA-721E-406C-B6E0-9F4A45FF20BF}" type="slidenum">
              <a:rPr lang="en-US" smtClean="0"/>
              <a:t>2</a:t>
            </a:fld>
            <a:endParaRPr lang="en-US"/>
          </a:p>
        </p:txBody>
      </p:sp>
    </p:spTree>
    <p:extLst>
      <p:ext uri="{BB962C8B-B14F-4D97-AF65-F5344CB8AC3E}">
        <p14:creationId xmlns:p14="http://schemas.microsoft.com/office/powerpoint/2010/main" val="33290087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Calibri" panose="020F0502020204030204" pitchFamily="34" charset="0"/>
                <a:cs typeface="Times New Roman" panose="02020603050405020304" pitchFamily="18" charset="0"/>
              </a:rPr>
              <a:t>This example illustrates two overloaded functions. Two structures are specified and two functions are defined on the left-hand side. On the right-hand side, an instance of each structure is defined and the two overloaded functions are called. The compiler can distinguish which function is called based on the different arguments. Overloading works in the same way for instances of classes and for simple data types like integers and doubles.</a:t>
            </a:r>
          </a:p>
          <a:p>
            <a:endParaRPr lang="en-US" dirty="0"/>
          </a:p>
        </p:txBody>
      </p:sp>
      <p:sp>
        <p:nvSpPr>
          <p:cNvPr id="4" name="Slide Number Placeholder 3"/>
          <p:cNvSpPr>
            <a:spLocks noGrp="1"/>
          </p:cNvSpPr>
          <p:nvPr>
            <p:ph type="sldNum" sz="quarter" idx="5"/>
          </p:nvPr>
        </p:nvSpPr>
        <p:spPr/>
        <p:txBody>
          <a:bodyPr/>
          <a:lstStyle/>
          <a:p>
            <a:fld id="{CF6B95FA-721E-406C-B6E0-9F4A45FF20BF}" type="slidenum">
              <a:rPr lang="en-US" smtClean="0"/>
              <a:t>3</a:t>
            </a:fld>
            <a:endParaRPr lang="en-US"/>
          </a:p>
        </p:txBody>
      </p:sp>
    </p:spTree>
    <p:extLst>
      <p:ext uri="{BB962C8B-B14F-4D97-AF65-F5344CB8AC3E}">
        <p14:creationId xmlns:p14="http://schemas.microsoft.com/office/powerpoint/2010/main" val="33311562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Calibri" panose="020F0502020204030204" pitchFamily="34" charset="0"/>
                <a:cs typeface="Times New Roman" panose="02020603050405020304" pitchFamily="18" charset="0"/>
              </a:rPr>
              <a:t>Functions may have many parameters. In this example, all the corresponding parameters are the same type, and are therefore insufficient for overloading the functions, except the two highlighted in red. A function override requires just one pair of corresponding parameters to be different.</a:t>
            </a:r>
          </a:p>
          <a:p>
            <a:endParaRPr lang="en-US" dirty="0"/>
          </a:p>
        </p:txBody>
      </p:sp>
      <p:sp>
        <p:nvSpPr>
          <p:cNvPr id="4" name="Slide Number Placeholder 3"/>
          <p:cNvSpPr>
            <a:spLocks noGrp="1"/>
          </p:cNvSpPr>
          <p:nvPr>
            <p:ph type="sldNum" sz="quarter" idx="5"/>
          </p:nvPr>
        </p:nvSpPr>
        <p:spPr/>
        <p:txBody>
          <a:bodyPr/>
          <a:lstStyle/>
          <a:p>
            <a:fld id="{CF6B95FA-721E-406C-B6E0-9F4A45FF20BF}" type="slidenum">
              <a:rPr lang="en-US" smtClean="0"/>
              <a:t>4</a:t>
            </a:fld>
            <a:endParaRPr lang="en-US"/>
          </a:p>
        </p:txBody>
      </p:sp>
    </p:spTree>
    <p:extLst>
      <p:ext uri="{BB962C8B-B14F-4D97-AF65-F5344CB8AC3E}">
        <p14:creationId xmlns:p14="http://schemas.microsoft.com/office/powerpoint/2010/main" val="4432122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It’s not possible to overload two functions based on the difference between pass by value and pass by reference, because the function calls for the two passing techniques are identical. But it is possible to overload on pass by pointer versus either of the other two because the function call for pass by pointer is sufficiently different than the other two.</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Nor is it possible to overload on the function return type. It is legal to ignore a function’s return value, so there isn’t sufficient information for the compiler to distinguish which function is called.</a:t>
            </a:r>
          </a:p>
          <a:p>
            <a:endParaRPr lang="en-US" dirty="0"/>
          </a:p>
        </p:txBody>
      </p:sp>
      <p:sp>
        <p:nvSpPr>
          <p:cNvPr id="4" name="Slide Number Placeholder 3"/>
          <p:cNvSpPr>
            <a:spLocks noGrp="1"/>
          </p:cNvSpPr>
          <p:nvPr>
            <p:ph type="sldNum" sz="quarter" idx="5"/>
          </p:nvPr>
        </p:nvSpPr>
        <p:spPr/>
        <p:txBody>
          <a:bodyPr/>
          <a:lstStyle/>
          <a:p>
            <a:fld id="{CF6B95FA-721E-406C-B6E0-9F4A45FF20BF}" type="slidenum">
              <a:rPr lang="en-US" smtClean="0"/>
              <a:t>5</a:t>
            </a:fld>
            <a:endParaRPr lang="en-US"/>
          </a:p>
        </p:txBody>
      </p:sp>
    </p:spTree>
    <p:extLst>
      <p:ext uri="{BB962C8B-B14F-4D97-AF65-F5344CB8AC3E}">
        <p14:creationId xmlns:p14="http://schemas.microsoft.com/office/powerpoint/2010/main" val="38018847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Calibri" panose="020F0502020204030204" pitchFamily="34" charset="0"/>
                <a:cs typeface="Times New Roman" panose="02020603050405020304" pitchFamily="18" charset="0"/>
              </a:rPr>
              <a:t>Overloading functions can change the behavior of a function call. In the first example, with just one function, the integer value 10 is automatically promoted to a double value to satisfy the requirements of the function call. In the second example, with two overloaded functions, each call runs a different function. The first call invokes the function with an integer parameter, while the second call invokes the function with a double parameter.</a:t>
            </a:r>
          </a:p>
          <a:p>
            <a:endParaRPr lang="en-US" dirty="0"/>
          </a:p>
        </p:txBody>
      </p:sp>
      <p:sp>
        <p:nvSpPr>
          <p:cNvPr id="4" name="Slide Number Placeholder 3"/>
          <p:cNvSpPr>
            <a:spLocks noGrp="1"/>
          </p:cNvSpPr>
          <p:nvPr>
            <p:ph type="sldNum" sz="quarter" idx="5"/>
          </p:nvPr>
        </p:nvSpPr>
        <p:spPr/>
        <p:txBody>
          <a:bodyPr/>
          <a:lstStyle/>
          <a:p>
            <a:fld id="{CF6B95FA-721E-406C-B6E0-9F4A45FF20BF}" type="slidenum">
              <a:rPr lang="en-US" smtClean="0"/>
              <a:t>6</a:t>
            </a:fld>
            <a:endParaRPr lang="en-US"/>
          </a:p>
        </p:txBody>
      </p:sp>
    </p:spTree>
    <p:extLst>
      <p:ext uri="{BB962C8B-B14F-4D97-AF65-F5344CB8AC3E}">
        <p14:creationId xmlns:p14="http://schemas.microsoft.com/office/powerpoint/2010/main" val="29951469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B40FB4B4-2185-4162-9846-7C5876CD7D32}" type="datetimeFigureOut">
              <a:rPr lang="en-US" smtClean="0"/>
              <a:t>10/15/2021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0298180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10/15/2021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13335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10/15/2021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421850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40FB4B4-2185-4162-9846-7C5876CD7D32}" type="datetimeFigureOut">
              <a:rPr lang="en-US" smtClean="0"/>
              <a:t>10/15/2021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86304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10/15/2021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94196239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B40FB4B4-2185-4162-9846-7C5876CD7D32}" type="datetimeFigureOut">
              <a:rPr lang="en-US" smtClean="0"/>
              <a:t>10/15/2021</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24236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10/15/2021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345136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40FB4B4-2185-4162-9846-7C5876CD7D32}" type="datetimeFigureOut">
              <a:rPr lang="en-US" smtClean="0"/>
              <a:t>10/15/2021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11829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0FB4B4-2185-4162-9846-7C5876CD7D32}" type="datetimeFigureOut">
              <a:rPr lang="en-US" smtClean="0"/>
              <a:t>10/15/2021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690903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9" name="Date Placeholder 8"/>
          <p:cNvSpPr>
            <a:spLocks noGrp="1"/>
          </p:cNvSpPr>
          <p:nvPr>
            <p:ph type="dt" sz="half" idx="10"/>
          </p:nvPr>
        </p:nvSpPr>
        <p:spPr/>
        <p:txBody>
          <a:bodyPr/>
          <a:lstStyle/>
          <a:p>
            <a:fld id="{B40FB4B4-2185-4162-9846-7C5876CD7D32}" type="datetimeFigureOut">
              <a:rPr lang="en-US" smtClean="0"/>
              <a:t>10/15/2021</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296919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40FB4B4-2185-4162-9846-7C5876CD7D32}" type="datetimeFigureOut">
              <a:rPr lang="en-US" smtClean="0"/>
              <a:t>10/15/2021</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1059802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40FB4B4-2185-4162-9846-7C5876CD7D32}" type="datetimeFigureOut">
              <a:rPr lang="en-US" smtClean="0"/>
              <a:t>10/15/2021</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BD0C1318-927F-4BC9-B599-DD0BEB3764AB}" type="slidenum">
              <a:rPr lang="en-US" smtClean="0"/>
              <a:t>‹#›</a:t>
            </a:fld>
            <a:endParaRPr lang="en-US" dirty="0"/>
          </a:p>
        </p:txBody>
      </p:sp>
    </p:spTree>
    <p:extLst>
      <p:ext uri="{BB962C8B-B14F-4D97-AF65-F5344CB8AC3E}">
        <p14:creationId xmlns:p14="http://schemas.microsoft.com/office/powerpoint/2010/main" val="25452464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Overloaded Functions</a:t>
            </a:r>
          </a:p>
        </p:txBody>
      </p:sp>
      <p:sp>
        <p:nvSpPr>
          <p:cNvPr id="3" name="Subtitle 2"/>
          <p:cNvSpPr>
            <a:spLocks noGrp="1"/>
          </p:cNvSpPr>
          <p:nvPr>
            <p:ph type="subTitle" idx="1"/>
          </p:nvPr>
        </p:nvSpPr>
        <p:spPr/>
        <p:txBody>
          <a:bodyPr/>
          <a:lstStyle/>
          <a:p>
            <a:r>
              <a:rPr lang="en-US" dirty="0"/>
              <a:t>Two or more functions with the same name</a:t>
            </a:r>
          </a:p>
        </p:txBody>
      </p:sp>
      <p:sp>
        <p:nvSpPr>
          <p:cNvPr id="4" name="TextBox 3"/>
          <p:cNvSpPr txBox="1"/>
          <p:nvPr/>
        </p:nvSpPr>
        <p:spPr>
          <a:xfrm>
            <a:off x="1600200" y="6179127"/>
            <a:ext cx="1506566" cy="276999"/>
          </a:xfrm>
          <a:prstGeom prst="rect">
            <a:avLst/>
          </a:prstGeom>
          <a:noFill/>
        </p:spPr>
        <p:txBody>
          <a:bodyPr wrap="none" rtlCol="0">
            <a:spAutoFit/>
          </a:bodyPr>
          <a:lstStyle/>
          <a:p>
            <a:r>
              <a:rPr lang="en-US" sz="1200" dirty="0"/>
              <a:t>Delroy A. Brinkerhoff</a:t>
            </a:r>
          </a:p>
        </p:txBody>
      </p:sp>
    </p:spTree>
    <p:extLst>
      <p:ext uri="{BB962C8B-B14F-4D97-AF65-F5344CB8AC3E}">
        <p14:creationId xmlns:p14="http://schemas.microsoft.com/office/powerpoint/2010/main" val="2124726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Overloaded Functions</a:t>
            </a:r>
          </a:p>
        </p:txBody>
      </p:sp>
      <p:sp>
        <p:nvSpPr>
          <p:cNvPr id="3" name="Content Placeholder 2"/>
          <p:cNvSpPr>
            <a:spLocks noGrp="1"/>
          </p:cNvSpPr>
          <p:nvPr>
            <p:ph idx="1"/>
          </p:nvPr>
        </p:nvSpPr>
        <p:spPr/>
        <p:txBody>
          <a:bodyPr/>
          <a:lstStyle/>
          <a:p>
            <a:r>
              <a:rPr lang="en-US" dirty="0"/>
              <a:t>Overloaded functions have the same name</a:t>
            </a:r>
          </a:p>
          <a:p>
            <a:r>
              <a:rPr lang="en-US" dirty="0"/>
              <a:t>Are defined in the same scope</a:t>
            </a:r>
          </a:p>
          <a:p>
            <a:pPr lvl="1"/>
            <a:r>
              <a:rPr lang="en-US" dirty="0"/>
              <a:t>Functions with the same name but defined in different scopes are not overloaded</a:t>
            </a:r>
          </a:p>
          <a:p>
            <a:r>
              <a:rPr lang="en-US" dirty="0"/>
              <a:t>Must have at lease one unique parameter</a:t>
            </a:r>
          </a:p>
          <a:p>
            <a:r>
              <a:rPr lang="en-US" dirty="0"/>
              <a:t>May have different return types, but that is not sufficient for an overload</a:t>
            </a:r>
          </a:p>
        </p:txBody>
      </p:sp>
    </p:spTree>
    <p:extLst>
      <p:ext uri="{BB962C8B-B14F-4D97-AF65-F5344CB8AC3E}">
        <p14:creationId xmlns:p14="http://schemas.microsoft.com/office/powerpoint/2010/main" val="41344075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Valid Function Overload</a:t>
            </a:r>
          </a:p>
        </p:txBody>
      </p:sp>
      <p:sp>
        <p:nvSpPr>
          <p:cNvPr id="3" name="Content Placeholder 2"/>
          <p:cNvSpPr>
            <a:spLocks noGrp="1"/>
          </p:cNvSpPr>
          <p:nvPr>
            <p:ph sz="half" idx="1"/>
          </p:nvPr>
        </p:nvSpPr>
        <p:spPr>
          <a:xfrm>
            <a:off x="1379914" y="2638044"/>
            <a:ext cx="4473770" cy="3101982"/>
          </a:xfrm>
          <a:ln>
            <a:solidFill>
              <a:schemeClr val="accent1"/>
            </a:solidFill>
          </a:ln>
        </p:spPr>
        <p:txBody>
          <a:bodyPr/>
          <a:lstStyle/>
          <a:p>
            <a:pPr marL="0" indent="0">
              <a:buNone/>
            </a:pPr>
            <a:r>
              <a:rPr lang="en-US" dirty="0">
                <a:latin typeface="Courier New" panose="02070309020205020404" pitchFamily="49" charset="0"/>
                <a:cs typeface="Courier New" panose="02070309020205020404" pitchFamily="49" charset="0"/>
              </a:rPr>
              <a:t>struct Time { . . .};</a:t>
            </a:r>
          </a:p>
          <a:p>
            <a:pPr marL="0" indent="0">
              <a:buNone/>
            </a:pPr>
            <a:r>
              <a:rPr lang="en-US" dirty="0">
                <a:latin typeface="Courier New" panose="02070309020205020404" pitchFamily="49" charset="0"/>
                <a:cs typeface="Courier New" panose="02070309020205020404" pitchFamily="49" charset="0"/>
              </a:rPr>
              <a:t>struct American { . . .};</a:t>
            </a:r>
          </a:p>
          <a:p>
            <a:pPr marL="0" indent="0">
              <a:buNone/>
            </a:pPr>
            <a:endParaRPr lang="en-US" dirty="0">
              <a:latin typeface="Courier New" panose="02070309020205020404" pitchFamily="49" charset="0"/>
              <a:cs typeface="Courier New" panose="02070309020205020404" pitchFamily="49" charset="0"/>
            </a:endParaRPr>
          </a:p>
          <a:p>
            <a:pPr marL="0" indent="0">
              <a:buNone/>
            </a:pPr>
            <a:r>
              <a:rPr lang="en-US" dirty="0">
                <a:latin typeface="Courier New" panose="02070309020205020404" pitchFamily="49" charset="0"/>
                <a:cs typeface="Courier New" panose="02070309020205020404" pitchFamily="49" charset="0"/>
              </a:rPr>
              <a:t>void print(Time t) { . . . }</a:t>
            </a:r>
          </a:p>
          <a:p>
            <a:pPr marL="0" indent="0">
              <a:buNone/>
            </a:pPr>
            <a:r>
              <a:rPr lang="en-US" dirty="0">
                <a:latin typeface="Courier New" panose="02070309020205020404" pitchFamily="49" charset="0"/>
                <a:cs typeface="Courier New" panose="02070309020205020404" pitchFamily="49" charset="0"/>
              </a:rPr>
              <a:t>void print(American a) { . . .}</a:t>
            </a:r>
          </a:p>
        </p:txBody>
      </p:sp>
      <p:sp>
        <p:nvSpPr>
          <p:cNvPr id="4" name="Content Placeholder 3"/>
          <p:cNvSpPr>
            <a:spLocks noGrp="1"/>
          </p:cNvSpPr>
          <p:nvPr>
            <p:ph sz="half" idx="2"/>
          </p:nvPr>
        </p:nvSpPr>
        <p:spPr>
          <a:ln>
            <a:solidFill>
              <a:schemeClr val="accent1"/>
            </a:solidFill>
          </a:ln>
        </p:spPr>
        <p:txBody>
          <a:bodyPr/>
          <a:lstStyle/>
          <a:p>
            <a:pPr marL="0" indent="0">
              <a:buNone/>
            </a:pPr>
            <a:r>
              <a:rPr lang="en-US" dirty="0">
                <a:latin typeface="Courier New" panose="02070309020205020404" pitchFamily="49" charset="0"/>
                <a:cs typeface="Courier New" panose="02070309020205020404" pitchFamily="49" charset="0"/>
              </a:rPr>
              <a:t>Time		t;</a:t>
            </a:r>
          </a:p>
          <a:p>
            <a:pPr marL="0" indent="0">
              <a:buNone/>
            </a:pPr>
            <a:r>
              <a:rPr lang="en-US" dirty="0">
                <a:latin typeface="Courier New" panose="02070309020205020404" pitchFamily="49" charset="0"/>
                <a:cs typeface="Courier New" panose="02070309020205020404" pitchFamily="49" charset="0"/>
              </a:rPr>
              <a:t>American	a;</a:t>
            </a:r>
          </a:p>
          <a:p>
            <a:pPr marL="0" indent="0">
              <a:buNone/>
            </a:pPr>
            <a:r>
              <a:rPr lang="en-US" dirty="0">
                <a:latin typeface="Courier New" panose="02070309020205020404" pitchFamily="49" charset="0"/>
                <a:cs typeface="Courier New" panose="02070309020205020404" pitchFamily="49" charset="0"/>
              </a:rPr>
              <a:t>	. . . .</a:t>
            </a:r>
          </a:p>
          <a:p>
            <a:pPr marL="0" indent="0">
              <a:buNone/>
            </a:pPr>
            <a:r>
              <a:rPr lang="en-US" dirty="0">
                <a:latin typeface="Courier New" panose="02070309020205020404" pitchFamily="49" charset="0"/>
                <a:cs typeface="Courier New" panose="02070309020205020404" pitchFamily="49" charset="0"/>
              </a:rPr>
              <a:t>print(t);</a:t>
            </a:r>
          </a:p>
          <a:p>
            <a:pPr marL="0" indent="0">
              <a:buNone/>
            </a:pPr>
            <a:r>
              <a:rPr lang="en-US" dirty="0">
                <a:latin typeface="Courier New" panose="02070309020205020404" pitchFamily="49" charset="0"/>
                <a:cs typeface="Courier New" panose="02070309020205020404" pitchFamily="49" charset="0"/>
              </a:rPr>
              <a:t>print(a);</a:t>
            </a:r>
          </a:p>
        </p:txBody>
      </p:sp>
    </p:spTree>
    <p:extLst>
      <p:ext uri="{BB962C8B-B14F-4D97-AF65-F5344CB8AC3E}">
        <p14:creationId xmlns:p14="http://schemas.microsoft.com/office/powerpoint/2010/main" val="25810348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More Valid Function </a:t>
            </a:r>
            <a:r>
              <a:rPr lang="en-US" dirty="0" err="1"/>
              <a:t>OverLoads</a:t>
            </a:r>
            <a:endParaRPr lang="en-US" dirty="0"/>
          </a:p>
        </p:txBody>
      </p:sp>
      <p:sp>
        <p:nvSpPr>
          <p:cNvPr id="3" name="Content Placeholder 2"/>
          <p:cNvSpPr>
            <a:spLocks noGrp="1"/>
          </p:cNvSpPr>
          <p:nvPr>
            <p:ph idx="1"/>
          </p:nvPr>
        </p:nvSpPr>
        <p:spPr>
          <a:xfrm>
            <a:off x="764770" y="2638044"/>
            <a:ext cx="10690167" cy="3101983"/>
          </a:xfrm>
        </p:spPr>
        <p:txBody>
          <a:bodyPr/>
          <a:lstStyle/>
          <a:p>
            <a:pPr marL="0" indent="0">
              <a:buNone/>
            </a:pPr>
            <a:r>
              <a:rPr lang="en-US" dirty="0">
                <a:latin typeface="Courier New" panose="02070309020205020404" pitchFamily="49" charset="0"/>
                <a:cs typeface="Courier New" panose="02070309020205020404" pitchFamily="49" charset="0"/>
              </a:rPr>
              <a:t>int function(double x, double y, double z, </a:t>
            </a:r>
            <a:r>
              <a:rPr lang="en-US" dirty="0">
                <a:solidFill>
                  <a:srgbClr val="FF0000"/>
                </a:solidFill>
                <a:latin typeface="Courier New" panose="02070309020205020404" pitchFamily="49" charset="0"/>
                <a:cs typeface="Courier New" panose="02070309020205020404" pitchFamily="49" charset="0"/>
              </a:rPr>
              <a:t>Time t,</a:t>
            </a:r>
            <a:r>
              <a:rPr lang="en-US" dirty="0">
                <a:latin typeface="Courier New" panose="02070309020205020404" pitchFamily="49" charset="0"/>
                <a:cs typeface="Courier New" panose="02070309020205020404" pitchFamily="49" charset="0"/>
              </a:rPr>
              <a:t> int a, int b, int c);</a:t>
            </a:r>
          </a:p>
          <a:p>
            <a:pPr marL="0" indent="0">
              <a:buNone/>
            </a:pPr>
            <a:endParaRPr lang="en-US" dirty="0">
              <a:latin typeface="Courier New" panose="02070309020205020404" pitchFamily="49" charset="0"/>
              <a:cs typeface="Courier New" panose="02070309020205020404" pitchFamily="49" charset="0"/>
            </a:endParaRPr>
          </a:p>
          <a:p>
            <a:pPr marL="0" indent="0">
              <a:buNone/>
            </a:pPr>
            <a:r>
              <a:rPr lang="en-US" dirty="0">
                <a:latin typeface="Courier New" panose="02070309020205020404" pitchFamily="49" charset="0"/>
                <a:cs typeface="Courier New" panose="02070309020205020404" pitchFamily="49" charset="0"/>
              </a:rPr>
              <a:t>int function(double x, double y, double z, </a:t>
            </a:r>
            <a:r>
              <a:rPr lang="en-US" dirty="0">
                <a:solidFill>
                  <a:srgbClr val="FF0000"/>
                </a:solidFill>
                <a:latin typeface="Courier New" panose="02070309020205020404" pitchFamily="49" charset="0"/>
                <a:cs typeface="Courier New" panose="02070309020205020404" pitchFamily="49" charset="0"/>
              </a:rPr>
              <a:t>American a,</a:t>
            </a:r>
            <a:r>
              <a:rPr lang="en-US" dirty="0">
                <a:latin typeface="Courier New" panose="02070309020205020404" pitchFamily="49" charset="0"/>
                <a:cs typeface="Courier New" panose="02070309020205020404" pitchFamily="49" charset="0"/>
              </a:rPr>
              <a:t> int a, int b, int c);</a:t>
            </a:r>
          </a:p>
        </p:txBody>
      </p:sp>
    </p:spTree>
    <p:extLst>
      <p:ext uri="{BB962C8B-B14F-4D97-AF65-F5344CB8AC3E}">
        <p14:creationId xmlns:p14="http://schemas.microsoft.com/office/powerpoint/2010/main" val="21731949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Invalid Function Overload</a:t>
            </a:r>
          </a:p>
        </p:txBody>
      </p:sp>
      <p:sp>
        <p:nvSpPr>
          <p:cNvPr id="3" name="Content Placeholder 2"/>
          <p:cNvSpPr>
            <a:spLocks noGrp="1"/>
          </p:cNvSpPr>
          <p:nvPr>
            <p:ph sz="half" idx="1"/>
          </p:nvPr>
        </p:nvSpPr>
        <p:spPr>
          <a:ln>
            <a:solidFill>
              <a:schemeClr val="accent1"/>
            </a:solidFill>
          </a:ln>
        </p:spPr>
        <p:txBody>
          <a:bodyPr>
            <a:normAutofit/>
          </a:bodyPr>
          <a:lstStyle/>
          <a:p>
            <a:pPr marL="0" indent="0">
              <a:buNone/>
            </a:pPr>
            <a:r>
              <a:rPr lang="en-US" dirty="0">
                <a:latin typeface="Courier New" panose="02070309020205020404" pitchFamily="49" charset="0"/>
                <a:cs typeface="Courier New" panose="02070309020205020404" pitchFamily="49" charset="0"/>
              </a:rPr>
              <a:t>void print(Time t) { . . . }</a:t>
            </a:r>
          </a:p>
          <a:p>
            <a:pPr marL="0" indent="0">
              <a:buNone/>
            </a:pPr>
            <a:r>
              <a:rPr lang="en-US" dirty="0">
                <a:latin typeface="Courier New" panose="02070309020205020404" pitchFamily="49" charset="0"/>
                <a:cs typeface="Courier New" panose="02070309020205020404" pitchFamily="49" charset="0"/>
              </a:rPr>
              <a:t>void print(Time&amp; t) { . . . }</a:t>
            </a:r>
          </a:p>
          <a:p>
            <a:pPr marL="0" indent="0">
              <a:buNone/>
            </a:pPr>
            <a:r>
              <a:rPr lang="en-US" dirty="0">
                <a:latin typeface="Courier New" panose="02070309020205020404" pitchFamily="49" charset="0"/>
                <a:cs typeface="Courier New" panose="02070309020205020404" pitchFamily="49" charset="0"/>
              </a:rPr>
              <a:t>void print(Time* t) { . . . }</a:t>
            </a:r>
          </a:p>
          <a:p>
            <a:pPr marL="0" indent="0">
              <a:buNone/>
            </a:pPr>
            <a:r>
              <a:rPr lang="en-US" dirty="0">
                <a:latin typeface="Courier New" panose="02070309020205020404" pitchFamily="49" charset="0"/>
                <a:cs typeface="Courier New" panose="02070309020205020404" pitchFamily="49" charset="0"/>
              </a:rPr>
              <a:t>	. . . .</a:t>
            </a:r>
          </a:p>
          <a:p>
            <a:pPr marL="0" indent="0">
              <a:buNone/>
            </a:pPr>
            <a:r>
              <a:rPr lang="en-US" dirty="0">
                <a:latin typeface="Courier New" panose="02070309020205020404" pitchFamily="49" charset="0"/>
                <a:cs typeface="Courier New" panose="02070309020205020404" pitchFamily="49" charset="0"/>
              </a:rPr>
              <a:t>Time now;</a:t>
            </a:r>
          </a:p>
          <a:p>
            <a:pPr marL="0" indent="0">
              <a:buNone/>
            </a:pPr>
            <a:r>
              <a:rPr lang="en-US" dirty="0">
                <a:latin typeface="Courier New" panose="02070309020205020404" pitchFamily="49" charset="0"/>
                <a:cs typeface="Courier New" panose="02070309020205020404" pitchFamily="49" charset="0"/>
              </a:rPr>
              <a:t>print(now);</a:t>
            </a:r>
          </a:p>
          <a:p>
            <a:pPr marL="0" indent="0">
              <a:buNone/>
            </a:pPr>
            <a:r>
              <a:rPr lang="en-US" dirty="0">
                <a:latin typeface="Courier New" panose="02070309020205020404" pitchFamily="49" charset="0"/>
                <a:cs typeface="Courier New" panose="02070309020205020404" pitchFamily="49" charset="0"/>
              </a:rPr>
              <a:t>print(&amp;now);</a:t>
            </a:r>
          </a:p>
        </p:txBody>
      </p:sp>
      <p:sp>
        <p:nvSpPr>
          <p:cNvPr id="4" name="Content Placeholder 3"/>
          <p:cNvSpPr>
            <a:spLocks noGrp="1"/>
          </p:cNvSpPr>
          <p:nvPr>
            <p:ph sz="half" idx="2"/>
          </p:nvPr>
        </p:nvSpPr>
        <p:spPr>
          <a:ln>
            <a:solidFill>
              <a:schemeClr val="accent1"/>
            </a:solidFill>
          </a:ln>
        </p:spPr>
        <p:txBody>
          <a:bodyPr>
            <a:normAutofit/>
          </a:bodyPr>
          <a:lstStyle/>
          <a:p>
            <a:pPr marL="0" indent="0">
              <a:buNone/>
            </a:pPr>
            <a:r>
              <a:rPr lang="fr-FR" dirty="0">
                <a:latin typeface="Courier New" panose="02070309020205020404" pitchFamily="49" charset="0"/>
                <a:cs typeface="Courier New" panose="02070309020205020404" pitchFamily="49" charset="0"/>
              </a:rPr>
              <a:t>int func(double x){. . .}</a:t>
            </a:r>
          </a:p>
          <a:p>
            <a:pPr marL="0" indent="0">
              <a:buNone/>
            </a:pPr>
            <a:r>
              <a:rPr lang="fr-FR" dirty="0">
                <a:latin typeface="Courier New" panose="02070309020205020404" pitchFamily="49" charset="0"/>
                <a:cs typeface="Courier New" panose="02070309020205020404" pitchFamily="49" charset="0"/>
              </a:rPr>
              <a:t>double func(double x) {. . .}</a:t>
            </a:r>
          </a:p>
          <a:p>
            <a:pPr marL="0" indent="0">
              <a:buNone/>
            </a:pPr>
            <a:endParaRPr lang="fr-FR" dirty="0">
              <a:latin typeface="Courier New" panose="02070309020205020404" pitchFamily="49" charset="0"/>
              <a:cs typeface="Courier New" panose="02070309020205020404" pitchFamily="49" charset="0"/>
            </a:endParaRPr>
          </a:p>
          <a:p>
            <a:pPr marL="0" indent="0">
              <a:buNone/>
            </a:pPr>
            <a:r>
              <a:rPr lang="fr-FR" dirty="0">
                <a:latin typeface="Courier New" panose="02070309020205020404" pitchFamily="49" charset="0"/>
                <a:cs typeface="Courier New" panose="02070309020205020404" pitchFamily="49" charset="0"/>
              </a:rPr>
              <a:t>func(3.14);	// which one</a:t>
            </a:r>
            <a:endParaRPr lang="en-US"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29110033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Type Promotion vs.</a:t>
            </a:r>
            <a:br>
              <a:rPr lang="en-US" dirty="0"/>
            </a:br>
            <a:r>
              <a:rPr lang="en-US" dirty="0"/>
              <a:t>Function Overloading</a:t>
            </a:r>
          </a:p>
        </p:txBody>
      </p:sp>
      <p:sp>
        <p:nvSpPr>
          <p:cNvPr id="3" name="Content Placeholder 2"/>
          <p:cNvSpPr>
            <a:spLocks noGrp="1"/>
          </p:cNvSpPr>
          <p:nvPr>
            <p:ph sz="half" idx="1"/>
          </p:nvPr>
        </p:nvSpPr>
        <p:spPr>
          <a:ln>
            <a:solidFill>
              <a:schemeClr val="accent1"/>
            </a:solidFill>
          </a:ln>
        </p:spPr>
        <p:txBody>
          <a:bodyPr/>
          <a:lstStyle/>
          <a:p>
            <a:pPr marL="0" indent="0">
              <a:buNone/>
            </a:pPr>
            <a:r>
              <a:rPr lang="en-US" dirty="0">
                <a:latin typeface="Courier New" panose="02070309020205020404" pitchFamily="49" charset="0"/>
                <a:cs typeface="Courier New" panose="02070309020205020404" pitchFamily="49" charset="0"/>
              </a:rPr>
              <a:t>void f(double x) { . . . }</a:t>
            </a:r>
          </a:p>
          <a:p>
            <a:pPr marL="0" indent="0">
              <a:buNone/>
            </a:pPr>
            <a:endParaRPr lang="en-US" dirty="0">
              <a:latin typeface="Courier New" panose="02070309020205020404" pitchFamily="49" charset="0"/>
              <a:cs typeface="Courier New" panose="02070309020205020404" pitchFamily="49" charset="0"/>
            </a:endParaRPr>
          </a:p>
          <a:p>
            <a:pPr marL="0" indent="0">
              <a:buNone/>
            </a:pPr>
            <a:r>
              <a:rPr lang="en-US" dirty="0">
                <a:latin typeface="Courier New" panose="02070309020205020404" pitchFamily="49" charset="0"/>
                <a:cs typeface="Courier New" panose="02070309020205020404" pitchFamily="49" charset="0"/>
              </a:rPr>
              <a:t>f(10);</a:t>
            </a:r>
          </a:p>
          <a:p>
            <a:pPr marL="0" indent="0">
              <a:buNone/>
            </a:pPr>
            <a:r>
              <a:rPr lang="en-US" dirty="0">
                <a:latin typeface="Courier New" panose="02070309020205020404" pitchFamily="49" charset="0"/>
                <a:cs typeface="Courier New" panose="02070309020205020404" pitchFamily="49" charset="0"/>
              </a:rPr>
              <a:t>f(10.0);</a:t>
            </a:r>
          </a:p>
        </p:txBody>
      </p:sp>
      <p:sp>
        <p:nvSpPr>
          <p:cNvPr id="4" name="Content Placeholder 3"/>
          <p:cNvSpPr>
            <a:spLocks noGrp="1"/>
          </p:cNvSpPr>
          <p:nvPr>
            <p:ph sz="half" idx="2"/>
          </p:nvPr>
        </p:nvSpPr>
        <p:spPr>
          <a:ln>
            <a:solidFill>
              <a:schemeClr val="accent1"/>
            </a:solidFill>
          </a:ln>
        </p:spPr>
        <p:txBody>
          <a:bodyPr/>
          <a:lstStyle/>
          <a:p>
            <a:pPr marL="0" indent="0">
              <a:buNone/>
            </a:pPr>
            <a:r>
              <a:rPr lang="en-US" dirty="0">
                <a:latin typeface="Courier New" panose="02070309020205020404" pitchFamily="49" charset="0"/>
                <a:cs typeface="Courier New" panose="02070309020205020404" pitchFamily="49" charset="0"/>
              </a:rPr>
              <a:t>void f(int x) { . . . }</a:t>
            </a:r>
          </a:p>
          <a:p>
            <a:pPr marL="0" indent="0">
              <a:buNone/>
            </a:pPr>
            <a:r>
              <a:rPr lang="en-US" dirty="0">
                <a:latin typeface="Courier New" panose="02070309020205020404" pitchFamily="49" charset="0"/>
                <a:cs typeface="Courier New" panose="02070309020205020404" pitchFamily="49" charset="0"/>
              </a:rPr>
              <a:t>void f(double x) { . . . }</a:t>
            </a:r>
          </a:p>
          <a:p>
            <a:pPr marL="0" indent="0">
              <a:buNone/>
            </a:pPr>
            <a:endParaRPr lang="en-US" dirty="0">
              <a:latin typeface="Courier New" panose="02070309020205020404" pitchFamily="49" charset="0"/>
              <a:cs typeface="Courier New" panose="02070309020205020404" pitchFamily="49" charset="0"/>
            </a:endParaRPr>
          </a:p>
          <a:p>
            <a:pPr marL="0" indent="0">
              <a:buNone/>
            </a:pPr>
            <a:r>
              <a:rPr lang="en-US" dirty="0">
                <a:latin typeface="Courier New" panose="02070309020205020404" pitchFamily="49" charset="0"/>
                <a:cs typeface="Courier New" panose="02070309020205020404" pitchFamily="49" charset="0"/>
              </a:rPr>
              <a:t>f(10);</a:t>
            </a:r>
          </a:p>
          <a:p>
            <a:pPr marL="0" indent="0">
              <a:buNone/>
            </a:pPr>
            <a:r>
              <a:rPr lang="en-US" dirty="0">
                <a:latin typeface="Courier New" panose="02070309020205020404" pitchFamily="49" charset="0"/>
                <a:cs typeface="Courier New" panose="02070309020205020404" pitchFamily="49" charset="0"/>
              </a:rPr>
              <a:t>f(10.0);</a:t>
            </a:r>
          </a:p>
        </p:txBody>
      </p:sp>
    </p:spTree>
    <p:extLst>
      <p:ext uri="{BB962C8B-B14F-4D97-AF65-F5344CB8AC3E}">
        <p14:creationId xmlns:p14="http://schemas.microsoft.com/office/powerpoint/2010/main" val="1923741083"/>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06-04-overload</Template>
  <TotalTime>48</TotalTime>
  <Words>736</Words>
  <Application>Microsoft Office PowerPoint</Application>
  <PresentationFormat>Widescreen</PresentationFormat>
  <Paragraphs>60</Paragraphs>
  <Slides>6</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Courier New</vt:lpstr>
      <vt:lpstr>Gill Sans MT</vt:lpstr>
      <vt:lpstr>Parcel</vt:lpstr>
      <vt:lpstr>Overloaded Functions</vt:lpstr>
      <vt:lpstr>Overloaded Functions</vt:lpstr>
      <vt:lpstr>Valid Function Overload</vt:lpstr>
      <vt:lpstr>More Valid Function OverLoads</vt:lpstr>
      <vt:lpstr>Invalid Function Overload</vt:lpstr>
      <vt:lpstr>Type Promotion vs. Function Overloading</vt:lpstr>
    </vt:vector>
  </TitlesOfParts>
  <Company>Weber State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Overloaded Functions</dc:title>
  <dc:creator>Delroy Brinkerhoff</dc:creator>
  <cp:lastModifiedBy>Delroy Brinkerhoff</cp:lastModifiedBy>
  <cp:revision>6</cp:revision>
  <dcterms:created xsi:type="dcterms:W3CDTF">2017-05-21T20:32:45Z</dcterms:created>
  <dcterms:modified xsi:type="dcterms:W3CDTF">2021-10-15T20:55:37Z</dcterms:modified>
</cp:coreProperties>
</file>